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119987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2463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169231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35489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375056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101495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125149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216929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7359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363388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40039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289150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404896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25479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44009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81475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80A320-BA71-4BB7-99B8-687C3A977B03}"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241318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80A320-BA71-4BB7-99B8-687C3A977B03}" type="datetimeFigureOut">
              <a:rPr lang="ru-RU" smtClean="0"/>
              <a:pPr/>
              <a:t>21.05.2018</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EA26A7-56D5-4CFC-979B-77D50E2B0436}" type="slidenum">
              <a:rPr lang="ru-RU" smtClean="0"/>
              <a:pPr/>
              <a:t>‹#›</a:t>
            </a:fld>
            <a:endParaRPr lang="ru-RU"/>
          </a:p>
        </p:txBody>
      </p:sp>
    </p:spTree>
    <p:extLst>
      <p:ext uri="{BB962C8B-B14F-4D97-AF65-F5344CB8AC3E}">
        <p14:creationId xmlns:p14="http://schemas.microsoft.com/office/powerpoint/2010/main" xmlns="" val="1249618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7982" y="764275"/>
            <a:ext cx="7151427" cy="2852382"/>
          </a:xfrm>
          <a:solidFill>
            <a:schemeClr val="bg1"/>
          </a:solidFill>
        </p:spPr>
        <p:txBody>
          <a:bodyPr>
            <a:normAutofit fontScale="90000"/>
          </a:bodyPr>
          <a:lstStyle/>
          <a:p>
            <a:pPr algn="l"/>
            <a:r>
              <a:rPr lang="uk-UA" dirty="0">
                <a:solidFill>
                  <a:srgbClr val="FF0000"/>
                </a:solidFill>
              </a:rPr>
              <a:t>Можливості</a:t>
            </a:r>
            <a:r>
              <a:rPr lang="uk-UA" dirty="0" smtClean="0">
                <a:solidFill>
                  <a:srgbClr val="FF0000"/>
                </a:solidFill>
              </a:rPr>
              <a:t> сучасного виховного заходу для формування успіху як основного пріоритету</a:t>
            </a:r>
            <a:endParaRPr lang="ru-RU" dirty="0">
              <a:solidFill>
                <a:srgbClr val="FF0000"/>
              </a:solidFill>
            </a:endParaRPr>
          </a:p>
        </p:txBody>
      </p:sp>
      <p:sp>
        <p:nvSpPr>
          <p:cNvPr id="4" name="Подзаголовок 2"/>
          <p:cNvSpPr>
            <a:spLocks noGrp="1"/>
          </p:cNvSpPr>
          <p:nvPr>
            <p:ph type="subTitle" idx="1"/>
          </p:nvPr>
        </p:nvSpPr>
        <p:spPr>
          <a:xfrm>
            <a:off x="7192369" y="4831308"/>
            <a:ext cx="4615318" cy="1705970"/>
          </a:xfrm>
        </p:spPr>
        <p:txBody>
          <a:bodyPr>
            <a:normAutofit/>
          </a:bodyPr>
          <a:lstStyle/>
          <a:p>
            <a:pPr algn="l"/>
            <a:r>
              <a:rPr lang="uk-UA" b="1" dirty="0" smtClean="0"/>
              <a:t>Підготувала: практичний психолог</a:t>
            </a:r>
          </a:p>
          <a:p>
            <a:pPr algn="ctr"/>
            <a:r>
              <a:rPr lang="uk-UA" b="1" dirty="0" err="1" smtClean="0"/>
              <a:t>Любарського</a:t>
            </a:r>
            <a:r>
              <a:rPr lang="uk-UA" b="1" dirty="0" smtClean="0"/>
              <a:t> </a:t>
            </a:r>
            <a:r>
              <a:rPr lang="uk-UA" b="1" dirty="0" smtClean="0"/>
              <a:t>професійного ліцею</a:t>
            </a:r>
          </a:p>
          <a:p>
            <a:pPr algn="ctr"/>
            <a:r>
              <a:rPr lang="uk-UA" b="1" dirty="0" smtClean="0"/>
              <a:t> </a:t>
            </a:r>
            <a:r>
              <a:rPr lang="uk-UA" b="1" dirty="0" err="1" smtClean="0"/>
              <a:t>Гадомська</a:t>
            </a:r>
            <a:r>
              <a:rPr lang="uk-UA" b="1" dirty="0" smtClean="0"/>
              <a:t> Інна Олександрівна</a:t>
            </a:r>
            <a:endParaRPr lang="ru-RU" b="1" dirty="0"/>
          </a:p>
        </p:txBody>
      </p:sp>
      <p:pic>
        <p:nvPicPr>
          <p:cNvPr id="11" name="Рисунок 10"/>
          <p:cNvPicPr>
            <a:picLocks noChangeAspect="1"/>
          </p:cNvPicPr>
          <p:nvPr/>
        </p:nvPicPr>
        <p:blipFill>
          <a:blip r:embed="rId2" cstate="print"/>
          <a:stretch>
            <a:fillRect/>
          </a:stretch>
        </p:blipFill>
        <p:spPr>
          <a:xfrm>
            <a:off x="9089409" y="354842"/>
            <a:ext cx="2884227" cy="2879677"/>
          </a:xfrm>
          <a:prstGeom prst="rect">
            <a:avLst/>
          </a:prstGeom>
        </p:spPr>
      </p:pic>
    </p:spTree>
    <p:extLst>
      <p:ext uri="{BB962C8B-B14F-4D97-AF65-F5344CB8AC3E}">
        <p14:creationId xmlns:p14="http://schemas.microsoft.com/office/powerpoint/2010/main" xmlns="" val="302593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2361063"/>
            <a:ext cx="7905349" cy="2033516"/>
          </a:xfrm>
        </p:spPr>
        <p:txBody>
          <a:bodyPr>
            <a:normAutofit fontScale="90000"/>
          </a:bodyPr>
          <a:lstStyle/>
          <a:p>
            <a:r>
              <a:rPr lang="uk-UA" i="1" dirty="0" smtClean="0"/>
              <a:t>3. Учні категорії </a:t>
            </a:r>
            <a:r>
              <a:rPr lang="uk-UA" i="1" dirty="0"/>
              <a:t>– </a:t>
            </a:r>
            <a:r>
              <a:rPr lang="uk-UA" b="1" i="1" dirty="0"/>
              <a:t>«Невпевнені»</a:t>
            </a:r>
            <a:r>
              <a:rPr lang="uk-UA" i="1" dirty="0"/>
              <a:t> – цілком успішні </a:t>
            </a:r>
            <a:r>
              <a:rPr lang="uk-UA" i="1" dirty="0" smtClean="0"/>
              <a:t>особистості, </a:t>
            </a:r>
            <a:r>
              <a:rPr lang="uk-UA" i="1" dirty="0"/>
              <a:t>пізнавальні інтереси яких пов’язані, зазвичай, з навчанням. </a:t>
            </a:r>
            <a:r>
              <a:rPr lang="ru-RU" i="1" dirty="0" err="1"/>
              <a:t>Мають</a:t>
            </a:r>
            <a:r>
              <a:rPr lang="ru-RU" i="1" dirty="0"/>
              <a:t> </a:t>
            </a:r>
            <a:r>
              <a:rPr lang="ru-RU" i="1" dirty="0" err="1"/>
              <a:t>добрі</a:t>
            </a:r>
            <a:r>
              <a:rPr lang="ru-RU" i="1" dirty="0"/>
              <a:t> </a:t>
            </a:r>
            <a:r>
              <a:rPr lang="ru-RU" i="1" dirty="0" err="1"/>
              <a:t>здібності</a:t>
            </a:r>
            <a:r>
              <a:rPr lang="ru-RU" i="1" dirty="0"/>
              <a:t> і </a:t>
            </a:r>
            <a:r>
              <a:rPr lang="ru-RU" i="1" dirty="0" err="1"/>
              <a:t>відповідально</a:t>
            </a:r>
            <a:r>
              <a:rPr lang="ru-RU" i="1" dirty="0"/>
              <a:t> </a:t>
            </a:r>
            <a:r>
              <a:rPr lang="ru-RU" i="1" dirty="0" err="1"/>
              <a:t>ставляться</a:t>
            </a:r>
            <a:r>
              <a:rPr lang="ru-RU" i="1" dirty="0"/>
              <a:t> до </a:t>
            </a:r>
            <a:r>
              <a:rPr lang="ru-RU" i="1" dirty="0" err="1"/>
              <a:t>справи</a:t>
            </a:r>
            <a:r>
              <a:rPr lang="ru-RU" i="1" dirty="0"/>
              <a:t>, але </a:t>
            </a:r>
            <a:r>
              <a:rPr lang="ru-RU" i="1" dirty="0" err="1"/>
              <a:t>невпевнені</a:t>
            </a:r>
            <a:r>
              <a:rPr lang="ru-RU" i="1" dirty="0"/>
              <a:t> у </a:t>
            </a:r>
            <a:r>
              <a:rPr lang="ru-RU" i="1" dirty="0" err="1"/>
              <a:t>своїх</a:t>
            </a:r>
            <a:r>
              <a:rPr lang="ru-RU" i="1" dirty="0"/>
              <a:t> силах. Причинами </a:t>
            </a:r>
            <a:r>
              <a:rPr lang="ru-RU" i="1" dirty="0" err="1"/>
              <a:t>можуть</a:t>
            </a:r>
            <a:r>
              <a:rPr lang="ru-RU" i="1" dirty="0"/>
              <a:t> бути: занижена </a:t>
            </a:r>
            <a:r>
              <a:rPr lang="ru-RU" i="1" dirty="0" err="1"/>
              <a:t>самооцінка</a:t>
            </a:r>
            <a:r>
              <a:rPr lang="ru-RU" i="1" dirty="0"/>
              <a:t>, </a:t>
            </a:r>
            <a:r>
              <a:rPr lang="ru-RU" i="1" dirty="0" err="1"/>
              <a:t>нестійкий</a:t>
            </a:r>
            <a:r>
              <a:rPr lang="ru-RU" i="1" dirty="0"/>
              <a:t> </a:t>
            </a:r>
            <a:r>
              <a:rPr lang="ru-RU" i="1" dirty="0" err="1"/>
              <a:t>настрій</a:t>
            </a:r>
            <a:r>
              <a:rPr lang="ru-RU" i="1" dirty="0"/>
              <a:t>, складна атмосфера в </a:t>
            </a:r>
            <a:r>
              <a:rPr lang="ru-RU" i="1" dirty="0" err="1"/>
              <a:t>сім’ї</a:t>
            </a:r>
            <a:r>
              <a:rPr lang="ru-RU" i="1" dirty="0"/>
              <a:t>, </a:t>
            </a:r>
            <a:r>
              <a:rPr lang="ru-RU" i="1" dirty="0" err="1"/>
              <a:t>епізодичні</a:t>
            </a:r>
            <a:r>
              <a:rPr lang="ru-RU" i="1" dirty="0"/>
              <a:t> </a:t>
            </a:r>
            <a:r>
              <a:rPr lang="ru-RU" i="1" dirty="0" err="1"/>
              <a:t>поразки</a:t>
            </a:r>
            <a:r>
              <a:rPr lang="ru-RU" i="1" dirty="0"/>
              <a:t> </a:t>
            </a:r>
            <a:r>
              <a:rPr lang="ru-RU" i="1" dirty="0" err="1"/>
              <a:t>тощо</a:t>
            </a:r>
            <a:r>
              <a:rPr lang="ru-RU" i="1" dirty="0"/>
              <a:t>. </a:t>
            </a:r>
            <a:r>
              <a:rPr lang="ru-RU" i="1" dirty="0" err="1"/>
              <a:t>Найбільш</a:t>
            </a:r>
            <a:r>
              <a:rPr lang="ru-RU" i="1" dirty="0"/>
              <a:t> </a:t>
            </a:r>
            <a:r>
              <a:rPr lang="ru-RU" i="1" dirty="0" err="1"/>
              <a:t>хворобливо</a:t>
            </a:r>
            <a:r>
              <a:rPr lang="ru-RU" i="1" dirty="0"/>
              <a:t> </a:t>
            </a:r>
            <a:r>
              <a:rPr lang="ru-RU" i="1" dirty="0" err="1"/>
              <a:t>такі</a:t>
            </a:r>
            <a:r>
              <a:rPr lang="ru-RU" i="1" dirty="0"/>
              <a:t> </a:t>
            </a:r>
            <a:r>
              <a:rPr lang="ru-RU" i="1" dirty="0" err="1" smtClean="0"/>
              <a:t>учні</a:t>
            </a:r>
            <a:r>
              <a:rPr lang="ru-RU" i="1" dirty="0" smtClean="0"/>
              <a:t> </a:t>
            </a:r>
            <a:r>
              <a:rPr lang="ru-RU" i="1" dirty="0" err="1"/>
              <a:t>реагують</a:t>
            </a:r>
            <a:r>
              <a:rPr lang="ru-RU" i="1" dirty="0"/>
              <a:t> на </a:t>
            </a:r>
            <a:r>
              <a:rPr lang="ru-RU" i="1" dirty="0" err="1"/>
              <a:t>упередженість</a:t>
            </a:r>
            <a:r>
              <a:rPr lang="ru-RU" i="1" dirty="0"/>
              <a:t> </a:t>
            </a:r>
            <a:r>
              <a:rPr lang="ru-RU" i="1" dirty="0" err="1"/>
              <a:t>вчителів</a:t>
            </a:r>
            <a:r>
              <a:rPr lang="ru-RU" i="1" dirty="0"/>
              <a:t> і </a:t>
            </a:r>
            <a:r>
              <a:rPr lang="ru-RU" i="1" dirty="0" err="1"/>
              <a:t>необ’єктивне</a:t>
            </a:r>
            <a:r>
              <a:rPr lang="ru-RU" i="1" dirty="0"/>
              <a:t> </a:t>
            </a:r>
            <a:r>
              <a:rPr lang="ru-RU" i="1" dirty="0" err="1"/>
              <a:t>оцінювання</a:t>
            </a:r>
            <a:r>
              <a:rPr lang="ru-RU" i="1" dirty="0"/>
              <a:t>. </a:t>
            </a:r>
            <a:endParaRPr lang="ru-RU" dirty="0"/>
          </a:p>
        </p:txBody>
      </p:sp>
      <p:pic>
        <p:nvPicPr>
          <p:cNvPr id="4" name="Рисунок 3"/>
          <p:cNvPicPr>
            <a:picLocks noChangeAspect="1"/>
          </p:cNvPicPr>
          <p:nvPr/>
        </p:nvPicPr>
        <p:blipFill>
          <a:blip r:embed="rId2" cstate="print"/>
          <a:stretch>
            <a:fillRect/>
          </a:stretch>
        </p:blipFill>
        <p:spPr>
          <a:xfrm>
            <a:off x="9730854" y="2251880"/>
            <a:ext cx="1761201" cy="2906973"/>
          </a:xfrm>
          <a:prstGeom prst="rect">
            <a:avLst/>
          </a:prstGeom>
        </p:spPr>
      </p:pic>
    </p:spTree>
    <p:extLst>
      <p:ext uri="{BB962C8B-B14F-4D97-AF65-F5344CB8AC3E}">
        <p14:creationId xmlns:p14="http://schemas.microsoft.com/office/powerpoint/2010/main" xmlns="" val="249172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1774209"/>
            <a:ext cx="7973588" cy="2183642"/>
          </a:xfrm>
        </p:spPr>
        <p:txBody>
          <a:bodyPr>
            <a:normAutofit fontScale="90000"/>
          </a:bodyPr>
          <a:lstStyle/>
          <a:p>
            <a:r>
              <a:rPr lang="uk-UA" b="1" i="1" dirty="0" smtClean="0"/>
              <a:t/>
            </a:r>
            <a:br>
              <a:rPr lang="uk-UA" b="1" i="1" dirty="0" smtClean="0"/>
            </a:br>
            <a:r>
              <a:rPr lang="uk-UA" b="1" i="1" dirty="0"/>
              <a:t/>
            </a:r>
            <a:br>
              <a:rPr lang="uk-UA" b="1" i="1" dirty="0"/>
            </a:br>
            <a:r>
              <a:rPr lang="uk-UA" b="1" i="1" dirty="0" smtClean="0"/>
              <a:t>4. </a:t>
            </a:r>
            <a:r>
              <a:rPr lang="uk-UA" sz="3600" b="1" i="1" dirty="0" smtClean="0"/>
              <a:t>«</a:t>
            </a:r>
            <a:r>
              <a:rPr lang="ru-RU" sz="3600" b="1" i="1" dirty="0" err="1"/>
              <a:t>Зневірені</a:t>
            </a:r>
            <a:r>
              <a:rPr lang="uk-UA" sz="3600" b="1" i="1" dirty="0"/>
              <a:t>» </a:t>
            </a:r>
            <a:r>
              <a:rPr lang="ru-RU" sz="3600" i="1" dirty="0" err="1"/>
              <a:t>мають</a:t>
            </a:r>
            <a:r>
              <a:rPr lang="ru-RU" sz="3600" i="1" dirty="0"/>
              <a:t> </a:t>
            </a:r>
            <a:r>
              <a:rPr lang="ru-RU" sz="3600" i="1" dirty="0" err="1"/>
              <a:t>непогану</a:t>
            </a:r>
            <a:r>
              <a:rPr lang="ru-RU" sz="3600" i="1" dirty="0"/>
              <a:t> </a:t>
            </a:r>
            <a:r>
              <a:rPr lang="ru-RU" sz="3600" i="1" dirty="0" err="1"/>
              <a:t>підготовку</a:t>
            </a:r>
            <a:r>
              <a:rPr lang="ru-RU" sz="3600" i="1" dirty="0"/>
              <a:t>, </a:t>
            </a:r>
            <a:r>
              <a:rPr lang="ru-RU" sz="3600" i="1" dirty="0" err="1"/>
              <a:t>здібності</a:t>
            </a:r>
            <a:r>
              <a:rPr lang="ru-RU" sz="3600" i="1" dirty="0"/>
              <a:t>, </a:t>
            </a:r>
            <a:r>
              <a:rPr lang="ru-RU" sz="3600" i="1" dirty="0" err="1"/>
              <a:t>успіхи</a:t>
            </a:r>
            <a:r>
              <a:rPr lang="ru-RU" sz="3600" i="1" dirty="0"/>
              <a:t> в </a:t>
            </a:r>
            <a:r>
              <a:rPr lang="ru-RU" sz="3600" i="1" dirty="0" err="1"/>
              <a:t>навчанні</a:t>
            </a:r>
            <a:r>
              <a:rPr lang="ru-RU" sz="3600" i="1" dirty="0"/>
              <a:t>. </a:t>
            </a:r>
            <a:r>
              <a:rPr lang="ru-RU" sz="3600" i="1" dirty="0" err="1"/>
              <a:t>Однак</a:t>
            </a:r>
            <a:r>
              <a:rPr lang="ru-RU" sz="3600" i="1" dirty="0"/>
              <a:t>, </a:t>
            </a:r>
            <a:r>
              <a:rPr lang="ru-RU" sz="3600" i="1" dirty="0" err="1"/>
              <a:t>після</a:t>
            </a:r>
            <a:r>
              <a:rPr lang="ru-RU" sz="3600" i="1" dirty="0"/>
              <a:t> </a:t>
            </a:r>
            <a:r>
              <a:rPr lang="ru-RU" sz="3600" i="1" dirty="0" err="1"/>
              <a:t>відчутої</a:t>
            </a:r>
            <a:r>
              <a:rPr lang="ru-RU" sz="3600" i="1" dirty="0"/>
              <a:t> колись </a:t>
            </a:r>
            <a:r>
              <a:rPr lang="ru-RU" sz="3600" i="1" dirty="0" err="1"/>
              <a:t>радості</a:t>
            </a:r>
            <a:r>
              <a:rPr lang="ru-RU" sz="3600" i="1" dirty="0"/>
              <a:t> </a:t>
            </a:r>
            <a:r>
              <a:rPr lang="ru-RU" sz="3600" i="1" dirty="0" err="1"/>
              <a:t>сподівань</a:t>
            </a:r>
            <a:r>
              <a:rPr lang="ru-RU" sz="3600" i="1" dirty="0"/>
              <a:t>, </a:t>
            </a:r>
            <a:r>
              <a:rPr lang="ru-RU" sz="3600" i="1" dirty="0" err="1"/>
              <a:t>що</a:t>
            </a:r>
            <a:r>
              <a:rPr lang="ru-RU" sz="3600" i="1" dirty="0"/>
              <a:t> </a:t>
            </a:r>
            <a:r>
              <a:rPr lang="ru-RU" sz="3600" i="1" dirty="0" err="1"/>
              <a:t>здійснилися</a:t>
            </a:r>
            <a:r>
              <a:rPr lang="ru-RU" sz="3600" i="1" dirty="0"/>
              <a:t>, з </a:t>
            </a:r>
            <a:r>
              <a:rPr lang="ru-RU" sz="3600" i="1" dirty="0" err="1"/>
              <a:t>різних</a:t>
            </a:r>
            <a:r>
              <a:rPr lang="ru-RU" sz="3600" i="1" dirty="0"/>
              <a:t> причин </a:t>
            </a:r>
            <a:r>
              <a:rPr lang="ru-RU" sz="3600" i="1" dirty="0" err="1"/>
              <a:t>втратили</a:t>
            </a:r>
            <a:r>
              <a:rPr lang="ru-RU" sz="3600" i="1" dirty="0"/>
              <a:t> </a:t>
            </a:r>
            <a:r>
              <a:rPr lang="ru-RU" sz="3600" i="1" dirty="0" err="1"/>
              <a:t>її</a:t>
            </a:r>
            <a:r>
              <a:rPr lang="ru-RU" sz="3600" i="1" dirty="0"/>
              <a:t>. Причини </a:t>
            </a:r>
            <a:r>
              <a:rPr lang="ru-RU" sz="3600" i="1" dirty="0" err="1"/>
              <a:t>відчаю</a:t>
            </a:r>
            <a:r>
              <a:rPr lang="ru-RU" sz="3600" i="1" dirty="0"/>
              <a:t>: </a:t>
            </a:r>
            <a:r>
              <a:rPr lang="ru-RU" sz="3600" i="1" dirty="0" err="1"/>
              <a:t>серія</a:t>
            </a:r>
            <a:r>
              <a:rPr lang="ru-RU" sz="3600" i="1" dirty="0"/>
              <a:t> </a:t>
            </a:r>
            <a:r>
              <a:rPr lang="ru-RU" sz="3600" i="1" dirty="0" err="1"/>
              <a:t>поразок</a:t>
            </a:r>
            <a:r>
              <a:rPr lang="ru-RU" sz="3600" i="1" dirty="0"/>
              <a:t>, </a:t>
            </a:r>
            <a:r>
              <a:rPr lang="ru-RU" sz="3600" i="1" dirty="0" err="1"/>
              <a:t>безтактність</a:t>
            </a:r>
            <a:r>
              <a:rPr lang="ru-RU" sz="3600" i="1" dirty="0"/>
              <a:t> педагога, </a:t>
            </a:r>
            <a:r>
              <a:rPr lang="ru-RU" sz="3600" i="1" dirty="0" err="1"/>
              <a:t>позиція</a:t>
            </a:r>
            <a:r>
              <a:rPr lang="ru-RU" sz="3600" i="1" dirty="0"/>
              <a:t> в </a:t>
            </a:r>
            <a:r>
              <a:rPr lang="ru-RU" sz="3600" i="1" dirty="0" err="1"/>
              <a:t>сім’ї</a:t>
            </a:r>
            <a:r>
              <a:rPr lang="ru-RU" sz="3600" i="1" dirty="0"/>
              <a:t> </a:t>
            </a:r>
            <a:r>
              <a:rPr lang="ru-RU" sz="3600" i="1" dirty="0" smtClean="0"/>
              <a:t>. Педагогам </a:t>
            </a:r>
            <a:r>
              <a:rPr lang="ru-RU" sz="3600" i="1" dirty="0" err="1"/>
              <a:t>слід</a:t>
            </a:r>
            <a:r>
              <a:rPr lang="ru-RU" sz="3600" i="1" dirty="0"/>
              <a:t> знати, </a:t>
            </a:r>
            <a:r>
              <a:rPr lang="ru-RU" sz="3600" i="1" dirty="0" err="1"/>
              <a:t>що</a:t>
            </a:r>
            <a:r>
              <a:rPr lang="ru-RU" sz="3600" i="1" dirty="0"/>
              <a:t> </a:t>
            </a:r>
            <a:r>
              <a:rPr lang="ru-RU" sz="3600" i="1" dirty="0" err="1"/>
              <a:t>чим</a:t>
            </a:r>
            <a:r>
              <a:rPr lang="ru-RU" sz="3600" i="1" dirty="0"/>
              <a:t> </a:t>
            </a:r>
            <a:r>
              <a:rPr lang="ru-RU" sz="3600" i="1" dirty="0" err="1"/>
              <a:t>менше</a:t>
            </a:r>
            <a:r>
              <a:rPr lang="ru-RU" sz="3600" i="1" dirty="0"/>
              <a:t> у </a:t>
            </a:r>
            <a:r>
              <a:rPr lang="ru-RU" sz="3600" i="1" dirty="0" err="1"/>
              <a:t>дитини</a:t>
            </a:r>
            <a:r>
              <a:rPr lang="ru-RU" sz="3600" i="1" dirty="0"/>
              <a:t> </a:t>
            </a:r>
            <a:r>
              <a:rPr lang="ru-RU" sz="3600" i="1" dirty="0" err="1"/>
              <a:t>надії</a:t>
            </a:r>
            <a:r>
              <a:rPr lang="ru-RU" sz="3600" i="1" dirty="0"/>
              <a:t> на </a:t>
            </a:r>
            <a:r>
              <a:rPr lang="ru-RU" sz="3600" i="1" dirty="0" err="1"/>
              <a:t>успіх</a:t>
            </a:r>
            <a:r>
              <a:rPr lang="ru-RU" sz="3600" i="1" dirty="0"/>
              <a:t>, </a:t>
            </a:r>
            <a:r>
              <a:rPr lang="ru-RU" sz="3600" i="1" dirty="0" err="1"/>
              <a:t>тим</a:t>
            </a:r>
            <a:r>
              <a:rPr lang="ru-RU" sz="3600" i="1" dirty="0"/>
              <a:t> </a:t>
            </a:r>
            <a:r>
              <a:rPr lang="ru-RU" sz="3600" i="1" dirty="0" err="1"/>
              <a:t>скоріше</a:t>
            </a:r>
            <a:r>
              <a:rPr lang="ru-RU" sz="3600" i="1" dirty="0"/>
              <a:t> вона </a:t>
            </a:r>
            <a:r>
              <a:rPr lang="ru-RU" sz="3600" i="1" dirty="0" err="1"/>
              <a:t>замикається</a:t>
            </a:r>
            <a:r>
              <a:rPr lang="ru-RU" sz="3600" i="1" dirty="0"/>
              <a:t> у </a:t>
            </a:r>
            <a:r>
              <a:rPr lang="ru-RU" sz="3600" i="1" dirty="0" err="1"/>
              <a:t>собі</a:t>
            </a:r>
            <a:r>
              <a:rPr lang="ru-RU" sz="3600" i="1" dirty="0"/>
              <a:t> і </a:t>
            </a:r>
            <a:r>
              <a:rPr lang="ru-RU" sz="3600" i="1" dirty="0" err="1"/>
              <a:t>виставляє</a:t>
            </a:r>
            <a:r>
              <a:rPr lang="ru-RU" sz="3600" i="1" dirty="0"/>
              <a:t> </a:t>
            </a:r>
            <a:r>
              <a:rPr lang="ru-RU" sz="3600" i="1" dirty="0" err="1"/>
              <a:t>щодалі</a:t>
            </a:r>
            <a:r>
              <a:rPr lang="ru-RU" sz="3600" i="1" dirty="0"/>
              <a:t> </a:t>
            </a:r>
            <a:r>
              <a:rPr lang="ru-RU" sz="3600" i="1" dirty="0" err="1"/>
              <a:t>більш</a:t>
            </a:r>
            <a:r>
              <a:rPr lang="ru-RU" sz="3600" i="1" dirty="0"/>
              <a:t> </a:t>
            </a:r>
            <a:r>
              <a:rPr lang="ru-RU" sz="3600" i="1" dirty="0" err="1"/>
              <a:t>глибокий</a:t>
            </a:r>
            <a:r>
              <a:rPr lang="ru-RU" sz="3600" i="1" dirty="0"/>
              <a:t> </a:t>
            </a:r>
            <a:r>
              <a:rPr lang="ru-RU" sz="3600" i="1" dirty="0" err="1"/>
              <a:t>захист</a:t>
            </a:r>
            <a:r>
              <a:rPr lang="ru-RU" sz="3600" i="1" dirty="0"/>
              <a:t> </a:t>
            </a:r>
            <a:r>
              <a:rPr lang="ru-RU" sz="3600" i="1" dirty="0" err="1"/>
              <a:t>проти</a:t>
            </a:r>
            <a:r>
              <a:rPr lang="ru-RU" sz="3600" i="1" dirty="0"/>
              <a:t> </a:t>
            </a:r>
            <a:r>
              <a:rPr lang="ru-RU" sz="3600" i="1" dirty="0" err="1"/>
              <a:t>втручання</a:t>
            </a:r>
            <a:r>
              <a:rPr lang="ru-RU" sz="3600" i="1" dirty="0"/>
              <a:t>. </a:t>
            </a:r>
            <a:r>
              <a:rPr lang="ru-RU" sz="3600" i="1" dirty="0" err="1"/>
              <a:t>Така</a:t>
            </a:r>
            <a:r>
              <a:rPr lang="ru-RU" sz="3600" i="1" dirty="0"/>
              <a:t> </a:t>
            </a:r>
            <a:r>
              <a:rPr lang="ru-RU" sz="3600" i="1" dirty="0" err="1"/>
              <a:t>дитина</a:t>
            </a:r>
            <a:r>
              <a:rPr lang="ru-RU" sz="3600" i="1" dirty="0"/>
              <a:t> легко </a:t>
            </a:r>
            <a:r>
              <a:rPr lang="ru-RU" sz="3600" i="1" dirty="0" err="1"/>
              <a:t>стає</a:t>
            </a:r>
            <a:r>
              <a:rPr lang="ru-RU" sz="3600" i="1" dirty="0"/>
              <a:t> </a:t>
            </a:r>
            <a:r>
              <a:rPr lang="ru-RU" sz="3600" i="1" dirty="0" smtClean="0"/>
              <a:t>„</a:t>
            </a:r>
            <a:r>
              <a:rPr lang="ru-RU" sz="3600" i="1" dirty="0" err="1" smtClean="0"/>
              <a:t>білою</a:t>
            </a:r>
            <a:r>
              <a:rPr lang="ru-RU" sz="3600" i="1" dirty="0" smtClean="0"/>
              <a:t> вороною” </a:t>
            </a:r>
            <a:r>
              <a:rPr lang="ru-RU" sz="3600" i="1" dirty="0"/>
              <a:t>через свою </a:t>
            </a:r>
            <a:r>
              <a:rPr lang="ru-RU" sz="3600" i="1" dirty="0" err="1"/>
              <a:t>вразливість</a:t>
            </a:r>
            <a:r>
              <a:rPr lang="ru-RU" sz="3600" i="1" dirty="0"/>
              <a:t>, </a:t>
            </a:r>
            <a:r>
              <a:rPr lang="ru-RU" sz="3600" i="1" dirty="0" err="1"/>
              <a:t>нестандартність</a:t>
            </a:r>
            <a:r>
              <a:rPr lang="ru-RU" sz="3600" i="1" dirty="0"/>
              <a:t>, </a:t>
            </a:r>
            <a:r>
              <a:rPr lang="ru-RU" sz="3600" i="1" dirty="0" err="1"/>
              <a:t>небажання</a:t>
            </a:r>
            <a:r>
              <a:rPr lang="ru-RU" sz="3600" i="1" dirty="0"/>
              <a:t> </a:t>
            </a:r>
            <a:r>
              <a:rPr lang="ru-RU" sz="3600" i="1" dirty="0" err="1"/>
              <a:t>змінювати</a:t>
            </a:r>
            <a:r>
              <a:rPr lang="ru-RU" sz="3600" i="1" dirty="0"/>
              <a:t> </a:t>
            </a:r>
            <a:r>
              <a:rPr lang="ru-RU" sz="3600" i="1" dirty="0" err="1"/>
              <a:t>свій</a:t>
            </a:r>
            <a:r>
              <a:rPr lang="ru-RU" sz="3600" i="1" dirty="0"/>
              <a:t> </a:t>
            </a:r>
            <a:r>
              <a:rPr lang="ru-RU" sz="3600" i="1" dirty="0" err="1"/>
              <a:t>світогляд</a:t>
            </a:r>
            <a:r>
              <a:rPr lang="ru-RU" sz="3600" i="1" dirty="0"/>
              <a:t>. </a:t>
            </a:r>
            <a:endParaRPr lang="ru-RU" sz="3600" dirty="0"/>
          </a:p>
        </p:txBody>
      </p:sp>
      <p:pic>
        <p:nvPicPr>
          <p:cNvPr id="4" name="Рисунок 3"/>
          <p:cNvPicPr>
            <a:picLocks noChangeAspect="1"/>
          </p:cNvPicPr>
          <p:nvPr/>
        </p:nvPicPr>
        <p:blipFill>
          <a:blip r:embed="rId2" cstate="print"/>
          <a:stretch>
            <a:fillRect/>
          </a:stretch>
        </p:blipFill>
        <p:spPr>
          <a:xfrm>
            <a:off x="9237117" y="2183643"/>
            <a:ext cx="2704674" cy="2358148"/>
          </a:xfrm>
          <a:prstGeom prst="rect">
            <a:avLst/>
          </a:prstGeom>
        </p:spPr>
      </p:pic>
    </p:spTree>
    <p:extLst>
      <p:ext uri="{BB962C8B-B14F-4D97-AF65-F5344CB8AC3E}">
        <p14:creationId xmlns:p14="http://schemas.microsoft.com/office/powerpoint/2010/main" xmlns="" val="117146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914" y="313899"/>
            <a:ext cx="8093122" cy="6277969"/>
          </a:xfrm>
        </p:spPr>
        <p:txBody>
          <a:bodyPr>
            <a:noAutofit/>
          </a:bodyPr>
          <a:lstStyle/>
          <a:p>
            <a:pPr algn="l"/>
            <a:r>
              <a:rPr lang="uk-UA" sz="2700" b="1" dirty="0"/>
              <a:t>Для того, щоб формувати позитивну «Я-концепцію» </a:t>
            </a:r>
            <a:r>
              <a:rPr lang="uk-UA" sz="2700" b="1" dirty="0" smtClean="0"/>
              <a:t>в учня</a:t>
            </a:r>
            <a:r>
              <a:rPr lang="uk-UA" sz="2700" b="1" dirty="0"/>
              <a:t>, </a:t>
            </a:r>
            <a:r>
              <a:rPr lang="uk-UA" sz="2700" b="1" dirty="0" smtClean="0"/>
              <a:t>необхідно:</a:t>
            </a:r>
            <a:br>
              <a:rPr lang="uk-UA" sz="2700" b="1" dirty="0" smtClean="0"/>
            </a:br>
            <a:r>
              <a:rPr lang="uk-UA" sz="2700" b="1" dirty="0" smtClean="0"/>
              <a:t>- </a:t>
            </a:r>
            <a:r>
              <a:rPr lang="uk-UA" sz="2700" dirty="0" smtClean="0"/>
              <a:t>бачити </a:t>
            </a:r>
            <a:r>
              <a:rPr lang="uk-UA" sz="2700" dirty="0"/>
              <a:t>в кожному унікальну особу, поважати її, розуміти, приймати, вірити в неї </a:t>
            </a:r>
            <a:r>
              <a:rPr lang="uk-UA" sz="2700" i="1" dirty="0"/>
              <a:t>(«Всі діти талановиті</a:t>
            </a:r>
            <a:r>
              <a:rPr lang="uk-UA" sz="2700" i="1" dirty="0" smtClean="0"/>
              <a:t>»)</a:t>
            </a:r>
            <a:r>
              <a:rPr lang="uk-UA" sz="2700" dirty="0" smtClean="0"/>
              <a:t>;</a:t>
            </a:r>
            <a:br>
              <a:rPr lang="uk-UA" sz="2700" dirty="0" smtClean="0"/>
            </a:br>
            <a:r>
              <a:rPr lang="ru-RU" sz="2700" dirty="0" smtClean="0"/>
              <a:t>-</a:t>
            </a:r>
            <a:r>
              <a:rPr lang="uk-UA" sz="2700" dirty="0" smtClean="0"/>
              <a:t>створювати </a:t>
            </a:r>
            <a:r>
              <a:rPr lang="uk-UA" sz="2700" dirty="0"/>
              <a:t>ситуації успіху, схвалення, підтримки, доброзичливості, щоб </a:t>
            </a:r>
            <a:r>
              <a:rPr lang="uk-UA" sz="2700" dirty="0" smtClean="0"/>
              <a:t>навчання приносило радість </a:t>
            </a:r>
            <a:r>
              <a:rPr lang="uk-UA" sz="2700" i="1" dirty="0"/>
              <a:t>(«Це дуже важливо, і у тебе неодмінно вийде... — І це зовсім не складно. </a:t>
            </a:r>
            <a:r>
              <a:rPr lang="ru-RU" sz="2700" i="1" dirty="0" err="1"/>
              <a:t>Навіть</a:t>
            </a:r>
            <a:r>
              <a:rPr lang="ru-RU" sz="2700" i="1" dirty="0"/>
              <a:t> </a:t>
            </a:r>
            <a:r>
              <a:rPr lang="ru-RU" sz="2700" i="1" dirty="0" err="1"/>
              <a:t>якщо</a:t>
            </a:r>
            <a:r>
              <a:rPr lang="ru-RU" sz="2700" i="1" dirty="0"/>
              <a:t> не </a:t>
            </a:r>
            <a:r>
              <a:rPr lang="ru-RU" sz="2700" i="1" dirty="0" err="1"/>
              <a:t>вийде</a:t>
            </a:r>
            <a:r>
              <a:rPr lang="ru-RU" sz="2700" i="1" dirty="0"/>
              <a:t> — </a:t>
            </a:r>
            <a:r>
              <a:rPr lang="ru-RU" sz="2700" i="1" dirty="0" err="1"/>
              <a:t>нічого</a:t>
            </a:r>
            <a:r>
              <a:rPr lang="ru-RU" sz="2700" i="1" dirty="0"/>
              <a:t> страшного»)</a:t>
            </a:r>
            <a:r>
              <a:rPr lang="uk-UA" sz="2700" i="1" dirty="0" smtClean="0"/>
              <a:t>;</a:t>
            </a:r>
            <a:br>
              <a:rPr lang="uk-UA" sz="2700" i="1" dirty="0" smtClean="0"/>
            </a:br>
            <a:r>
              <a:rPr lang="ru-RU" sz="2700" dirty="0" smtClean="0"/>
              <a:t>-</a:t>
            </a:r>
            <a:r>
              <a:rPr lang="uk-UA" sz="2700" dirty="0" smtClean="0"/>
              <a:t>розуміти </a:t>
            </a:r>
            <a:r>
              <a:rPr lang="uk-UA" sz="2700" dirty="0"/>
              <a:t>причини дитячого незнання і неправильної поведінки, усувати їх, не наносячи збитку гідності «Я-концепції» дитини </a:t>
            </a:r>
            <a:r>
              <a:rPr lang="uk-UA" sz="2700" i="1" dirty="0"/>
              <a:t>(«Дитина хороша, поганий його вчинок</a:t>
            </a:r>
            <a:r>
              <a:rPr lang="uk-UA" sz="2700" i="1" dirty="0" smtClean="0"/>
              <a:t>»)</a:t>
            </a:r>
            <a:r>
              <a:rPr lang="uk-UA" sz="2700" dirty="0" smtClean="0"/>
              <a:t>;</a:t>
            </a:r>
            <a:br>
              <a:rPr lang="uk-UA" sz="2700" dirty="0" smtClean="0"/>
            </a:br>
            <a:r>
              <a:rPr lang="ru-RU" sz="2700" dirty="0" smtClean="0"/>
              <a:t>-</a:t>
            </a:r>
            <a:r>
              <a:rPr lang="uk-UA" sz="2700" dirty="0" smtClean="0"/>
              <a:t>допомагати </a:t>
            </a:r>
            <a:r>
              <a:rPr lang="uk-UA" sz="2700" dirty="0"/>
              <a:t>дітям реалізовувати себе в діяльності </a:t>
            </a:r>
            <a:r>
              <a:rPr lang="uk-UA" sz="2700" i="1" dirty="0"/>
              <a:t>(«У кожній дитині – диво, чекай його»)</a:t>
            </a:r>
            <a:r>
              <a:rPr lang="uk-UA" sz="2700" dirty="0"/>
              <a:t>.</a:t>
            </a:r>
            <a:endParaRPr lang="ru-RU" sz="2700" dirty="0"/>
          </a:p>
        </p:txBody>
      </p:sp>
      <p:pic>
        <p:nvPicPr>
          <p:cNvPr id="4" name="Рисунок 3"/>
          <p:cNvPicPr>
            <a:picLocks noChangeAspect="1"/>
          </p:cNvPicPr>
          <p:nvPr/>
        </p:nvPicPr>
        <p:blipFill>
          <a:blip r:embed="rId2" cstate="print"/>
          <a:stretch>
            <a:fillRect/>
          </a:stretch>
        </p:blipFill>
        <p:spPr>
          <a:xfrm>
            <a:off x="9189634" y="112238"/>
            <a:ext cx="2228850" cy="2047875"/>
          </a:xfrm>
          <a:prstGeom prst="rect">
            <a:avLst/>
          </a:prstGeom>
        </p:spPr>
      </p:pic>
    </p:spTree>
    <p:extLst>
      <p:ext uri="{BB962C8B-B14F-4D97-AF65-F5344CB8AC3E}">
        <p14:creationId xmlns:p14="http://schemas.microsoft.com/office/powerpoint/2010/main" xmlns="" val="14926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7731" y="95534"/>
            <a:ext cx="9799093" cy="6332561"/>
          </a:xfrm>
        </p:spPr>
        <p:txBody>
          <a:bodyPr>
            <a:noAutofit/>
          </a:bodyPr>
          <a:lstStyle/>
          <a:p>
            <a:pPr algn="l"/>
            <a:r>
              <a:rPr lang="uk-UA" sz="2800" b="1" dirty="0"/>
              <a:t>П</a:t>
            </a:r>
            <a:r>
              <a:rPr lang="uk-UA" sz="2800" b="1" dirty="0" smtClean="0"/>
              <a:t>рийоми </a:t>
            </a:r>
            <a:r>
              <a:rPr lang="uk-UA" sz="2800" b="1" dirty="0"/>
              <a:t>створення ситуації </a:t>
            </a:r>
            <a:r>
              <a:rPr lang="uk-UA" sz="2800" b="1" dirty="0" smtClean="0"/>
              <a:t>успіху на виховних заходах:</a:t>
            </a:r>
            <a:r>
              <a:rPr lang="ru-RU" sz="2400" dirty="0"/>
              <a:t/>
            </a:r>
            <a:br>
              <a:rPr lang="ru-RU" sz="2400" dirty="0"/>
            </a:br>
            <a:r>
              <a:rPr lang="ru-RU" sz="2400" dirty="0" smtClean="0">
                <a:latin typeface="Times New Roman" panose="02020603050405020304" pitchFamily="18" charset="0"/>
                <a:cs typeface="Times New Roman" panose="02020603050405020304" pitchFamily="18" charset="0"/>
              </a:rPr>
              <a:t>1. </a:t>
            </a:r>
            <a:r>
              <a:rPr lang="uk-UA" sz="2400" b="1" i="1" dirty="0" smtClean="0">
                <a:latin typeface="Times New Roman" panose="02020603050405020304" pitchFamily="18" charset="0"/>
                <a:cs typeface="Times New Roman" panose="02020603050405020304" pitchFamily="18" charset="0"/>
              </a:rPr>
              <a:t>«Невтручання</a:t>
            </a:r>
            <a:r>
              <a:rPr lang="uk-UA" sz="2400" b="1" i="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максимальне надання самостійності </a:t>
            </a:r>
            <a:r>
              <a:rPr lang="uk-UA" sz="2400" dirty="0" smtClean="0">
                <a:latin typeface="Times New Roman" panose="02020603050405020304" pitchFamily="18" charset="0"/>
                <a:cs typeface="Times New Roman" panose="02020603050405020304" pitchFamily="18" charset="0"/>
              </a:rPr>
              <a:t>у</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вирішенні </a:t>
            </a:r>
            <a:r>
              <a:rPr lang="uk-UA" sz="2400" dirty="0">
                <a:latin typeface="Times New Roman" panose="02020603050405020304" pitchFamily="18" charset="0"/>
                <a:cs typeface="Times New Roman" panose="02020603050405020304" pitchFamily="18" charset="0"/>
              </a:rPr>
              <a:t>проблеми.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2. </a:t>
            </a:r>
            <a:r>
              <a:rPr lang="uk-UA" sz="2400" b="1" i="1" dirty="0" smtClean="0">
                <a:latin typeface="Times New Roman" panose="02020603050405020304" pitchFamily="18" charset="0"/>
                <a:cs typeface="Times New Roman" panose="02020603050405020304" pitchFamily="18" charset="0"/>
              </a:rPr>
              <a:t>«Холодний </a:t>
            </a:r>
            <a:r>
              <a:rPr lang="uk-UA" sz="2400" b="1" i="1" dirty="0">
                <a:latin typeface="Times New Roman" panose="02020603050405020304" pitchFamily="18" charset="0"/>
                <a:cs typeface="Times New Roman" panose="02020603050405020304" pitchFamily="18" charset="0"/>
              </a:rPr>
              <a:t>душ» </a:t>
            </a:r>
            <a:r>
              <a:rPr lang="uk-UA" sz="2400" dirty="0">
                <a:latin typeface="Times New Roman" panose="02020603050405020304" pitchFamily="18" charset="0"/>
                <a:cs typeface="Times New Roman" panose="02020603050405020304" pitchFamily="18" charset="0"/>
              </a:rPr>
              <a:t>— учителю не слід поспішати з поліпшенням оцінок, він не тільки не «поливає бальза­мом» зачеплене самолюбство, але й трохи «підсипає солі» (за </a:t>
            </a:r>
            <a:r>
              <a:rPr lang="uk-UA" sz="2400" dirty="0" err="1">
                <a:latin typeface="Times New Roman" panose="02020603050405020304" pitchFamily="18" charset="0"/>
                <a:cs typeface="Times New Roman" panose="02020603050405020304" pitchFamily="18" charset="0"/>
              </a:rPr>
              <a:t>А.С.Макаренком</a:t>
            </a:r>
            <a:r>
              <a:rPr lang="uk-UA"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3. </a:t>
            </a:r>
            <a:r>
              <a:rPr lang="uk-UA" sz="2400" b="1" i="1" dirty="0" smtClean="0">
                <a:latin typeface="Times New Roman" panose="02020603050405020304" pitchFamily="18" charset="0"/>
                <a:cs typeface="Times New Roman" panose="02020603050405020304" pitchFamily="18" charset="0"/>
              </a:rPr>
              <a:t>«Анонсування</a:t>
            </a:r>
            <a:r>
              <a:rPr lang="uk-UA" sz="2400" b="1" i="1"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спершу треба обговорити з уч­нем, що йому потрібно буде зробити, провести </a:t>
            </a:r>
            <a:r>
              <a:rPr lang="uk-UA" sz="2400" dirty="0" smtClean="0">
                <a:latin typeface="Times New Roman" panose="02020603050405020304" pitchFamily="18" charset="0"/>
                <a:cs typeface="Times New Roman" panose="02020603050405020304" pitchFamily="18" charset="0"/>
              </a:rPr>
              <a:t>«репетицію» </a:t>
            </a:r>
            <a:r>
              <a:rPr lang="uk-UA" sz="2400" dirty="0">
                <a:latin typeface="Times New Roman" panose="02020603050405020304" pitchFamily="18" charset="0"/>
                <a:cs typeface="Times New Roman" panose="02020603050405020304" pitchFamily="18" charset="0"/>
              </a:rPr>
              <a:t>майбутньої події.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4. </a:t>
            </a:r>
            <a:r>
              <a:rPr lang="uk-UA" sz="2400" b="1" i="1" dirty="0" smtClean="0">
                <a:latin typeface="Times New Roman" panose="02020603050405020304" pitchFamily="18" charset="0"/>
                <a:cs typeface="Times New Roman" panose="02020603050405020304" pitchFamily="18" charset="0"/>
              </a:rPr>
              <a:t>«Гидке </a:t>
            </a:r>
            <a:r>
              <a:rPr lang="uk-UA" sz="2400" b="1" i="1" dirty="0">
                <a:latin typeface="Times New Roman" panose="02020603050405020304" pitchFamily="18" charset="0"/>
                <a:cs typeface="Times New Roman" panose="02020603050405020304" pitchFamily="18" charset="0"/>
              </a:rPr>
              <a:t>каченя»</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важливо вчасно побачити позитивні якості учнів, ство­рити всі можливі умови для тих, кому так необхідно, щоб хтось повірив у них, допоміг удосконалитися.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5. </a:t>
            </a:r>
            <a:r>
              <a:rPr lang="uk-UA" sz="2400" b="1" i="1" dirty="0" smtClean="0">
                <a:latin typeface="Times New Roman" panose="02020603050405020304" pitchFamily="18" charset="0"/>
                <a:cs typeface="Times New Roman" panose="02020603050405020304" pitchFamily="18" charset="0"/>
              </a:rPr>
              <a:t>«Емоційне заохочення»</a:t>
            </a:r>
            <a:r>
              <a:rPr lang="uk-UA" sz="2400" b="1"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уселити в дитину віру в себе, похвалити за будь-що, навіть незначне; усмішкою, поглядом дати зро­зуміти учню, що серце, душа вчителя розкриті для нього.</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395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687" y="1937983"/>
            <a:ext cx="10031103" cy="3016154"/>
          </a:xfrm>
        </p:spPr>
        <p:txBody>
          <a:bodyPr>
            <a:noAutofit/>
          </a:bodyPr>
          <a:lstStyle/>
          <a:p>
            <a:pPr lvl="0" algn="l"/>
            <a:r>
              <a:rPr lang="uk-UA" sz="2400" dirty="0" smtClean="0">
                <a:latin typeface="Times New Roman" panose="02020603050405020304" pitchFamily="18" charset="0"/>
                <a:cs typeface="Times New Roman" panose="02020603050405020304" pitchFamily="18" charset="0"/>
              </a:rPr>
              <a:t>6.</a:t>
            </a:r>
            <a:r>
              <a:rPr lang="uk-UA" sz="2400" b="1" i="1" dirty="0" smtClean="0">
                <a:latin typeface="Times New Roman" panose="02020603050405020304" pitchFamily="18" charset="0"/>
                <a:cs typeface="Times New Roman" panose="02020603050405020304" pitchFamily="18" charset="0"/>
              </a:rPr>
              <a:t> «Сходинки </a:t>
            </a:r>
            <a:r>
              <a:rPr lang="uk-UA" sz="2400" b="1" i="1" dirty="0">
                <a:latin typeface="Times New Roman" panose="02020603050405020304" pitchFamily="18" charset="0"/>
                <a:cs typeface="Times New Roman" panose="02020603050405020304" pitchFamily="18" charset="0"/>
              </a:rPr>
              <a:t>до успіху»</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крок за кроком підніма­тися разом з учнем сходинками знань.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7.</a:t>
            </a:r>
            <a:r>
              <a:rPr lang="uk-UA" sz="2400" b="1" dirty="0" smtClean="0">
                <a:latin typeface="Times New Roman" panose="02020603050405020304" pitchFamily="18" charset="0"/>
                <a:cs typeface="Times New Roman" panose="02020603050405020304" pitchFamily="18" charset="0"/>
              </a:rPr>
              <a:t> </a:t>
            </a:r>
            <a:r>
              <a:rPr lang="uk-UA" sz="2400" b="1" i="1" dirty="0" smtClean="0">
                <a:latin typeface="Times New Roman" panose="02020603050405020304" pitchFamily="18" charset="0"/>
                <a:cs typeface="Times New Roman" panose="02020603050405020304" pitchFamily="18" charset="0"/>
              </a:rPr>
              <a:t>«Емоційне </a:t>
            </a:r>
            <a:r>
              <a:rPr lang="uk-UA" sz="2400" b="1" i="1" dirty="0">
                <a:latin typeface="Times New Roman" panose="02020603050405020304" pitchFamily="18" charset="0"/>
                <a:cs typeface="Times New Roman" panose="02020603050405020304" pitchFamily="18" charset="0"/>
              </a:rPr>
              <a:t>блокування»</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це обмеження розгор­тання образи, розчарування, утрати віри у власні сили. Треба допомогти учневі пересилити свою невдачу, знайти її причину, переорієнтувати його з песимістич­ної оцінки подій на оптимістичну.</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8.</a:t>
            </a:r>
            <a:r>
              <a:rPr lang="uk-UA" sz="2400" b="1" i="1" dirty="0" smtClean="0">
                <a:latin typeface="Times New Roman" panose="02020603050405020304" pitchFamily="18" charset="0"/>
                <a:cs typeface="Times New Roman" panose="02020603050405020304" pitchFamily="18" charset="0"/>
              </a:rPr>
              <a:t> «Стабілізація</a:t>
            </a:r>
            <a:r>
              <a:rPr lang="uk-UA" sz="2400" b="1" i="1"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створення умов для того, щоб загальна позитивна реакція </a:t>
            </a:r>
            <a:r>
              <a:rPr lang="uk-UA" sz="2400" dirty="0" smtClean="0">
                <a:latin typeface="Times New Roman" panose="02020603050405020304" pitchFamily="18" charset="0"/>
                <a:cs typeface="Times New Roman" panose="02020603050405020304" pitchFamily="18" charset="0"/>
              </a:rPr>
              <a:t>групи </a:t>
            </a:r>
            <a:r>
              <a:rPr lang="uk-UA" sz="2400" dirty="0">
                <a:latin typeface="Times New Roman" panose="02020603050405020304" pitchFamily="18" charset="0"/>
                <a:cs typeface="Times New Roman" panose="02020603050405020304" pitchFamily="18" charset="0"/>
              </a:rPr>
              <a:t>на діяльність учня не стала одноразовою, а, по можливості, часто повторю­валась.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9. </a:t>
            </a:r>
            <a:r>
              <a:rPr lang="uk-UA" sz="2400" b="1" i="1" dirty="0" smtClean="0">
                <a:latin typeface="Times New Roman" panose="02020603050405020304" pitchFamily="18" charset="0"/>
                <a:cs typeface="Times New Roman" panose="02020603050405020304" pitchFamily="18" charset="0"/>
              </a:rPr>
              <a:t>«Даю </a:t>
            </a:r>
            <a:r>
              <a:rPr lang="uk-UA" sz="2400" b="1" i="1" dirty="0">
                <a:latin typeface="Times New Roman" panose="02020603050405020304" pitchFamily="18" charset="0"/>
                <a:cs typeface="Times New Roman" panose="02020603050405020304" pitchFamily="18" charset="0"/>
              </a:rPr>
              <a:t>шанс»</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спеціально підготовлена педаго­гом ситуація, за якої </a:t>
            </a:r>
            <a:r>
              <a:rPr lang="uk-UA" sz="2400" dirty="0" smtClean="0">
                <a:latin typeface="Times New Roman" panose="02020603050405020304" pitchFamily="18" charset="0"/>
                <a:cs typeface="Times New Roman" panose="02020603050405020304" pitchFamily="18" charset="0"/>
              </a:rPr>
              <a:t>учень </a:t>
            </a:r>
            <a:r>
              <a:rPr lang="uk-UA" sz="2400" dirty="0">
                <a:latin typeface="Times New Roman" panose="02020603050405020304" pitchFamily="18" charset="0"/>
                <a:cs typeface="Times New Roman" panose="02020603050405020304" pitchFamily="18" charset="0"/>
              </a:rPr>
              <a:t>дістає можливість неочікувану для самої себе розкрити власні можливості, </a:t>
            </a:r>
            <a:r>
              <a:rPr lang="uk-UA" sz="2400" dirty="0" smtClean="0">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10. </a:t>
            </a:r>
            <a:r>
              <a:rPr lang="uk-UA" sz="2400" dirty="0">
                <a:latin typeface="Times New Roman" panose="02020603050405020304" pitchFamily="18" charset="0"/>
                <a:cs typeface="Times New Roman" panose="02020603050405020304" pitchFamily="18" charset="0"/>
              </a:rPr>
              <a:t>Прийом </a:t>
            </a:r>
            <a:r>
              <a:rPr lang="uk-UA" sz="2400" b="1" i="1" dirty="0">
                <a:latin typeface="Times New Roman" panose="02020603050405020304" pitchFamily="18" charset="0"/>
                <a:cs typeface="Times New Roman" panose="02020603050405020304" pitchFamily="18" charset="0"/>
              </a:rPr>
              <a:t>«Сповідь»</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щире звернення до найкра­щих дитячих почуттів, розкриття перед учнем стану своєї душі. Однак цей прийом може дати очікуваний ефект лише в разі правильного прогнозування вчите­лем відповідної реакції учня.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843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122830"/>
            <a:ext cx="10484776" cy="6482686"/>
          </a:xfrm>
        </p:spPr>
        <p:txBody>
          <a:bodyPr>
            <a:noAutofit/>
          </a:bodyPr>
          <a:lstStyle/>
          <a:p>
            <a:pPr lvl="0" algn="l"/>
            <a:r>
              <a:rPr lang="uk-UA" sz="2400" dirty="0" smtClean="0">
                <a:latin typeface="Times New Roman" panose="02020603050405020304" pitchFamily="18" charset="0"/>
                <a:cs typeface="Times New Roman" panose="02020603050405020304" pitchFamily="18" charset="0"/>
              </a:rPr>
              <a:t>12. </a:t>
            </a:r>
            <a:r>
              <a:rPr lang="uk-UA" sz="2400" b="1" i="1" dirty="0" smtClean="0">
                <a:latin typeface="Times New Roman" panose="02020603050405020304" pitchFamily="18" charset="0"/>
                <a:cs typeface="Times New Roman" panose="02020603050405020304" pitchFamily="18" charset="0"/>
              </a:rPr>
              <a:t>«</a:t>
            </a:r>
            <a:r>
              <a:rPr lang="uk-UA" sz="2400" b="1" i="1" dirty="0">
                <a:latin typeface="Times New Roman" panose="02020603050405020304" pitchFamily="18" charset="0"/>
                <a:cs typeface="Times New Roman" panose="02020603050405020304" pitchFamily="18" charset="0"/>
              </a:rPr>
              <a:t>Стеж за нами» </a:t>
            </a:r>
            <a:r>
              <a:rPr lang="uk-UA" sz="2400" dirty="0">
                <a:latin typeface="Times New Roman" panose="02020603050405020304" pitchFamily="18" charset="0"/>
                <a:cs typeface="Times New Roman" panose="02020603050405020304" pitchFamily="18" charset="0"/>
              </a:rPr>
              <a:t>використовується для </a:t>
            </a:r>
            <a:r>
              <a:rPr lang="uk-UA" sz="2400" dirty="0" smtClean="0">
                <a:latin typeface="Times New Roman" panose="02020603050405020304" pitchFamily="18" charset="0"/>
                <a:cs typeface="Times New Roman" panose="02020603050405020304" pitchFamily="18" charset="0"/>
              </a:rPr>
              <a:t>учнів </a:t>
            </a:r>
            <a:r>
              <a:rPr lang="uk-UA" sz="2400" dirty="0">
                <a:latin typeface="Times New Roman" panose="02020603050405020304" pitchFamily="18" charset="0"/>
                <a:cs typeface="Times New Roman" panose="02020603050405020304" pitchFamily="18" charset="0"/>
              </a:rPr>
              <a:t>з інтелектуальною занехаяністю, з лінощами дум­ки. Сенс його полягає в тому, щоб дати можливість </a:t>
            </a:r>
            <a:r>
              <a:rPr lang="uk-UA" sz="2400" dirty="0" smtClean="0">
                <a:latin typeface="Times New Roman" panose="02020603050405020304" pitchFamily="18" charset="0"/>
                <a:cs typeface="Times New Roman" panose="02020603050405020304" pitchFamily="18" charset="0"/>
              </a:rPr>
              <a:t>учневі </a:t>
            </a:r>
            <a:r>
              <a:rPr lang="uk-UA" sz="2400" dirty="0">
                <a:latin typeface="Times New Roman" panose="02020603050405020304" pitchFamily="18" charset="0"/>
                <a:cs typeface="Times New Roman" panose="02020603050405020304" pitchFamily="18" charset="0"/>
              </a:rPr>
              <a:t>відчути радість визнання в собі інтелектуальних сил.</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13.</a:t>
            </a:r>
            <a:r>
              <a:rPr lang="uk-UA" sz="2400" b="1" dirty="0" smtClean="0">
                <a:latin typeface="Times New Roman" panose="02020603050405020304" pitchFamily="18" charset="0"/>
                <a:cs typeface="Times New Roman" panose="02020603050405020304" pitchFamily="18" charset="0"/>
              </a:rPr>
              <a:t> </a:t>
            </a:r>
            <a:r>
              <a:rPr lang="uk-UA" sz="2400" b="1" i="1" dirty="0" smtClean="0">
                <a:latin typeface="Times New Roman" panose="02020603050405020304" pitchFamily="18" charset="0"/>
                <a:cs typeface="Times New Roman" panose="02020603050405020304" pitchFamily="18" charset="0"/>
              </a:rPr>
              <a:t>«Емоційний </a:t>
            </a:r>
            <a:r>
              <a:rPr lang="uk-UA" sz="2400" b="1" i="1" dirty="0">
                <a:latin typeface="Times New Roman" panose="02020603050405020304" pitchFamily="18" charset="0"/>
                <a:cs typeface="Times New Roman" panose="02020603050405020304" pitchFamily="18" charset="0"/>
              </a:rPr>
              <a:t>сплеск»</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це спроба дати емоційний заряд упевненості в тяжку для учня хвилину, нагадавши йому про його великі інтелектуальні можли­вості, звільнити від психологічної </a:t>
            </a:r>
            <a:r>
              <a:rPr lang="uk-UA" sz="2400" dirty="0" err="1">
                <a:latin typeface="Times New Roman" panose="02020603050405020304" pitchFamily="18" charset="0"/>
                <a:cs typeface="Times New Roman" panose="02020603050405020304" pitchFamily="18" charset="0"/>
              </a:rPr>
              <a:t>затисненості</a:t>
            </a:r>
            <a:r>
              <a:rPr lang="uk-UA" sz="2400" dirty="0">
                <a:latin typeface="Times New Roman" panose="02020603050405020304" pitchFamily="18" charset="0"/>
                <a:cs typeface="Times New Roman" panose="02020603050405020304" pitchFamily="18" charset="0"/>
              </a:rPr>
              <a:t> енергію, думку, знання.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14. </a:t>
            </a:r>
            <a:r>
              <a:rPr lang="uk-UA" sz="2400" b="1" i="1" dirty="0" smtClean="0">
                <a:latin typeface="Times New Roman" panose="02020603050405020304" pitchFamily="18" charset="0"/>
                <a:cs typeface="Times New Roman" panose="02020603050405020304" pitchFamily="18" charset="0"/>
              </a:rPr>
              <a:t>«Обмін </a:t>
            </a:r>
            <a:r>
              <a:rPr lang="uk-UA" sz="2400" b="1" i="1" dirty="0">
                <a:latin typeface="Times New Roman" panose="02020603050405020304" pitchFamily="18" charset="0"/>
                <a:cs typeface="Times New Roman" panose="02020603050405020304" pitchFamily="18" charset="0"/>
              </a:rPr>
              <a:t>ролями»</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дає учням можливість проявити себе, наприклад, у ролі учителя, показує дітям, що вони здатні робити набагато більше, ніж від них очікують.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15. </a:t>
            </a:r>
            <a:r>
              <a:rPr lang="uk-UA" sz="2400" b="1" i="1" dirty="0" smtClean="0">
                <a:latin typeface="Times New Roman" panose="02020603050405020304" pitchFamily="18" charset="0"/>
                <a:cs typeface="Times New Roman" panose="02020603050405020304" pitchFamily="18" charset="0"/>
              </a:rPr>
              <a:t>«Створення </a:t>
            </a:r>
            <a:r>
              <a:rPr lang="uk-UA" sz="2400" b="1" i="1" dirty="0">
                <a:latin typeface="Times New Roman" panose="02020603050405020304" pitchFamily="18" charset="0"/>
                <a:cs typeface="Times New Roman" panose="02020603050405020304" pitchFamily="18" charset="0"/>
              </a:rPr>
              <a:t>ситуації змагань» </a:t>
            </a:r>
            <a:r>
              <a:rPr lang="uk-UA" sz="2400" dirty="0">
                <a:latin typeface="Times New Roman" panose="02020603050405020304" pitchFamily="18" charset="0"/>
                <a:cs typeface="Times New Roman" panose="02020603050405020304" pitchFamily="18" charset="0"/>
              </a:rPr>
              <a:t>— завдання педа­гога — виявлення гідного "суперника" й утримання си­туації </a:t>
            </a:r>
            <a:r>
              <a:rPr lang="uk-UA" sz="2400" dirty="0" err="1">
                <a:latin typeface="Times New Roman" panose="02020603050405020304" pitchFamily="18" charset="0"/>
                <a:cs typeface="Times New Roman" panose="02020603050405020304" pitchFamily="18" charset="0"/>
              </a:rPr>
              <a:t>інтелектуально</a:t>
            </a:r>
            <a:r>
              <a:rPr lang="uk-UA" sz="2400" dirty="0">
                <a:latin typeface="Times New Roman" panose="02020603050405020304" pitchFamily="18" charset="0"/>
                <a:cs typeface="Times New Roman" panose="02020603050405020304" pitchFamily="18" charset="0"/>
              </a:rPr>
              <a:t>-творчого змагання під педа­гогічним контролем.</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16.</a:t>
            </a:r>
            <a:r>
              <a:rPr lang="uk-UA" sz="2400" b="1" dirty="0" smtClean="0">
                <a:latin typeface="Times New Roman" panose="02020603050405020304" pitchFamily="18" charset="0"/>
                <a:cs typeface="Times New Roman" panose="02020603050405020304" pitchFamily="18" charset="0"/>
              </a:rPr>
              <a:t> </a:t>
            </a:r>
            <a:r>
              <a:rPr lang="uk-UA" sz="2400" b="1" i="1" dirty="0" smtClean="0">
                <a:latin typeface="Times New Roman" panose="02020603050405020304" pitchFamily="18" charset="0"/>
                <a:cs typeface="Times New Roman" panose="02020603050405020304" pitchFamily="18" charset="0"/>
              </a:rPr>
              <a:t>«Вибір </a:t>
            </a:r>
            <a:r>
              <a:rPr lang="uk-UA" sz="2400" b="1" i="1" dirty="0">
                <a:latin typeface="Times New Roman" panose="02020603050405020304" pitchFamily="18" charset="0"/>
                <a:cs typeface="Times New Roman" panose="02020603050405020304" pitchFamily="18" charset="0"/>
              </a:rPr>
              <a:t>адекватних стимулів»</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стимул для ро­боти повинен бути привабливим для учнів, а при втраті своєї актуальності змінюватись.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000" dirty="0"/>
              <a:t> </a:t>
            </a:r>
            <a:endParaRPr lang="ru-RU" sz="2000" dirty="0"/>
          </a:p>
        </p:txBody>
      </p:sp>
      <p:sp>
        <p:nvSpPr>
          <p:cNvPr id="3" name="Объект 2"/>
          <p:cNvSpPr>
            <a:spLocks noGrp="1"/>
          </p:cNvSpPr>
          <p:nvPr>
            <p:ph idx="1"/>
          </p:nvPr>
        </p:nvSpPr>
        <p:spPr>
          <a:xfrm flipH="1">
            <a:off x="11503023" y="6559797"/>
            <a:ext cx="247699" cy="45719"/>
          </a:xfrm>
        </p:spPr>
        <p:txBody>
          <a:bodyPr>
            <a:normAutofit fontScale="25000" lnSpcReduction="20000"/>
          </a:bodyPr>
          <a:lstStyle/>
          <a:p>
            <a:endParaRPr lang="ru-RU" dirty="0"/>
          </a:p>
        </p:txBody>
      </p:sp>
    </p:spTree>
    <p:extLst>
      <p:ext uri="{BB962C8B-B14F-4D97-AF65-F5344CB8AC3E}">
        <p14:creationId xmlns:p14="http://schemas.microsoft.com/office/powerpoint/2010/main" xmlns="" val="154339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887104"/>
            <a:ext cx="10018713" cy="5718412"/>
          </a:xfrm>
        </p:spPr>
        <p:txBody>
          <a:bodyPr>
            <a:noAutofit/>
          </a:bodyPr>
          <a:lstStyle/>
          <a:p>
            <a:pPr lvl="0" algn="l"/>
            <a:r>
              <a:rPr lang="uk-UA" sz="2400" dirty="0" smtClean="0">
                <a:latin typeface="Times New Roman" panose="02020603050405020304" pitchFamily="18" charset="0"/>
                <a:cs typeface="Times New Roman" panose="02020603050405020304" pitchFamily="18" charset="0"/>
              </a:rPr>
              <a:t>17.</a:t>
            </a:r>
            <a:r>
              <a:rPr lang="uk-UA" sz="2400" b="1" i="1" dirty="0" smtClean="0">
                <a:latin typeface="Times New Roman" panose="02020603050405020304" pitchFamily="18" charset="0"/>
                <a:cs typeface="Times New Roman" panose="02020603050405020304" pitchFamily="18" charset="0"/>
              </a:rPr>
              <a:t> «Допомога </a:t>
            </a:r>
            <a:r>
              <a:rPr lang="uk-UA" sz="2400" b="1" i="1" dirty="0">
                <a:latin typeface="Times New Roman" panose="02020603050405020304" pitchFamily="18" charset="0"/>
                <a:cs typeface="Times New Roman" panose="02020603050405020304" pitchFamily="18" charset="0"/>
              </a:rPr>
              <a:t>друга» </a:t>
            </a:r>
            <a:r>
              <a:rPr lang="uk-UA" sz="2400" dirty="0">
                <a:latin typeface="Times New Roman" panose="02020603050405020304" pitchFamily="18" charset="0"/>
                <a:cs typeface="Times New Roman" panose="02020603050405020304" pitchFamily="18" charset="0"/>
              </a:rPr>
              <a:t>— це вчасна допомога як з бо­ку викладача, так і з боку учнів, що підтримує прагнен­ня дитини стати на ноги, уселяє в неї впевненість у власні сили, у спроможність здолати труднощі.</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18. </a:t>
            </a:r>
            <a:r>
              <a:rPr lang="uk-UA" sz="2400" b="1" i="1" dirty="0" smtClean="0">
                <a:latin typeface="Times New Roman" panose="02020603050405020304" pitchFamily="18" charset="0"/>
                <a:cs typeface="Times New Roman" panose="02020603050405020304" pitchFamily="18" charset="0"/>
              </a:rPr>
              <a:t>«Еврика</a:t>
            </a:r>
            <a:r>
              <a:rPr lang="uk-UA" sz="2400" b="1" i="1"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прагнення </a:t>
            </a:r>
            <a:r>
              <a:rPr lang="uk-UA" sz="2400" dirty="0" smtClean="0">
                <a:latin typeface="Times New Roman" panose="02020603050405020304" pitchFamily="18" charset="0"/>
                <a:cs typeface="Times New Roman" panose="02020603050405020304" pitchFamily="18" charset="0"/>
              </a:rPr>
              <a:t>педагога </a:t>
            </a:r>
            <a:r>
              <a:rPr lang="uk-UA" sz="2400" dirty="0">
                <a:latin typeface="Times New Roman" panose="02020603050405020304" pitchFamily="18" charset="0"/>
                <a:cs typeface="Times New Roman" panose="02020603050405020304" pitchFamily="18" charset="0"/>
              </a:rPr>
              <a:t>активізувати учнів нехай на маленьке, але власне відкриття відомих фактів, що спонукає їх мислити, відкривати для себе нове, розкривати красу процесу пізнання.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19. </a:t>
            </a:r>
            <a:r>
              <a:rPr lang="uk-UA" sz="2400" b="1" i="1" dirty="0" smtClean="0">
                <a:latin typeface="Times New Roman" panose="02020603050405020304" pitchFamily="18" charset="0"/>
                <a:cs typeface="Times New Roman" panose="02020603050405020304" pitchFamily="18" charset="0"/>
              </a:rPr>
              <a:t>«Навмисна </a:t>
            </a:r>
            <a:r>
              <a:rPr lang="uk-UA" sz="2400" b="1" i="1" dirty="0">
                <a:latin typeface="Times New Roman" panose="02020603050405020304" pitchFamily="18" charset="0"/>
                <a:cs typeface="Times New Roman" panose="02020603050405020304" pitchFamily="18" charset="0"/>
              </a:rPr>
              <a:t>помилка»</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активізує увагу учнів. Його рекомендується використовувати при пе­ревірці знань.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207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2101755" y="176114"/>
            <a:ext cx="6591869" cy="6201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uk-UA"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ru-RU" sz="2000" b="0" i="0" u="none" strike="noStrike" cap="none" normalizeH="0" baseline="0" dirty="0" smtClean="0">
                <a:ln>
                  <a:noFill/>
                </a:ln>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Успіх є  джерелом внутрішніх  сил  дитини,  що народжує  енергію  для  подолання  труднощів, бажання  вчитися.  Дитина  випробовує  упевненість  в  собі  і   внутрішнє задоволення. На основі всього цього, можна зробити висновок: успіх в навчанні  – завтрашній успіх в житті!</a:t>
            </a:r>
            <a:r>
              <a:rPr kumimoji="0" lang="ru-RU" altLang="ru-RU" sz="2000" b="0" i="0" u="none" strike="noStrike" cap="none" normalizeH="0" baseline="0" dirty="0" smtClean="0">
                <a:ln>
                  <a:noFill/>
                </a:ln>
                <a:solidFill>
                  <a:schemeClr val="tx1"/>
                </a:solidFill>
                <a:effectLst/>
                <a:latin typeface="Arial Black" panose="020B0A04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Отже,</a:t>
            </a:r>
            <a:r>
              <a:rPr kumimoji="0" lang="uk-UA" altLang="ru-RU" sz="2000" b="1" i="1"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діяльність вчителя передбачає реалізацію таких завдань</a:t>
            </a: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формувати в учнів орієнтацію на успіх, бо вона сприяє формуванню вольових рис особистості, почуття особистої гідності, впевненості у своїх силах;</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с</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понукати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дітей</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до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самопрезентації</a:t>
            </a: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розвивати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потенціал</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учнів</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шляхом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використання</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нов</a:t>
            </a:r>
            <a:r>
              <a:rPr kumimoji="0" lang="uk-UA"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ітніх</a:t>
            </a: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виховних</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технологій</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спрямованих</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на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активізацію</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здібностей</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виховувати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здатність</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до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рефлексії</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вміння</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адекватно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оцінювати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свої</a:t>
            </a: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якості</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можливості</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та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вчинки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формувати</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ставлення</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до себе як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творця</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свого</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життя</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та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власного</a:t>
            </a:r>
            <a:r>
              <a:rPr kumimoji="0" lang="ru-RU"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успіху</a:t>
            </a:r>
            <a:r>
              <a:rPr kumimoji="0" lang="uk-UA" altLang="ru-RU" sz="20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uk-UA" altLang="ru-RU" sz="2000" b="0" i="0" u="none" strike="noStrike" cap="none" normalizeH="0" baseline="0" dirty="0" smtClean="0">
              <a:ln>
                <a:noFill/>
              </a:ln>
              <a:solidFill>
                <a:schemeClr val="tx1"/>
              </a:solidFill>
              <a:effectLst/>
            </a:endParaRPr>
          </a:p>
        </p:txBody>
      </p:sp>
      <p:pic>
        <p:nvPicPr>
          <p:cNvPr id="2" name="Рисунок 1"/>
          <p:cNvPicPr>
            <a:picLocks noChangeAspect="1"/>
          </p:cNvPicPr>
          <p:nvPr/>
        </p:nvPicPr>
        <p:blipFill>
          <a:blip r:embed="rId2" cstate="print"/>
          <a:stretch>
            <a:fillRect/>
          </a:stretch>
        </p:blipFill>
        <p:spPr>
          <a:xfrm>
            <a:off x="8591718" y="176115"/>
            <a:ext cx="3500198" cy="3140292"/>
          </a:xfrm>
          <a:prstGeom prst="rect">
            <a:avLst/>
          </a:prstGeom>
        </p:spPr>
      </p:pic>
      <p:pic>
        <p:nvPicPr>
          <p:cNvPr id="5" name="Рисунок 4"/>
          <p:cNvPicPr>
            <a:picLocks noChangeAspect="1"/>
          </p:cNvPicPr>
          <p:nvPr/>
        </p:nvPicPr>
        <p:blipFill>
          <a:blip r:embed="rId3" cstate="print"/>
          <a:stretch>
            <a:fillRect/>
          </a:stretch>
        </p:blipFill>
        <p:spPr>
          <a:xfrm>
            <a:off x="8693624" y="3480179"/>
            <a:ext cx="3398292" cy="2897633"/>
          </a:xfrm>
          <a:prstGeom prst="rect">
            <a:avLst/>
          </a:prstGeom>
        </p:spPr>
      </p:pic>
    </p:spTree>
    <p:extLst>
      <p:ext uri="{BB962C8B-B14F-4D97-AF65-F5344CB8AC3E}">
        <p14:creationId xmlns:p14="http://schemas.microsoft.com/office/powerpoint/2010/main" xmlns="" val="94973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flipV="1">
            <a:off x="9867331" y="6432645"/>
            <a:ext cx="1035190" cy="50042"/>
          </a:xfrm>
        </p:spPr>
        <p:txBody>
          <a:bodyPr>
            <a:normAutofit fontScale="25000" lnSpcReduction="20000"/>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2683" y="0"/>
            <a:ext cx="981931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825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420710" y="0"/>
            <a:ext cx="9771290" cy="6857999"/>
          </a:xfrm>
          <a:prstGeom prst="rect">
            <a:avLst/>
          </a:prstGeom>
        </p:spPr>
      </p:pic>
    </p:spTree>
    <p:extLst>
      <p:ext uri="{BB962C8B-B14F-4D97-AF65-F5344CB8AC3E}">
        <p14:creationId xmlns:p14="http://schemas.microsoft.com/office/powerpoint/2010/main" xmlns="" val="343162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5027" y="1064526"/>
            <a:ext cx="7246961" cy="1373874"/>
          </a:xfrm>
        </p:spPr>
        <p:txBody>
          <a:bodyPr>
            <a:normAutofit fontScale="90000"/>
          </a:bodyPr>
          <a:lstStyle/>
          <a:p>
            <a:pPr algn="l">
              <a:spcBef>
                <a:spcPts val="0"/>
              </a:spcBef>
            </a:pPr>
            <a:r>
              <a:rPr lang="uk-UA" dirty="0"/>
              <a:t> </a:t>
            </a:r>
            <a:r>
              <a:rPr lang="uk-UA" dirty="0" smtClean="0"/>
              <a:t/>
            </a:r>
            <a:br>
              <a:rPr lang="uk-UA" dirty="0" smtClean="0"/>
            </a:br>
            <a:r>
              <a:rPr lang="uk-UA" dirty="0"/>
              <a:t/>
            </a:r>
            <a:br>
              <a:rPr lang="uk-UA" dirty="0"/>
            </a:br>
            <a:r>
              <a:rPr lang="uk-UA" dirty="0" smtClean="0"/>
              <a:t/>
            </a:r>
            <a:br>
              <a:rPr lang="uk-UA" dirty="0" smtClean="0"/>
            </a:br>
            <a:r>
              <a:rPr lang="uk-UA" dirty="0" smtClean="0"/>
              <a:t/>
            </a:r>
            <a:br>
              <a:rPr lang="uk-UA" dirty="0" smtClean="0"/>
            </a:br>
            <a:r>
              <a:rPr lang="uk-UA" dirty="0"/>
              <a:t/>
            </a:r>
            <a:br>
              <a:rPr lang="uk-UA" dirty="0"/>
            </a:br>
            <a:r>
              <a:rPr lang="ru-RU" sz="3100" dirty="0" err="1" smtClean="0"/>
              <a:t>Успіх</a:t>
            </a:r>
            <a:r>
              <a:rPr lang="ru-RU" sz="3100" dirty="0" smtClean="0"/>
              <a:t> </a:t>
            </a:r>
            <a:r>
              <a:rPr lang="ru-RU" sz="3100" dirty="0"/>
              <a:t>- напевно, </a:t>
            </a:r>
            <a:r>
              <a:rPr lang="ru-RU" sz="3100" dirty="0" err="1"/>
              <a:t>єдине</a:t>
            </a:r>
            <a:r>
              <a:rPr lang="ru-RU" sz="3100" dirty="0"/>
              <a:t>, до </a:t>
            </a:r>
            <a:r>
              <a:rPr lang="ru-RU" sz="3100" dirty="0" err="1"/>
              <a:t>чого</a:t>
            </a:r>
            <a:r>
              <a:rPr lang="ru-RU" sz="3100" dirty="0"/>
              <a:t> </a:t>
            </a:r>
            <a:r>
              <a:rPr lang="ru-RU" sz="3100" dirty="0" err="1"/>
              <a:t>прагнуть</a:t>
            </a:r>
            <a:r>
              <a:rPr lang="ru-RU" sz="3100" dirty="0"/>
              <a:t> </a:t>
            </a:r>
            <a:r>
              <a:rPr lang="ru-RU" sz="3100" dirty="0" err="1"/>
              <a:t>всі</a:t>
            </a:r>
            <a:r>
              <a:rPr lang="ru-RU" sz="3100" dirty="0"/>
              <a:t>. </a:t>
            </a:r>
            <a:r>
              <a:rPr lang="ru-RU" sz="3100" dirty="0" err="1"/>
              <a:t>Більшість</a:t>
            </a:r>
            <a:r>
              <a:rPr lang="ru-RU" sz="3100" dirty="0"/>
              <a:t> з нас </a:t>
            </a:r>
            <a:r>
              <a:rPr lang="ru-RU" sz="3100" dirty="0" err="1"/>
              <a:t>прагне</a:t>
            </a:r>
            <a:r>
              <a:rPr lang="ru-RU" sz="3100" dirty="0"/>
              <a:t> </a:t>
            </a:r>
            <a:r>
              <a:rPr lang="ru-RU" sz="3100" dirty="0" err="1"/>
              <a:t>його</a:t>
            </a:r>
            <a:r>
              <a:rPr lang="ru-RU" sz="3100" dirty="0"/>
              <a:t> </a:t>
            </a:r>
            <a:r>
              <a:rPr lang="ru-RU" sz="3100" dirty="0" err="1"/>
              <a:t>досягти</a:t>
            </a:r>
            <a:r>
              <a:rPr lang="ru-RU" sz="3100" dirty="0"/>
              <a:t>, але як </a:t>
            </a:r>
            <a:r>
              <a:rPr lang="ru-RU" sz="3100" dirty="0" err="1"/>
              <a:t>це</a:t>
            </a:r>
            <a:r>
              <a:rPr lang="ru-RU" sz="3100" dirty="0"/>
              <a:t> </a:t>
            </a:r>
            <a:r>
              <a:rPr lang="ru-RU" sz="3100" dirty="0" err="1"/>
              <a:t>зробити</a:t>
            </a:r>
            <a:r>
              <a:rPr lang="ru-RU" sz="3100" dirty="0"/>
              <a:t> </a:t>
            </a:r>
            <a:r>
              <a:rPr lang="ru-RU" sz="3100" dirty="0" err="1" smtClean="0"/>
              <a:t>знають</a:t>
            </a:r>
            <a:r>
              <a:rPr lang="ru-RU" sz="3100" dirty="0"/>
              <a:t> </a:t>
            </a:r>
            <a:r>
              <a:rPr lang="ru-RU" sz="3100" dirty="0" err="1" smtClean="0"/>
              <a:t>лише</a:t>
            </a:r>
            <a:r>
              <a:rPr lang="ru-RU" sz="3100" dirty="0" smtClean="0"/>
              <a:t> </a:t>
            </a:r>
            <a:r>
              <a:rPr lang="ru-RU" sz="3100" dirty="0" err="1"/>
              <a:t>одиниці</a:t>
            </a:r>
            <a:r>
              <a:rPr lang="ru-RU" sz="3100" dirty="0"/>
              <a:t>. </a:t>
            </a:r>
            <a:br>
              <a:rPr lang="ru-RU" sz="3100" dirty="0"/>
            </a:br>
            <a:r>
              <a:rPr lang="uk-UA" sz="3100" dirty="0" smtClean="0"/>
              <a:t>Саме </a:t>
            </a:r>
            <a:r>
              <a:rPr lang="uk-UA" sz="3100" dirty="0"/>
              <a:t>поняття успіху у кожного з нас різне: дехто </a:t>
            </a:r>
            <a:r>
              <a:rPr lang="uk-UA" sz="3100" dirty="0" smtClean="0"/>
              <a:t>прагне </a:t>
            </a:r>
            <a:r>
              <a:rPr lang="uk-UA" sz="3100" dirty="0"/>
              <a:t>матеріальних благ, інші – особистого щастя, треті реалізують себе в кар’єрі або у творчості, а дехто якимось чином комбінує те й інше. </a:t>
            </a:r>
            <a:r>
              <a:rPr lang="ru-RU" sz="3100" dirty="0"/>
              <a:t>Але </a:t>
            </a:r>
            <a:r>
              <a:rPr lang="ru-RU" sz="3100" dirty="0" err="1"/>
              <a:t>всіх</a:t>
            </a:r>
            <a:r>
              <a:rPr lang="ru-RU" sz="3100" dirty="0"/>
              <a:t> нас </a:t>
            </a:r>
            <a:r>
              <a:rPr lang="ru-RU" sz="3100" dirty="0" err="1"/>
              <a:t>об’єднує</a:t>
            </a:r>
            <a:r>
              <a:rPr lang="ru-RU" sz="3100" dirty="0"/>
              <a:t> </a:t>
            </a:r>
            <a:r>
              <a:rPr lang="ru-RU" sz="3100" dirty="0" err="1"/>
              <a:t>прагнення</a:t>
            </a:r>
            <a:r>
              <a:rPr lang="ru-RU" sz="3100" dirty="0"/>
              <a:t> </a:t>
            </a:r>
            <a:r>
              <a:rPr lang="ru-RU" sz="3100" dirty="0" err="1"/>
              <a:t>успіху</a:t>
            </a:r>
            <a:r>
              <a:rPr lang="ru-RU" sz="3100" dirty="0"/>
              <a:t>, </a:t>
            </a:r>
            <a:r>
              <a:rPr lang="ru-RU" sz="3100" dirty="0" err="1"/>
              <a:t>розуміння</a:t>
            </a:r>
            <a:r>
              <a:rPr lang="ru-RU" sz="3100" dirty="0"/>
              <a:t> </a:t>
            </a:r>
            <a:r>
              <a:rPr lang="ru-RU" sz="3100" dirty="0" err="1"/>
              <a:t>якого</a:t>
            </a:r>
            <a:r>
              <a:rPr lang="ru-RU" sz="3100" dirty="0"/>
              <a:t> в кожного </a:t>
            </a:r>
            <a:r>
              <a:rPr lang="ru-RU" sz="3100" dirty="0" err="1"/>
              <a:t>своє</a:t>
            </a:r>
            <a:r>
              <a:rPr lang="ru-RU" sz="3100" dirty="0"/>
              <a:t>, </a:t>
            </a:r>
            <a:r>
              <a:rPr lang="ru-RU" sz="3100" dirty="0" err="1"/>
              <a:t>індивідуальне</a:t>
            </a:r>
            <a:r>
              <a:rPr lang="ru-RU" sz="3100" dirty="0"/>
              <a:t>. </a:t>
            </a:r>
            <a:r>
              <a:rPr lang="ru-RU" sz="3100" dirty="0" err="1"/>
              <a:t>Тобто</a:t>
            </a:r>
            <a:r>
              <a:rPr lang="ru-RU" sz="3100" dirty="0"/>
              <a:t> </a:t>
            </a:r>
            <a:r>
              <a:rPr lang="ru-RU" sz="3100" dirty="0" err="1"/>
              <a:t>досягнення</a:t>
            </a:r>
            <a:r>
              <a:rPr lang="ru-RU" sz="3100" dirty="0"/>
              <a:t> </a:t>
            </a:r>
            <a:r>
              <a:rPr lang="ru-RU" sz="3100" dirty="0" err="1"/>
              <a:t>успіху</a:t>
            </a:r>
            <a:r>
              <a:rPr lang="ru-RU" sz="3100" dirty="0"/>
              <a:t> </a:t>
            </a:r>
            <a:r>
              <a:rPr lang="ru-RU" sz="3100" dirty="0" err="1"/>
              <a:t>означає</a:t>
            </a:r>
            <a:r>
              <a:rPr lang="ru-RU" sz="3100" dirty="0"/>
              <a:t> для </a:t>
            </a:r>
            <a:r>
              <a:rPr lang="ru-RU" sz="3100" dirty="0" err="1"/>
              <a:t>людини</a:t>
            </a:r>
            <a:r>
              <a:rPr lang="ru-RU" sz="3100" dirty="0"/>
              <a:t> </a:t>
            </a:r>
            <a:r>
              <a:rPr lang="ru-RU" sz="3100" dirty="0" err="1"/>
              <a:t>реалізацію</a:t>
            </a:r>
            <a:r>
              <a:rPr lang="ru-RU" sz="3100" dirty="0"/>
              <a:t> </a:t>
            </a:r>
            <a:r>
              <a:rPr lang="ru-RU" sz="3100" dirty="0" err="1"/>
              <a:t>її</a:t>
            </a:r>
            <a:r>
              <a:rPr lang="ru-RU" sz="3100" dirty="0"/>
              <a:t> </a:t>
            </a:r>
            <a:r>
              <a:rPr lang="ru-RU" sz="3100" dirty="0" err="1" smtClean="0"/>
              <a:t>найбільш</a:t>
            </a:r>
            <a:r>
              <a:rPr lang="ru-RU" sz="3100" dirty="0" smtClean="0"/>
              <a:t> </a:t>
            </a:r>
            <a:r>
              <a:rPr lang="ru-RU" sz="3100" dirty="0" err="1" smtClean="0"/>
              <a:t>значущих</a:t>
            </a:r>
            <a:r>
              <a:rPr lang="ru-RU" sz="3100" dirty="0" smtClean="0"/>
              <a:t> </a:t>
            </a:r>
            <a:r>
              <a:rPr lang="ru-RU" sz="3100" dirty="0" err="1"/>
              <a:t>прагнень</a:t>
            </a:r>
            <a:r>
              <a:rPr lang="ru-RU" dirty="0"/>
              <a:t>.</a:t>
            </a:r>
          </a:p>
        </p:txBody>
      </p:sp>
      <p:sp>
        <p:nvSpPr>
          <p:cNvPr id="3" name="Объект 2"/>
          <p:cNvSpPr>
            <a:spLocks noGrp="1"/>
          </p:cNvSpPr>
          <p:nvPr>
            <p:ph idx="1"/>
          </p:nvPr>
        </p:nvSpPr>
        <p:spPr>
          <a:xfrm>
            <a:off x="11923093" y="6668978"/>
            <a:ext cx="45719" cy="45719"/>
          </a:xfrm>
        </p:spPr>
        <p:txBody>
          <a:bodyPr>
            <a:normAutofit fontScale="25000" lnSpcReduction="20000"/>
          </a:bodyPr>
          <a:lstStyle/>
          <a:p>
            <a:endParaRPr lang="ru-RU" dirty="0"/>
          </a:p>
        </p:txBody>
      </p:sp>
      <p:pic>
        <p:nvPicPr>
          <p:cNvPr id="4" name="Рисунок 3"/>
          <p:cNvPicPr>
            <a:picLocks noChangeAspect="1"/>
          </p:cNvPicPr>
          <p:nvPr/>
        </p:nvPicPr>
        <p:blipFill>
          <a:blip r:embed="rId2" cstate="print"/>
          <a:stretch>
            <a:fillRect/>
          </a:stretch>
        </p:blipFill>
        <p:spPr>
          <a:xfrm>
            <a:off x="8679976" y="1760561"/>
            <a:ext cx="3512024" cy="2920621"/>
          </a:xfrm>
          <a:prstGeom prst="rect">
            <a:avLst/>
          </a:prstGeom>
        </p:spPr>
      </p:pic>
    </p:spTree>
    <p:extLst>
      <p:ext uri="{BB962C8B-B14F-4D97-AF65-F5344CB8AC3E}">
        <p14:creationId xmlns:p14="http://schemas.microsoft.com/office/powerpoint/2010/main" xmlns="" val="3898935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2674960" y="0"/>
            <a:ext cx="9517039" cy="6858000"/>
          </a:xfrm>
          <a:prstGeom prst="rect">
            <a:avLst/>
          </a:prstGeom>
        </p:spPr>
      </p:pic>
    </p:spTree>
    <p:extLst>
      <p:ext uri="{BB962C8B-B14F-4D97-AF65-F5344CB8AC3E}">
        <p14:creationId xmlns:p14="http://schemas.microsoft.com/office/powerpoint/2010/main" xmlns="" val="264206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r="978" b="10680"/>
          <a:stretch/>
        </p:blipFill>
        <p:spPr>
          <a:xfrm>
            <a:off x="2065362" y="21450"/>
            <a:ext cx="10126638" cy="6836550"/>
          </a:xfrm>
          <a:prstGeom prst="rect">
            <a:avLst/>
          </a:prstGeom>
        </p:spPr>
      </p:pic>
    </p:spTree>
    <p:extLst>
      <p:ext uri="{BB962C8B-B14F-4D97-AF65-F5344CB8AC3E}">
        <p14:creationId xmlns:p14="http://schemas.microsoft.com/office/powerpoint/2010/main" xmlns="" val="302616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60561" y="191069"/>
            <a:ext cx="9742462" cy="6359856"/>
          </a:xfrm>
        </p:spPr>
        <p:txBody>
          <a:bodyPr>
            <a:normAutofit lnSpcReduction="10000"/>
          </a:bodyPr>
          <a:lstStyle/>
          <a:p>
            <a:pPr marL="0" indent="0" algn="r">
              <a:spcBef>
                <a:spcPts val="0"/>
              </a:spcBef>
              <a:spcAft>
                <a:spcPts val="0"/>
              </a:spcAft>
              <a:buNone/>
            </a:pPr>
            <a:r>
              <a:rPr lang="ru-RU" b="1" dirty="0" err="1" smtClean="0"/>
              <a:t>Успіх</a:t>
            </a:r>
            <a:r>
              <a:rPr lang="ru-RU" b="1" dirty="0" smtClean="0"/>
              <a:t> </a:t>
            </a:r>
            <a:r>
              <a:rPr lang="ru-RU" b="1" dirty="0" err="1"/>
              <a:t>нічому</a:t>
            </a:r>
            <a:r>
              <a:rPr lang="ru-RU" b="1" dirty="0"/>
              <a:t> не </a:t>
            </a:r>
            <a:r>
              <a:rPr lang="ru-RU" b="1" dirty="0" err="1" smtClean="0"/>
              <a:t>вчить</a:t>
            </a:r>
            <a:r>
              <a:rPr lang="ru-RU" b="1" dirty="0" smtClean="0"/>
              <a:t>. </a:t>
            </a:r>
            <a:endParaRPr lang="ru-RU" dirty="0" smtClean="0"/>
          </a:p>
          <a:p>
            <a:pPr marL="0" indent="0" algn="r">
              <a:spcBef>
                <a:spcPts val="0"/>
              </a:spcBef>
              <a:spcAft>
                <a:spcPts val="0"/>
              </a:spcAft>
              <a:buNone/>
            </a:pPr>
            <a:r>
              <a:rPr lang="uk-UA" b="1" dirty="0" smtClean="0"/>
              <a:t>                                                                  </a:t>
            </a:r>
            <a:r>
              <a:rPr lang="ru-RU" b="1" dirty="0" err="1" smtClean="0"/>
              <a:t>Він</a:t>
            </a:r>
            <a:r>
              <a:rPr lang="ru-RU" b="1" dirty="0" smtClean="0"/>
              <a:t> </a:t>
            </a:r>
            <a:r>
              <a:rPr lang="ru-RU" b="1" dirty="0" err="1" smtClean="0"/>
              <a:t>тільки</a:t>
            </a:r>
            <a:r>
              <a:rPr lang="ru-RU" b="1" dirty="0" smtClean="0"/>
              <a:t> </a:t>
            </a:r>
            <a:r>
              <a:rPr lang="ru-RU" b="1" dirty="0" err="1" smtClean="0"/>
              <a:t>переконує</a:t>
            </a:r>
            <a:r>
              <a:rPr lang="ru-RU" b="1" dirty="0" smtClean="0"/>
              <a:t> </a:t>
            </a:r>
            <a:r>
              <a:rPr lang="ru-RU" b="1" dirty="0" err="1" smtClean="0"/>
              <a:t>розумних</a:t>
            </a:r>
            <a:r>
              <a:rPr lang="ru-RU" b="1" dirty="0" smtClean="0"/>
              <a:t> людей,</a:t>
            </a:r>
            <a:r>
              <a:rPr lang="uk-UA" b="1" dirty="0" smtClean="0"/>
              <a:t>                                       </a:t>
            </a:r>
            <a:r>
              <a:rPr lang="ru-RU" b="1" dirty="0" err="1" smtClean="0"/>
              <a:t>що</a:t>
            </a:r>
            <a:r>
              <a:rPr lang="ru-RU" b="1" dirty="0" smtClean="0"/>
              <a:t> </a:t>
            </a:r>
            <a:r>
              <a:rPr lang="ru-RU" b="1" dirty="0"/>
              <a:t>вони не </a:t>
            </a:r>
            <a:r>
              <a:rPr lang="ru-RU" b="1" dirty="0" err="1"/>
              <a:t>можуть</a:t>
            </a:r>
            <a:r>
              <a:rPr lang="ru-RU" b="1" dirty="0"/>
              <a:t> </a:t>
            </a:r>
            <a:r>
              <a:rPr lang="ru-RU" b="1" dirty="0" err="1"/>
              <a:t>програти</a:t>
            </a:r>
            <a:r>
              <a:rPr lang="ru-RU" b="1" dirty="0"/>
              <a:t>. </a:t>
            </a:r>
            <a:endParaRPr lang="ru-RU" dirty="0"/>
          </a:p>
          <a:p>
            <a:pPr marL="0" indent="0" algn="r">
              <a:spcBef>
                <a:spcPts val="0"/>
              </a:spcBef>
              <a:spcAft>
                <a:spcPts val="0"/>
              </a:spcAft>
              <a:buNone/>
            </a:pPr>
            <a:r>
              <a:rPr lang="ru-RU" b="1" i="1" dirty="0" err="1" smtClean="0"/>
              <a:t>Білл</a:t>
            </a:r>
            <a:r>
              <a:rPr lang="ru-RU" b="1" i="1" dirty="0" smtClean="0"/>
              <a:t> </a:t>
            </a:r>
            <a:r>
              <a:rPr lang="ru-RU" b="1" i="1" dirty="0"/>
              <a:t>Гейтс</a:t>
            </a:r>
            <a:endParaRPr lang="ru-RU" i="1" dirty="0"/>
          </a:p>
          <a:p>
            <a:pPr marL="0" indent="0">
              <a:lnSpc>
                <a:spcPct val="110000"/>
              </a:lnSpc>
              <a:spcBef>
                <a:spcPts val="0"/>
              </a:spcBef>
              <a:spcAft>
                <a:spcPts val="0"/>
              </a:spcAft>
              <a:buNone/>
            </a:pPr>
            <a:endParaRPr lang="uk-UA" b="1" i="1" dirty="0" smtClean="0"/>
          </a:p>
          <a:p>
            <a:pPr marL="0" indent="0">
              <a:lnSpc>
                <a:spcPct val="110000"/>
              </a:lnSpc>
              <a:spcBef>
                <a:spcPts val="0"/>
              </a:spcBef>
              <a:spcAft>
                <a:spcPts val="0"/>
              </a:spcAft>
              <a:buNone/>
            </a:pPr>
            <a:endParaRPr lang="uk-UA" b="1" i="1" dirty="0"/>
          </a:p>
          <a:p>
            <a:pPr marL="0" indent="0">
              <a:lnSpc>
                <a:spcPct val="110000"/>
              </a:lnSpc>
              <a:spcBef>
                <a:spcPts val="0"/>
              </a:spcBef>
              <a:spcAft>
                <a:spcPts val="0"/>
              </a:spcAft>
              <a:buNone/>
            </a:pPr>
            <a:r>
              <a:rPr lang="uk-UA" b="1" dirty="0" smtClean="0"/>
              <a:t>Успіх </a:t>
            </a:r>
            <a:r>
              <a:rPr lang="uk-UA" b="1" dirty="0"/>
              <a:t>приходить до тих, хто рухається вперед,</a:t>
            </a:r>
            <a:endParaRPr lang="ru-RU" dirty="0"/>
          </a:p>
          <a:p>
            <a:pPr marL="0" indent="0">
              <a:lnSpc>
                <a:spcPct val="110000"/>
              </a:lnSpc>
              <a:spcBef>
                <a:spcPts val="0"/>
              </a:spcBef>
              <a:spcAft>
                <a:spcPts val="0"/>
              </a:spcAft>
              <a:buNone/>
            </a:pPr>
            <a:r>
              <a:rPr lang="uk-UA" b="1" dirty="0" smtClean="0"/>
              <a:t>до </a:t>
            </a:r>
            <a:r>
              <a:rPr lang="uk-UA" b="1" dirty="0"/>
              <a:t>тих, хто</a:t>
            </a:r>
            <a:r>
              <a:rPr lang="uk-UA" dirty="0"/>
              <a:t> </a:t>
            </a:r>
            <a:r>
              <a:rPr lang="uk-UA" b="1" dirty="0"/>
              <a:t>розподіляє свої сили з розумом. </a:t>
            </a:r>
            <a:endParaRPr lang="ru-RU" dirty="0"/>
          </a:p>
          <a:p>
            <a:pPr marL="0" indent="0">
              <a:lnSpc>
                <a:spcPct val="110000"/>
              </a:lnSpc>
              <a:spcBef>
                <a:spcPts val="0"/>
              </a:spcBef>
              <a:spcAft>
                <a:spcPts val="0"/>
              </a:spcAft>
              <a:buNone/>
            </a:pPr>
            <a:r>
              <a:rPr lang="uk-UA" b="1" dirty="0"/>
              <a:t>Людина лише там чогось домагається,</a:t>
            </a:r>
            <a:endParaRPr lang="ru-RU" dirty="0"/>
          </a:p>
          <a:p>
            <a:pPr marL="0" indent="0">
              <a:lnSpc>
                <a:spcPct val="110000"/>
              </a:lnSpc>
              <a:spcBef>
                <a:spcPts val="0"/>
              </a:spcBef>
              <a:spcAft>
                <a:spcPts val="0"/>
              </a:spcAft>
              <a:buNone/>
            </a:pPr>
            <a:r>
              <a:rPr lang="uk-UA" b="1" dirty="0" smtClean="0"/>
              <a:t>де </a:t>
            </a:r>
            <a:r>
              <a:rPr lang="uk-UA" b="1" dirty="0"/>
              <a:t>вона сама вірить у свої сили. </a:t>
            </a:r>
            <a:r>
              <a:rPr lang="uk-UA" b="1" i="1" dirty="0"/>
              <a:t>			 </a:t>
            </a:r>
            <a:endParaRPr lang="ru-RU" dirty="0"/>
          </a:p>
          <a:p>
            <a:pPr marL="0" indent="0">
              <a:lnSpc>
                <a:spcPct val="110000"/>
              </a:lnSpc>
              <a:spcBef>
                <a:spcPts val="0"/>
              </a:spcBef>
              <a:spcAft>
                <a:spcPts val="0"/>
              </a:spcAft>
              <a:buNone/>
            </a:pPr>
            <a:r>
              <a:rPr lang="uk-UA" b="1" i="1" dirty="0"/>
              <a:t>Людвіг </a:t>
            </a:r>
            <a:r>
              <a:rPr lang="uk-UA" b="1" i="1" dirty="0" smtClean="0"/>
              <a:t>Фейєрбах</a:t>
            </a:r>
          </a:p>
          <a:p>
            <a:pPr marL="0" indent="0">
              <a:lnSpc>
                <a:spcPct val="110000"/>
              </a:lnSpc>
              <a:spcBef>
                <a:spcPts val="0"/>
              </a:spcBef>
              <a:spcAft>
                <a:spcPts val="0"/>
              </a:spcAft>
              <a:buNone/>
            </a:pPr>
            <a:endParaRPr lang="uk-UA" b="1" dirty="0" smtClean="0"/>
          </a:p>
          <a:p>
            <a:pPr marL="0" indent="0">
              <a:lnSpc>
                <a:spcPct val="110000"/>
              </a:lnSpc>
              <a:spcBef>
                <a:spcPts val="0"/>
              </a:spcBef>
              <a:spcAft>
                <a:spcPts val="0"/>
              </a:spcAft>
              <a:buNone/>
            </a:pPr>
            <a:r>
              <a:rPr lang="uk-UA" b="1" dirty="0" smtClean="0"/>
              <a:t>Ситуація успіху – це суб’єктивний психологічний стан задоволення результатом фізичного або морального напруження виконавця справи, творця явища.</a:t>
            </a:r>
          </a:p>
          <a:p>
            <a:pPr marL="0" indent="0">
              <a:lnSpc>
                <a:spcPct val="110000"/>
              </a:lnSpc>
              <a:spcBef>
                <a:spcPts val="0"/>
              </a:spcBef>
              <a:spcAft>
                <a:spcPts val="0"/>
              </a:spcAft>
              <a:buNone/>
            </a:pPr>
            <a:r>
              <a:rPr lang="uk-UA" b="1" i="1" dirty="0" smtClean="0"/>
              <a:t>О. </a:t>
            </a:r>
            <a:r>
              <a:rPr lang="uk-UA" b="1" i="1" dirty="0" err="1" smtClean="0"/>
              <a:t>Пєхота</a:t>
            </a:r>
            <a:endParaRPr lang="ru-RU" i="1" dirty="0"/>
          </a:p>
          <a:p>
            <a:pPr algn="r">
              <a:spcBef>
                <a:spcPts val="0"/>
              </a:spcBef>
              <a:spcAft>
                <a:spcPts val="0"/>
              </a:spcAft>
            </a:pPr>
            <a:endParaRPr lang="ru-RU" dirty="0"/>
          </a:p>
        </p:txBody>
      </p:sp>
      <p:pic>
        <p:nvPicPr>
          <p:cNvPr id="5" name="Рисунок 4"/>
          <p:cNvPicPr>
            <a:picLocks noChangeAspect="1"/>
          </p:cNvPicPr>
          <p:nvPr/>
        </p:nvPicPr>
        <p:blipFill>
          <a:blip r:embed="rId2" cstate="print"/>
          <a:stretch>
            <a:fillRect/>
          </a:stretch>
        </p:blipFill>
        <p:spPr>
          <a:xfrm>
            <a:off x="2075596" y="191069"/>
            <a:ext cx="2701119" cy="2224585"/>
          </a:xfrm>
          <a:prstGeom prst="rect">
            <a:avLst/>
          </a:prstGeom>
        </p:spPr>
      </p:pic>
    </p:spTree>
    <p:extLst>
      <p:ext uri="{BB962C8B-B14F-4D97-AF65-F5344CB8AC3E}">
        <p14:creationId xmlns:p14="http://schemas.microsoft.com/office/powerpoint/2010/main" xmlns="" val="248680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4562" y="1"/>
            <a:ext cx="10018713" cy="6523630"/>
          </a:xfrm>
        </p:spPr>
        <p:txBody>
          <a:bodyPr>
            <a:normAutofit/>
          </a:bodyPr>
          <a:lstStyle/>
          <a:p>
            <a:pPr algn="l"/>
            <a:r>
              <a:rPr lang="uk-UA" sz="2400" dirty="0" smtClean="0">
                <a:latin typeface="Times New Roman" panose="02020603050405020304" pitchFamily="18" charset="0"/>
                <a:cs typeface="Times New Roman" panose="02020603050405020304" pitchFamily="18" charset="0"/>
              </a:rPr>
              <a:t>«Дати дітям радість праці, радість успіху у навчанні, збудити в їхніх серцях почуття гордості, власної гідності – це перша заповідь виховання. У наших школах не повинно бути нещасливих дітей, душу яких гнітить думка, що вони ні на що не здібні. Успіх у навчанні – єдине джерело внутрішніх сил дитини, які породжують енергію для переборення труднощів, бажання вчитися».</a:t>
            </a:r>
            <a:br>
              <a:rPr lang="uk-UA" sz="2400" dirty="0" smtClean="0">
                <a:latin typeface="Times New Roman" panose="02020603050405020304" pitchFamily="18" charset="0"/>
                <a:cs typeface="Times New Roman" panose="02020603050405020304" pitchFamily="18" charset="0"/>
              </a:rPr>
            </a:br>
            <a:r>
              <a:rPr lang="uk-UA" sz="2400" i="1" dirty="0" err="1" smtClean="0">
                <a:latin typeface="Times New Roman" panose="02020603050405020304" pitchFamily="18" charset="0"/>
                <a:cs typeface="Times New Roman" panose="02020603050405020304" pitchFamily="18" charset="0"/>
              </a:rPr>
              <a:t>В.О.Сухомлинський</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«Головна мета </a:t>
            </a:r>
            <a:r>
              <a:rPr lang="ru-RU" sz="2400" dirty="0" err="1" smtClean="0">
                <a:latin typeface="Times New Roman" panose="02020603050405020304" pitchFamily="18" charset="0"/>
                <a:cs typeface="Times New Roman" panose="02020603050405020304" pitchFamily="18" charset="0"/>
              </a:rPr>
              <a:t>української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системи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освіти</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створити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умови</a:t>
            </a:r>
            <a:r>
              <a:rPr lang="ru-RU" sz="2400" dirty="0" smtClean="0">
                <a:latin typeface="Times New Roman" panose="02020603050405020304" pitchFamily="18" charset="0"/>
                <a:cs typeface="Times New Roman" panose="02020603050405020304" pitchFamily="18" charset="0"/>
              </a:rPr>
              <a:t> для </a:t>
            </a:r>
            <a:r>
              <a:rPr lang="ru-RU" sz="2400" dirty="0" err="1" smtClean="0">
                <a:latin typeface="Times New Roman" panose="02020603050405020304" pitchFamily="18" charset="0"/>
                <a:cs typeface="Times New Roman" panose="02020603050405020304" pitchFamily="18" charset="0"/>
              </a:rPr>
              <a:t>розвитку</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самореалізації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кожної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особоистості</a:t>
            </a:r>
            <a:r>
              <a:rPr lang="ru-RU" sz="2400" dirty="0" smtClean="0">
                <a:latin typeface="Times New Roman" panose="02020603050405020304" pitchFamily="18" charset="0"/>
                <a:cs typeface="Times New Roman" panose="02020603050405020304" pitchFamily="18" charset="0"/>
              </a:rPr>
              <a:t> як </a:t>
            </a:r>
            <a:r>
              <a:rPr lang="ru-RU" sz="2400" dirty="0" err="1" smtClean="0">
                <a:latin typeface="Times New Roman" panose="02020603050405020304" pitchFamily="18" charset="0"/>
                <a:cs typeface="Times New Roman" panose="02020603050405020304" pitchFamily="18" charset="0"/>
              </a:rPr>
              <a:t>громадянина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України</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i="1" dirty="0" err="1" smtClean="0">
                <a:latin typeface="Times New Roman" panose="02020603050405020304" pitchFamily="18" charset="0"/>
                <a:cs typeface="Times New Roman" panose="02020603050405020304" pitchFamily="18" charset="0"/>
              </a:rPr>
              <a:t>Національна</a:t>
            </a:r>
            <a:r>
              <a:rPr lang="ru-RU" sz="2400" i="1" dirty="0" smtClean="0">
                <a:latin typeface="Times New Roman" panose="02020603050405020304" pitchFamily="18" charset="0"/>
                <a:cs typeface="Times New Roman" panose="02020603050405020304" pitchFamily="18" charset="0"/>
              </a:rPr>
              <a:t> доктрина </a:t>
            </a:r>
            <a:r>
              <a:rPr lang="ru-RU" sz="2400" i="1" dirty="0" err="1" smtClean="0">
                <a:latin typeface="Times New Roman" panose="02020603050405020304" pitchFamily="18" charset="0"/>
                <a:cs typeface="Times New Roman" panose="02020603050405020304" pitchFamily="18" charset="0"/>
              </a:rPr>
              <a:t>розвитку</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освіти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України</a:t>
            </a:r>
            <a:r>
              <a:rPr lang="ru-RU" sz="2400" i="1" dirty="0" smtClean="0">
                <a:latin typeface="Times New Roman" panose="02020603050405020304" pitchFamily="18" charset="0"/>
                <a:cs typeface="Times New Roman" panose="02020603050405020304" pitchFamily="18" charset="0"/>
              </a:rPr>
              <a:t> у </a:t>
            </a:r>
            <a:r>
              <a:rPr lang="en-US" sz="2400" i="1" dirty="0" smtClean="0">
                <a:latin typeface="Times New Roman" panose="02020603050405020304" pitchFamily="18" charset="0"/>
                <a:cs typeface="Times New Roman" panose="02020603050405020304" pitchFamily="18" charset="0"/>
              </a:rPr>
              <a:t>XXI </a:t>
            </a:r>
            <a:r>
              <a:rPr lang="uk-UA" sz="2400" i="1" dirty="0" smtClean="0">
                <a:latin typeface="Times New Roman" panose="02020603050405020304" pitchFamily="18" charset="0"/>
                <a:cs typeface="Times New Roman" panose="02020603050405020304" pitchFamily="18" charset="0"/>
              </a:rPr>
              <a:t>столітті</a:t>
            </a:r>
            <a:br>
              <a:rPr lang="uk-UA" sz="2400" i="1"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«Завданням загальної середньої освіти є формування особистості учня, розвиток його здібностей і обдарувань».</a:t>
            </a:r>
            <a:br>
              <a:rPr lang="uk-UA" sz="2400" dirty="0" smtClean="0">
                <a:latin typeface="Times New Roman" panose="02020603050405020304" pitchFamily="18" charset="0"/>
                <a:cs typeface="Times New Roman" panose="02020603050405020304" pitchFamily="18" charset="0"/>
              </a:rPr>
            </a:br>
            <a:r>
              <a:rPr lang="uk-UA" sz="2400" i="1" dirty="0" smtClean="0">
                <a:latin typeface="Times New Roman" panose="02020603050405020304" pitchFamily="18" charset="0"/>
                <a:cs typeface="Times New Roman" panose="02020603050405020304" pitchFamily="18" charset="0"/>
              </a:rPr>
              <a:t>Закон України «Про загальну середню освіту»</a:t>
            </a:r>
            <a:endParaRPr lang="ru-RU"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094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8675" y="-2033516"/>
            <a:ext cx="9908274" cy="9171295"/>
          </a:xfrm>
        </p:spPr>
        <p:txBody>
          <a:bodyPr/>
          <a:lstStyle/>
          <a:p>
            <a:pPr marL="0" indent="0">
              <a:buNone/>
            </a:pPr>
            <a:r>
              <a:rPr lang="uk-UA" dirty="0">
                <a:latin typeface="Times New Roman" panose="02020603050405020304" pitchFamily="18" charset="0"/>
                <a:cs typeface="Times New Roman" panose="02020603050405020304" pitchFamily="18" charset="0"/>
              </a:rPr>
              <a:t>Виходячи із головної мети навчально-виховного процесу </a:t>
            </a:r>
            <a:r>
              <a:rPr lang="uk-UA" i="1" dirty="0">
                <a:latin typeface="Times New Roman" panose="02020603050405020304" pitchFamily="18" charset="0"/>
                <a:cs typeface="Times New Roman" panose="02020603050405020304" pitchFamily="18" charset="0"/>
              </a:rPr>
              <a:t>(</a:t>
            </a:r>
            <a:r>
              <a:rPr lang="uk-UA" i="1" dirty="0" smtClean="0">
                <a:latin typeface="Times New Roman" panose="02020603050405020304" pitchFamily="18" charset="0"/>
                <a:cs typeface="Times New Roman" panose="02020603050405020304" pitchFamily="18" charset="0"/>
              </a:rPr>
              <a:t>формування всебічно-гармонійно </a:t>
            </a:r>
            <a:r>
              <a:rPr lang="uk-UA" i="1" dirty="0">
                <a:latin typeface="Times New Roman" panose="02020603050405020304" pitchFamily="18" charset="0"/>
                <a:cs typeface="Times New Roman" panose="02020603050405020304" pitchFamily="18" charset="0"/>
              </a:rPr>
              <a:t>розвиненої </a:t>
            </a:r>
            <a:r>
              <a:rPr lang="uk-UA" i="1" dirty="0" smtClean="0">
                <a:latin typeface="Times New Roman" panose="02020603050405020304" pitchFamily="18" charset="0"/>
                <a:cs typeface="Times New Roman" panose="02020603050405020304" pitchFamily="18" charset="0"/>
              </a:rPr>
              <a:t>особистості </a:t>
            </a:r>
            <a:r>
              <a:rPr lang="uk-UA" i="1" dirty="0">
                <a:latin typeface="Times New Roman" panose="02020603050405020304" pitchFamily="18" charset="0"/>
                <a:cs typeface="Times New Roman" panose="02020603050405020304" pitchFamily="18" charset="0"/>
              </a:rPr>
              <a:t>з метою підготовки її до життя і праці у сучасному суспільстві),</a:t>
            </a:r>
            <a:r>
              <a:rPr lang="uk-UA" dirty="0">
                <a:latin typeface="Times New Roman" panose="02020603050405020304" pitchFamily="18" charset="0"/>
                <a:cs typeface="Times New Roman" panose="02020603050405020304" pitchFamily="18" charset="0"/>
              </a:rPr>
              <a:t>  процес навчання та виховання відіграє велику роль у самореалізації </a:t>
            </a:r>
            <a:r>
              <a:rPr lang="uk-UA" dirty="0" smtClean="0">
                <a:latin typeface="Times New Roman" panose="02020603050405020304" pitchFamily="18" charset="0"/>
                <a:cs typeface="Times New Roman" panose="02020603050405020304" pitchFamily="18" charset="0"/>
              </a:rPr>
              <a:t>учня. </a:t>
            </a:r>
            <a:r>
              <a:rPr lang="uk-UA" dirty="0">
                <a:latin typeface="Times New Roman" panose="02020603050405020304" pitchFamily="18" charset="0"/>
                <a:cs typeface="Times New Roman" panose="02020603050405020304" pitchFamily="18" charset="0"/>
              </a:rPr>
              <a:t>Саме прагнення успіху втілює потребу людини в самореалізації. Самореалізація, у свою чергу, передбачає розкриття потенціалу особистості та реалізацію її здібностей, нахилів. </a:t>
            </a:r>
            <a:endParaRPr lang="ru-RU" dirty="0">
              <a:latin typeface="Times New Roman" panose="02020603050405020304" pitchFamily="18" charset="0"/>
              <a:cs typeface="Times New Roman" panose="02020603050405020304" pitchFamily="18" charset="0"/>
            </a:endParaRPr>
          </a:p>
          <a:p>
            <a:pPr marL="0" indent="0">
              <a:buNone/>
            </a:pPr>
            <a:r>
              <a:rPr lang="uk-UA" dirty="0" smtClean="0">
                <a:latin typeface="Times New Roman" panose="02020603050405020304" pitchFamily="18" charset="0"/>
                <a:cs typeface="Times New Roman" panose="02020603050405020304" pitchFamily="18" charset="0"/>
              </a:rPr>
              <a:t>У </a:t>
            </a:r>
            <a:r>
              <a:rPr lang="uk-UA" dirty="0">
                <a:latin typeface="Times New Roman" panose="02020603050405020304" pitchFamily="18" charset="0"/>
                <a:cs typeface="Times New Roman" panose="02020603050405020304" pitchFamily="18" charset="0"/>
              </a:rPr>
              <a:t>процесі</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формування успішної особистості </a:t>
            </a:r>
            <a:r>
              <a:rPr lang="uk-UA" dirty="0" smtClean="0">
                <a:latin typeface="Times New Roman" panose="02020603050405020304" pitchFamily="18" charset="0"/>
                <a:cs typeface="Times New Roman" panose="02020603050405020304" pitchFamily="18" charset="0"/>
              </a:rPr>
              <a:t>учня </a:t>
            </a:r>
            <a:r>
              <a:rPr lang="uk-UA" dirty="0">
                <a:latin typeface="Times New Roman" panose="02020603050405020304" pitchFamily="18" charset="0"/>
                <a:cs typeface="Times New Roman" panose="02020603050405020304" pitchFamily="18" charset="0"/>
              </a:rPr>
              <a:t>важлива </a:t>
            </a:r>
            <a:r>
              <a:rPr lang="uk-UA" dirty="0" smtClean="0">
                <a:latin typeface="Times New Roman" panose="02020603050405020304" pitchFamily="18" charset="0"/>
                <a:cs typeface="Times New Roman" panose="02020603050405020304" pitchFamily="18" charset="0"/>
              </a:rPr>
              <a:t>роль </a:t>
            </a:r>
            <a:r>
              <a:rPr lang="uk-UA" dirty="0">
                <a:latin typeface="Times New Roman" panose="02020603050405020304" pitchFamily="18" charset="0"/>
                <a:cs typeface="Times New Roman" panose="02020603050405020304" pitchFamily="18" charset="0"/>
              </a:rPr>
              <a:t>належить педагогові, діяльність якого повинна бути націлена на те, щоб допомогти дитині зрости в успіху, забезпечити успіх у навчанні, розкрити його власний потенціал. </a:t>
            </a:r>
            <a:endParaRPr lang="uk-UA"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2054" name="Объект 6"/>
          <p:cNvPicPr>
            <a:picLocks noChangeArrowheads="1"/>
          </p:cNvPicPr>
          <p:nvPr/>
        </p:nvPicPr>
        <p:blipFill>
          <a:blip r:embed="rId2" cstate="print">
            <a:extLst>
              <a:ext uri="{28A0092B-C50C-407E-A947-70E740481C1C}">
                <a14:useLocalDpi xmlns:a14="http://schemas.microsoft.com/office/drawing/2010/main" xmlns="" val="0"/>
              </a:ext>
            </a:extLst>
          </a:blip>
          <a:srcRect l="-5898" t="-7500" r="-6374" b="-195"/>
          <a:stretch>
            <a:fillRect/>
          </a:stretch>
        </p:blipFill>
        <p:spPr bwMode="auto">
          <a:xfrm>
            <a:off x="4831306" y="3944202"/>
            <a:ext cx="5104264" cy="2913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025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1897039"/>
            <a:ext cx="10239117" cy="1965278"/>
          </a:xfrm>
        </p:spPr>
        <p:txBody>
          <a:bodyPr>
            <a:normAutofit fontScale="90000"/>
          </a:bodyPr>
          <a:lstStyle/>
          <a:p>
            <a:pPr algn="l"/>
            <a:r>
              <a:rPr lang="uk-UA" sz="3200" dirty="0"/>
              <a:t>З педагогічної точки  зору  успіх  –  це  досягнення  значних результатів в діяльності, як окремо взятої особи, так </a:t>
            </a:r>
            <a:r>
              <a:rPr lang="uk-UA" sz="3200" dirty="0" smtClean="0"/>
              <a:t>і</a:t>
            </a:r>
            <a:br>
              <a:rPr lang="uk-UA" sz="3200" dirty="0" smtClean="0"/>
            </a:br>
            <a:r>
              <a:rPr lang="uk-UA" sz="3200" dirty="0" smtClean="0"/>
              <a:t>колективу </a:t>
            </a:r>
            <a:r>
              <a:rPr lang="uk-UA" sz="3200" dirty="0"/>
              <a:t>в цілому</a:t>
            </a:r>
            <a:r>
              <a:rPr lang="ru-RU" sz="3200" dirty="0" smtClean="0"/>
              <a:t>.</a:t>
            </a:r>
            <a:r>
              <a:rPr lang="ru-RU" sz="3200" dirty="0"/>
              <a:t/>
            </a:r>
            <a:br>
              <a:rPr lang="ru-RU" sz="3200" dirty="0"/>
            </a:br>
            <a:r>
              <a:rPr lang="uk-UA" sz="3200" dirty="0" smtClean="0"/>
              <a:t>Сподівання </a:t>
            </a:r>
            <a:r>
              <a:rPr lang="uk-UA" sz="3200" dirty="0"/>
              <a:t>успіху живе у кожній дитині. Однак, успіх гарантований не для будь-кого, а лише для того, хто докладає зусиль, хто готовий подолати труднощі</a:t>
            </a:r>
            <a:r>
              <a:rPr lang="uk-UA" sz="3200" dirty="0" smtClean="0"/>
              <a:t>.</a:t>
            </a:r>
            <a:br>
              <a:rPr lang="uk-UA" sz="3200" dirty="0" smtClean="0"/>
            </a:br>
            <a:r>
              <a:rPr lang="uk-UA" sz="3200" dirty="0" smtClean="0"/>
              <a:t> </a:t>
            </a:r>
            <a:r>
              <a:rPr lang="uk-UA" sz="3200" dirty="0"/>
              <a:t>Про це говорить вислів В. Сухомлинського: </a:t>
            </a:r>
            <a:r>
              <a:rPr lang="uk-UA" sz="3200" b="1" i="1" dirty="0"/>
              <a:t>«Дитина повинна бути переконана, що успіхом він зобов'язаний, перш за все, самому собі. Допомога вчителя, якою б ефективною вона не була, все одно повинна бути </a:t>
            </a:r>
            <a:r>
              <a:rPr lang="uk-UA" sz="3200" b="1" i="1" dirty="0" smtClean="0"/>
              <a:t>прихованою»</a:t>
            </a:r>
            <a:r>
              <a:rPr lang="uk-UA" sz="3200" i="1" dirty="0" smtClean="0"/>
              <a:t>.</a:t>
            </a:r>
            <a:r>
              <a:rPr lang="ru-RU" sz="3200" dirty="0"/>
              <a:t/>
            </a:r>
            <a:br>
              <a:rPr lang="ru-RU" sz="3200" dirty="0"/>
            </a:br>
            <a:endParaRPr lang="ru-RU" sz="3200" dirty="0"/>
          </a:p>
        </p:txBody>
      </p:sp>
      <p:sp>
        <p:nvSpPr>
          <p:cNvPr id="3" name="Объект 2"/>
          <p:cNvSpPr>
            <a:spLocks noGrp="1"/>
          </p:cNvSpPr>
          <p:nvPr>
            <p:ph idx="1"/>
          </p:nvPr>
        </p:nvSpPr>
        <p:spPr>
          <a:xfrm flipV="1">
            <a:off x="1484310" y="6250674"/>
            <a:ext cx="603797" cy="109182"/>
          </a:xfrm>
        </p:spPr>
        <p:txBody>
          <a:bodyPr>
            <a:normAutofit fontScale="25000" lnSpcReduction="20000"/>
          </a:bodyPr>
          <a:lstStyle/>
          <a:p>
            <a:endParaRPr lang="ru-RU" dirty="0"/>
          </a:p>
        </p:txBody>
      </p:sp>
      <p:sp>
        <p:nvSpPr>
          <p:cNvPr id="4" name="AutoShape 2" descr="Результат пошуку зображень за запитом &quot;картинки про успіх&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cstate="print"/>
          <a:stretch>
            <a:fillRect/>
          </a:stretch>
        </p:blipFill>
        <p:spPr>
          <a:xfrm>
            <a:off x="8416616" y="4708478"/>
            <a:ext cx="2619375" cy="1954259"/>
          </a:xfrm>
          <a:prstGeom prst="rect">
            <a:avLst/>
          </a:prstGeom>
        </p:spPr>
      </p:pic>
    </p:spTree>
    <p:extLst>
      <p:ext uri="{BB962C8B-B14F-4D97-AF65-F5344CB8AC3E}">
        <p14:creationId xmlns:p14="http://schemas.microsoft.com/office/powerpoint/2010/main" xmlns="" val="2554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1787858"/>
            <a:ext cx="10018713" cy="2274626"/>
          </a:xfrm>
        </p:spPr>
        <p:txBody>
          <a:bodyPr>
            <a:normAutofit fontScale="90000"/>
          </a:bodyPr>
          <a:lstStyle/>
          <a:p>
            <a:pPr algn="l"/>
            <a:r>
              <a:rPr lang="uk-UA" dirty="0"/>
              <a:t>Головний сенс діяльності </a:t>
            </a:r>
            <a:r>
              <a:rPr lang="uk-UA" dirty="0" smtClean="0"/>
              <a:t>педагога полягає </a:t>
            </a:r>
            <a:r>
              <a:rPr lang="uk-UA" dirty="0"/>
              <a:t>в тому, щоб створити кожній дитині ситуацію успіху на </a:t>
            </a:r>
            <a:r>
              <a:rPr lang="uk-UA" dirty="0" err="1" smtClean="0"/>
              <a:t>уроці</a:t>
            </a:r>
            <a:r>
              <a:rPr lang="uk-UA" dirty="0" smtClean="0"/>
              <a:t> і в позаурочний час, </a:t>
            </a:r>
            <a:r>
              <a:rPr lang="uk-UA" dirty="0"/>
              <a:t>дати </a:t>
            </a:r>
            <a:r>
              <a:rPr lang="uk-UA" dirty="0" smtClean="0"/>
              <a:t>їй </a:t>
            </a:r>
            <a:r>
              <a:rPr lang="uk-UA" dirty="0"/>
              <a:t>можливість пережити радість досягнення, усвідомити свої здібності, повірити в себе, адже, </a:t>
            </a:r>
            <a:r>
              <a:rPr lang="uk-UA" i="1" dirty="0"/>
              <a:t>успішною може стати будь-яка людина, якщо вірить у себе та працює задля цього.</a:t>
            </a:r>
            <a:r>
              <a:rPr lang="ru-RU" dirty="0"/>
              <a:t/>
            </a:r>
            <a:br>
              <a:rPr lang="ru-RU" dirty="0"/>
            </a:br>
            <a:r>
              <a:rPr lang="ru-RU" dirty="0"/>
              <a:t>      </a:t>
            </a:r>
            <a:br>
              <a:rPr lang="ru-RU" dirty="0"/>
            </a:br>
            <a:endParaRPr lang="ru-RU" dirty="0"/>
          </a:p>
        </p:txBody>
      </p:sp>
      <p:pic>
        <p:nvPicPr>
          <p:cNvPr id="4" name="Рисунок 3"/>
          <p:cNvPicPr>
            <a:picLocks noChangeAspect="1"/>
          </p:cNvPicPr>
          <p:nvPr/>
        </p:nvPicPr>
        <p:blipFill>
          <a:blip r:embed="rId2" cstate="print"/>
          <a:stretch>
            <a:fillRect/>
          </a:stretch>
        </p:blipFill>
        <p:spPr>
          <a:xfrm>
            <a:off x="7371140" y="4421874"/>
            <a:ext cx="3069397" cy="2103888"/>
          </a:xfrm>
          <a:prstGeom prst="rect">
            <a:avLst/>
          </a:prstGeom>
        </p:spPr>
      </p:pic>
    </p:spTree>
    <p:extLst>
      <p:ext uri="{BB962C8B-B14F-4D97-AF65-F5344CB8AC3E}">
        <p14:creationId xmlns:p14="http://schemas.microsoft.com/office/powerpoint/2010/main" xmlns="" val="159668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550" y="805219"/>
            <a:ext cx="7659689" cy="5500048"/>
          </a:xfrm>
        </p:spPr>
        <p:txBody>
          <a:bodyPr>
            <a:normAutofit fontScale="90000"/>
          </a:bodyPr>
          <a:lstStyle/>
          <a:p>
            <a:r>
              <a:rPr lang="ru-RU" dirty="0" smtClean="0"/>
              <a:t/>
            </a:r>
            <a:br>
              <a:rPr lang="ru-RU" dirty="0" smtClean="0"/>
            </a:br>
            <a:r>
              <a:rPr lang="ru-RU" dirty="0" smtClean="0"/>
              <a:t>1. </a:t>
            </a:r>
            <a:r>
              <a:rPr lang="uk-UA" b="1" i="1" dirty="0" smtClean="0"/>
              <a:t>«</a:t>
            </a:r>
            <a:r>
              <a:rPr lang="uk-UA" b="1" i="1" dirty="0"/>
              <a:t>Надійні»</a:t>
            </a:r>
            <a:r>
              <a:rPr lang="uk-UA" i="1" dirty="0"/>
              <a:t> – це </a:t>
            </a:r>
            <a:r>
              <a:rPr lang="uk-UA" i="1" dirty="0" smtClean="0"/>
              <a:t>учні, </a:t>
            </a:r>
            <a:r>
              <a:rPr lang="uk-UA" i="1" dirty="0"/>
              <a:t>які мають добрі здібності, сумлінно ставляться до виконання своїх обов’язків, активні у громадській роботі, самостійні, впевнені у собі, рівень їх домагань адекватний можливостям. </a:t>
            </a:r>
            <a:r>
              <a:rPr lang="ru-RU" i="1" dirty="0"/>
              <a:t>У </a:t>
            </a:r>
            <a:r>
              <a:rPr lang="ru-RU" i="1" dirty="0" err="1" smtClean="0"/>
              <a:t>навчальному</a:t>
            </a:r>
            <a:r>
              <a:rPr lang="ru-RU" i="1" dirty="0" smtClean="0"/>
              <a:t> </a:t>
            </a:r>
            <a:r>
              <a:rPr lang="ru-RU" i="1" dirty="0" err="1" smtClean="0"/>
              <a:t>закладі</a:t>
            </a:r>
            <a:r>
              <a:rPr lang="ru-RU" i="1" dirty="0" smtClean="0"/>
              <a:t> </a:t>
            </a:r>
            <a:r>
              <a:rPr lang="ru-RU" i="1" dirty="0" err="1" smtClean="0"/>
              <a:t>такі</a:t>
            </a:r>
            <a:r>
              <a:rPr lang="ru-RU" i="1" dirty="0" smtClean="0"/>
              <a:t> </a:t>
            </a:r>
            <a:r>
              <a:rPr lang="ru-RU" i="1" dirty="0" err="1"/>
              <a:t>діти</a:t>
            </a:r>
            <a:r>
              <a:rPr lang="ru-RU" i="1" dirty="0"/>
              <a:t> </a:t>
            </a:r>
            <a:r>
              <a:rPr lang="ru-RU" i="1" dirty="0" err="1"/>
              <a:t>почуваються</a:t>
            </a:r>
            <a:r>
              <a:rPr lang="ru-RU" i="1" dirty="0"/>
              <a:t> </a:t>
            </a:r>
            <a:r>
              <a:rPr lang="ru-RU" i="1" dirty="0" err="1"/>
              <a:t>спокійно</a:t>
            </a:r>
            <a:r>
              <a:rPr lang="ru-RU" i="1" dirty="0"/>
              <a:t>, </a:t>
            </a:r>
            <a:r>
              <a:rPr lang="ru-RU" i="1" dirty="0" err="1"/>
              <a:t>впевнено</a:t>
            </a:r>
            <a:r>
              <a:rPr lang="ru-RU" i="1" dirty="0"/>
              <a:t>, </a:t>
            </a:r>
            <a:r>
              <a:rPr lang="ru-RU" i="1" dirty="0" err="1"/>
              <a:t>захищено</a:t>
            </a:r>
            <a:r>
              <a:rPr lang="ru-RU" i="1" dirty="0"/>
              <a:t>. </a:t>
            </a:r>
            <a:r>
              <a:rPr lang="ru-RU" i="1" dirty="0" err="1"/>
              <a:t>Взаємини</a:t>
            </a:r>
            <a:r>
              <a:rPr lang="ru-RU" i="1" dirty="0"/>
              <a:t> у </a:t>
            </a:r>
            <a:r>
              <a:rPr lang="ru-RU" i="1" dirty="0" err="1"/>
              <a:t>сім’ї</a:t>
            </a:r>
            <a:r>
              <a:rPr lang="ru-RU" i="1" dirty="0"/>
              <a:t>, </a:t>
            </a:r>
            <a:r>
              <a:rPr lang="ru-RU" i="1" dirty="0" err="1"/>
              <a:t>зазвичай</a:t>
            </a:r>
            <a:r>
              <a:rPr lang="ru-RU" i="1" dirty="0"/>
              <a:t>, </a:t>
            </a:r>
            <a:r>
              <a:rPr lang="ru-RU" i="1" dirty="0" err="1"/>
              <a:t>добрі</a:t>
            </a:r>
            <a:r>
              <a:rPr lang="ru-RU" i="1" dirty="0"/>
              <a:t>.</a:t>
            </a:r>
            <a:endParaRPr lang="ru-RU" dirty="0"/>
          </a:p>
        </p:txBody>
      </p:sp>
      <p:sp>
        <p:nvSpPr>
          <p:cNvPr id="4" name="Объект 3"/>
          <p:cNvSpPr>
            <a:spLocks noGrp="1"/>
          </p:cNvSpPr>
          <p:nvPr>
            <p:ph idx="1"/>
          </p:nvPr>
        </p:nvSpPr>
        <p:spPr>
          <a:xfrm>
            <a:off x="1576551" y="0"/>
            <a:ext cx="10018713" cy="1337481"/>
          </a:xfrm>
        </p:spPr>
        <p:txBody>
          <a:bodyPr>
            <a:normAutofit/>
          </a:bodyPr>
          <a:lstStyle/>
          <a:p>
            <a:pPr marL="0" indent="0" algn="ctr">
              <a:buNone/>
            </a:pPr>
            <a:r>
              <a:rPr lang="ru-RU" sz="2800" dirty="0">
                <a:latin typeface="Arial Black" panose="020B0A04020102020204" pitchFamily="34" charset="0"/>
              </a:rPr>
              <a:t>У </a:t>
            </a:r>
            <a:r>
              <a:rPr lang="ru-RU" sz="2800" dirty="0" err="1">
                <a:latin typeface="Arial Black" panose="020B0A04020102020204" pitchFamily="34" charset="0"/>
              </a:rPr>
              <a:t>цій</a:t>
            </a:r>
            <a:r>
              <a:rPr lang="ru-RU" sz="2800" dirty="0">
                <a:latin typeface="Arial Black" panose="020B0A04020102020204" pitchFamily="34" charset="0"/>
              </a:rPr>
              <a:t> </a:t>
            </a:r>
            <a:r>
              <a:rPr lang="ru-RU" sz="2800" dirty="0" err="1">
                <a:latin typeface="Arial Black" panose="020B0A04020102020204" pitchFamily="34" charset="0"/>
              </a:rPr>
              <a:t>педагогічній</a:t>
            </a:r>
            <a:r>
              <a:rPr lang="ru-RU" sz="2800" dirty="0">
                <a:latin typeface="Arial Black" panose="020B0A04020102020204" pitchFamily="34" charset="0"/>
              </a:rPr>
              <a:t> </a:t>
            </a:r>
            <a:r>
              <a:rPr lang="ru-RU" sz="2800" dirty="0" err="1">
                <a:latin typeface="Arial Black" panose="020B0A04020102020204" pitchFamily="34" charset="0"/>
              </a:rPr>
              <a:t>технології</a:t>
            </a:r>
            <a:r>
              <a:rPr lang="ru-RU" sz="2800" dirty="0">
                <a:latin typeface="Arial Black" panose="020B0A04020102020204" pitchFamily="34" charset="0"/>
              </a:rPr>
              <a:t> </a:t>
            </a:r>
            <a:r>
              <a:rPr lang="ru-RU" sz="2800" dirty="0" err="1">
                <a:latin typeface="Arial Black" panose="020B0A04020102020204" pitchFamily="34" charset="0"/>
              </a:rPr>
              <a:t>учнів</a:t>
            </a:r>
            <a:r>
              <a:rPr lang="ru-RU" sz="2800" dirty="0">
                <a:latin typeface="Arial Black" panose="020B0A04020102020204" pitchFamily="34" charset="0"/>
              </a:rPr>
              <a:t> </a:t>
            </a:r>
            <a:r>
              <a:rPr lang="ru-RU" sz="2800" dirty="0" err="1">
                <a:latin typeface="Arial Black" panose="020B0A04020102020204" pitchFamily="34" charset="0"/>
              </a:rPr>
              <a:t>умовно</a:t>
            </a:r>
            <a:r>
              <a:rPr lang="ru-RU" sz="2800" dirty="0">
                <a:latin typeface="Arial Black" panose="020B0A04020102020204" pitchFamily="34" charset="0"/>
              </a:rPr>
              <a:t> </a:t>
            </a:r>
            <a:r>
              <a:rPr lang="ru-RU" sz="2800" dirty="0" err="1">
                <a:latin typeface="Arial Black" panose="020B0A04020102020204" pitchFamily="34" charset="0"/>
              </a:rPr>
              <a:t>поділяють</a:t>
            </a:r>
            <a:r>
              <a:rPr lang="ru-RU" sz="2800" dirty="0">
                <a:latin typeface="Arial Black" panose="020B0A04020102020204" pitchFamily="34" charset="0"/>
              </a:rPr>
              <a:t> </a:t>
            </a:r>
            <a:r>
              <a:rPr lang="ru-RU" sz="2800" dirty="0" smtClean="0">
                <a:latin typeface="Arial Black" panose="020B0A04020102020204" pitchFamily="34" charset="0"/>
              </a:rPr>
              <a:t>на </a:t>
            </a:r>
            <a:r>
              <a:rPr lang="ru-RU" sz="2800" dirty="0" err="1" smtClean="0">
                <a:latin typeface="Arial Black" panose="020B0A04020102020204" pitchFamily="34" charset="0"/>
              </a:rPr>
              <a:t>такі</a:t>
            </a:r>
            <a:r>
              <a:rPr lang="ru-RU" sz="2800" dirty="0" smtClean="0">
                <a:latin typeface="Arial Black" panose="020B0A04020102020204" pitchFamily="34" charset="0"/>
              </a:rPr>
              <a:t> </a:t>
            </a:r>
            <a:r>
              <a:rPr lang="ru-RU" sz="2800" dirty="0" err="1" smtClean="0">
                <a:latin typeface="Arial Black" panose="020B0A04020102020204" pitchFamily="34" charset="0"/>
              </a:rPr>
              <a:t>групи</a:t>
            </a:r>
            <a:r>
              <a:rPr lang="ru-RU" sz="2800" dirty="0" smtClean="0">
                <a:latin typeface="Arial Black" panose="020B0A04020102020204" pitchFamily="34" charset="0"/>
              </a:rPr>
              <a:t>:</a:t>
            </a:r>
            <a:endParaRPr lang="ru-RU" sz="2800" dirty="0">
              <a:latin typeface="Arial Black" panose="020B0A04020102020204" pitchFamily="34" charset="0"/>
            </a:endParaRPr>
          </a:p>
        </p:txBody>
      </p:sp>
      <p:pic>
        <p:nvPicPr>
          <p:cNvPr id="6" name="Рисунок 5"/>
          <p:cNvPicPr>
            <a:picLocks noChangeAspect="1"/>
          </p:cNvPicPr>
          <p:nvPr/>
        </p:nvPicPr>
        <p:blipFill>
          <a:blip r:embed="rId2" cstate="print"/>
          <a:stretch>
            <a:fillRect/>
          </a:stretch>
        </p:blipFill>
        <p:spPr>
          <a:xfrm>
            <a:off x="9212239" y="2142700"/>
            <a:ext cx="2838734" cy="2814565"/>
          </a:xfrm>
          <a:prstGeom prst="rect">
            <a:avLst/>
          </a:prstGeom>
        </p:spPr>
      </p:pic>
    </p:spTree>
    <p:extLst>
      <p:ext uri="{BB962C8B-B14F-4D97-AF65-F5344CB8AC3E}">
        <p14:creationId xmlns:p14="http://schemas.microsoft.com/office/powerpoint/2010/main" xmlns="" val="7847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1924334"/>
            <a:ext cx="8451259" cy="2661314"/>
          </a:xfrm>
        </p:spPr>
        <p:txBody>
          <a:bodyPr>
            <a:normAutofit fontScale="90000"/>
          </a:bodyPr>
          <a:lstStyle/>
          <a:p>
            <a:pPr algn="l"/>
            <a:r>
              <a:rPr lang="ru-RU" i="1" dirty="0" smtClean="0"/>
              <a:t>2. У </a:t>
            </a:r>
            <a:r>
              <a:rPr lang="uk-UA" b="1" i="1" dirty="0"/>
              <a:t>«</a:t>
            </a:r>
            <a:r>
              <a:rPr lang="ru-RU" b="1" i="1" dirty="0" err="1"/>
              <a:t>Впевнених</a:t>
            </a:r>
            <a:r>
              <a:rPr lang="uk-UA" b="1" i="1" dirty="0"/>
              <a:t>»</a:t>
            </a:r>
            <a:r>
              <a:rPr lang="ru-RU" i="1" dirty="0"/>
              <a:t> – </a:t>
            </a:r>
            <a:r>
              <a:rPr lang="ru-RU" i="1" dirty="0" err="1"/>
              <a:t>здібності</a:t>
            </a:r>
            <a:r>
              <a:rPr lang="ru-RU" i="1" dirty="0"/>
              <a:t> </a:t>
            </a:r>
            <a:r>
              <a:rPr lang="ru-RU" i="1" dirty="0" err="1"/>
              <a:t>можуть</a:t>
            </a:r>
            <a:r>
              <a:rPr lang="ru-RU" i="1" dirty="0"/>
              <a:t> бути і </a:t>
            </a:r>
            <a:r>
              <a:rPr lang="ru-RU" i="1" dirty="0" err="1"/>
              <a:t>вищими</a:t>
            </a:r>
            <a:r>
              <a:rPr lang="ru-RU" i="1" dirty="0"/>
              <a:t>, </a:t>
            </a:r>
            <a:r>
              <a:rPr lang="ru-RU" i="1" dirty="0" err="1"/>
              <a:t>ніж</a:t>
            </a:r>
            <a:r>
              <a:rPr lang="ru-RU" i="1" dirty="0"/>
              <a:t> у „</a:t>
            </a:r>
            <a:r>
              <a:rPr lang="ru-RU" i="1" dirty="0" err="1"/>
              <a:t>надійних</a:t>
            </a:r>
            <a:r>
              <a:rPr lang="ru-RU" i="1" dirty="0"/>
              <a:t>”, але система не </a:t>
            </a:r>
            <a:r>
              <a:rPr lang="ru-RU" i="1" dirty="0" err="1"/>
              <a:t>відлагоджена</a:t>
            </a:r>
            <a:r>
              <a:rPr lang="ru-RU" i="1" dirty="0"/>
              <a:t>. </a:t>
            </a:r>
            <a:r>
              <a:rPr lang="ru-RU" i="1" dirty="0" err="1"/>
              <a:t>Періоди</a:t>
            </a:r>
            <a:r>
              <a:rPr lang="ru-RU" i="1" dirty="0"/>
              <a:t> </a:t>
            </a:r>
            <a:r>
              <a:rPr lang="ru-RU" i="1" dirty="0" err="1"/>
              <a:t>підйому</a:t>
            </a:r>
            <a:r>
              <a:rPr lang="ru-RU" i="1" dirty="0"/>
              <a:t>, </a:t>
            </a:r>
            <a:r>
              <a:rPr lang="ru-RU" i="1" dirty="0" err="1"/>
              <a:t>злету</a:t>
            </a:r>
            <a:r>
              <a:rPr lang="ru-RU" i="1" dirty="0"/>
              <a:t> </a:t>
            </a:r>
            <a:r>
              <a:rPr lang="ru-RU" i="1" dirty="0" err="1"/>
              <a:t>змінюються</a:t>
            </a:r>
            <a:r>
              <a:rPr lang="ru-RU" i="1" dirty="0"/>
              <a:t> </a:t>
            </a:r>
            <a:r>
              <a:rPr lang="ru-RU" i="1" dirty="0" err="1"/>
              <a:t>розслабленням</a:t>
            </a:r>
            <a:r>
              <a:rPr lang="ru-RU" i="1" dirty="0"/>
              <a:t>, спадом. </a:t>
            </a:r>
            <a:r>
              <a:rPr lang="ru-RU" i="1" dirty="0" err="1"/>
              <a:t>Діти</a:t>
            </a:r>
            <a:r>
              <a:rPr lang="ru-RU" i="1" dirty="0"/>
              <a:t> </a:t>
            </a:r>
            <a:r>
              <a:rPr lang="ru-RU" i="1" dirty="0" err="1"/>
              <a:t>дуже</a:t>
            </a:r>
            <a:r>
              <a:rPr lang="ru-RU" i="1" dirty="0"/>
              <a:t> </a:t>
            </a:r>
            <a:r>
              <a:rPr lang="ru-RU" i="1" dirty="0" err="1"/>
              <a:t>емоційно</a:t>
            </a:r>
            <a:r>
              <a:rPr lang="ru-RU" i="1" dirty="0"/>
              <a:t> </a:t>
            </a:r>
            <a:r>
              <a:rPr lang="ru-RU" i="1" dirty="0" err="1"/>
              <a:t>реагують</a:t>
            </a:r>
            <a:r>
              <a:rPr lang="ru-RU" i="1" dirty="0"/>
              <a:t> і на </a:t>
            </a:r>
            <a:r>
              <a:rPr lang="ru-RU" i="1" dirty="0" err="1"/>
              <a:t>досягнення</a:t>
            </a:r>
            <a:r>
              <a:rPr lang="ru-RU" i="1" dirty="0"/>
              <a:t>, і на </a:t>
            </a:r>
            <a:r>
              <a:rPr lang="ru-RU" i="1" dirty="0" err="1"/>
              <a:t>поразки</a:t>
            </a:r>
            <a:r>
              <a:rPr lang="ru-RU" i="1" dirty="0"/>
              <a:t>. </a:t>
            </a:r>
            <a:r>
              <a:rPr lang="ru-RU" i="1" dirty="0" err="1" smtClean="0"/>
              <a:t>Недоліки</a:t>
            </a:r>
            <a:r>
              <a:rPr lang="ru-RU" i="1" dirty="0" smtClean="0"/>
              <a:t> </a:t>
            </a:r>
            <a:r>
              <a:rPr lang="ru-RU" i="1" dirty="0"/>
              <a:t>таких </a:t>
            </a:r>
            <a:r>
              <a:rPr lang="ru-RU" i="1" dirty="0" err="1"/>
              <a:t>учнів</a:t>
            </a:r>
            <a:r>
              <a:rPr lang="ru-RU" i="1" dirty="0"/>
              <a:t>: </a:t>
            </a:r>
            <a:r>
              <a:rPr lang="ru-RU" i="1" dirty="0" err="1"/>
              <a:t>збої</a:t>
            </a:r>
            <a:r>
              <a:rPr lang="ru-RU" i="1" dirty="0"/>
              <a:t> в </a:t>
            </a:r>
            <a:r>
              <a:rPr lang="ru-RU" i="1" dirty="0" err="1"/>
              <a:t>роботі</a:t>
            </a:r>
            <a:r>
              <a:rPr lang="ru-RU" i="1" dirty="0"/>
              <a:t>, </a:t>
            </a:r>
            <a:r>
              <a:rPr lang="ru-RU" i="1" dirty="0" err="1"/>
              <a:t>швидке</a:t>
            </a:r>
            <a:r>
              <a:rPr lang="ru-RU" i="1" dirty="0"/>
              <a:t> </a:t>
            </a:r>
            <a:r>
              <a:rPr lang="ru-RU" i="1" dirty="0" err="1"/>
              <a:t>звикання</a:t>
            </a:r>
            <a:r>
              <a:rPr lang="ru-RU" i="1" dirty="0"/>
              <a:t> до </a:t>
            </a:r>
            <a:r>
              <a:rPr lang="ru-RU" i="1" dirty="0" err="1"/>
              <a:t>успіхів</a:t>
            </a:r>
            <a:r>
              <a:rPr lang="ru-RU" i="1" dirty="0"/>
              <a:t>, </a:t>
            </a:r>
            <a:r>
              <a:rPr lang="ru-RU" i="1" dirty="0" err="1"/>
              <a:t>переростання</a:t>
            </a:r>
            <a:r>
              <a:rPr lang="ru-RU" i="1" dirty="0"/>
              <a:t> </a:t>
            </a:r>
            <a:r>
              <a:rPr lang="ru-RU" i="1" dirty="0" err="1"/>
              <a:t>впевненості</a:t>
            </a:r>
            <a:r>
              <a:rPr lang="ru-RU" i="1" dirty="0"/>
              <a:t> у </a:t>
            </a:r>
            <a:r>
              <a:rPr lang="ru-RU" i="1" dirty="0" err="1"/>
              <a:t>самовпевненість</a:t>
            </a:r>
            <a:r>
              <a:rPr lang="ru-RU" i="1" dirty="0"/>
              <a:t>. </a:t>
            </a:r>
            <a:r>
              <a:rPr lang="ru-RU" i="1" dirty="0" err="1"/>
              <a:t>Ростуть</a:t>
            </a:r>
            <a:r>
              <a:rPr lang="ru-RU" i="1" dirty="0"/>
              <a:t> </a:t>
            </a:r>
            <a:r>
              <a:rPr lang="ru-RU" i="1" dirty="0" err="1"/>
              <a:t>такі</a:t>
            </a:r>
            <a:r>
              <a:rPr lang="ru-RU" i="1" dirty="0"/>
              <a:t> </a:t>
            </a:r>
            <a:r>
              <a:rPr lang="ru-RU" i="1" dirty="0" err="1"/>
              <a:t>діти</a:t>
            </a:r>
            <a:r>
              <a:rPr lang="ru-RU" i="1" dirty="0"/>
              <a:t> у </a:t>
            </a:r>
            <a:r>
              <a:rPr lang="ru-RU" i="1" dirty="0" err="1"/>
              <a:t>дружніх</a:t>
            </a:r>
            <a:r>
              <a:rPr lang="ru-RU" i="1" dirty="0"/>
              <a:t>, </a:t>
            </a:r>
            <a:r>
              <a:rPr lang="ru-RU" i="1" dirty="0" err="1"/>
              <a:t>дбайливих</a:t>
            </a:r>
            <a:r>
              <a:rPr lang="ru-RU" i="1" dirty="0"/>
              <a:t> </a:t>
            </a:r>
            <a:r>
              <a:rPr lang="ru-RU" i="1" dirty="0" err="1"/>
              <a:t>сім’ях</a:t>
            </a:r>
            <a:r>
              <a:rPr lang="ru-RU" i="1" dirty="0"/>
              <a:t>.</a:t>
            </a:r>
            <a:endParaRPr lang="ru-RU" dirty="0"/>
          </a:p>
        </p:txBody>
      </p:sp>
      <p:pic>
        <p:nvPicPr>
          <p:cNvPr id="4" name="Рисунок 3"/>
          <p:cNvPicPr>
            <a:picLocks noChangeAspect="1"/>
          </p:cNvPicPr>
          <p:nvPr/>
        </p:nvPicPr>
        <p:blipFill>
          <a:blip r:embed="rId2" cstate="print"/>
          <a:stretch>
            <a:fillRect/>
          </a:stretch>
        </p:blipFill>
        <p:spPr>
          <a:xfrm>
            <a:off x="9461807" y="2060812"/>
            <a:ext cx="2730193" cy="2524836"/>
          </a:xfrm>
          <a:prstGeom prst="rect">
            <a:avLst/>
          </a:prstGeom>
        </p:spPr>
      </p:pic>
    </p:spTree>
    <p:extLst>
      <p:ext uri="{BB962C8B-B14F-4D97-AF65-F5344CB8AC3E}">
        <p14:creationId xmlns:p14="http://schemas.microsoft.com/office/powerpoint/2010/main" xmlns="" val="1103675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279</TotalTime>
  <Words>679</Words>
  <Application>Microsoft Office PowerPoint</Application>
  <PresentationFormat>Произвольный</PresentationFormat>
  <Paragraphs>40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Параллакс</vt:lpstr>
      <vt:lpstr>Можливості сучасного виховного заходу для формування успіху як основного пріоритету</vt:lpstr>
      <vt:lpstr>      Успіх - напевно, єдине, до чого прагнуть всі. Більшість з нас прагне його досягти, але як це зробити знають лише одиниці.  Саме поняття успіху у кожного з нас різне: дехто прагне матеріальних благ, інші – особистого щастя, треті реалізують себе в кар’єрі або у творчості, а дехто якимось чином комбінує те й інше. Але всіх нас об’єднує прагнення успіху, розуміння якого в кожного своє, індивідуальне. Тобто досягнення успіху означає для людини реалізацію її найбільш значущих прагнень.</vt:lpstr>
      <vt:lpstr>Слайд 3</vt:lpstr>
      <vt:lpstr>«Дати дітям радість праці, радість успіху у навчанні, збудити в їхніх серцях почуття гордості, власної гідності – це перша заповідь виховання. У наших школах не повинно бути нещасливих дітей, душу яких гнітить думка, що вони ні на що не здібні. Успіх у навчанні – єдине джерело внутрішніх сил дитини, які породжують енергію для переборення труднощів, бажання вчитися». В.О.Сухомлинський  «Головна мета української системи освіти – створити умови для розвитку і самореалізації кожної особоистості як громадянина України…». Національна доктрина розвитку освіти України у XXI столітті  «Завданням загальної середньої освіти є формування особистості учня, розвиток його здібностей і обдарувань». Закон України «Про загальну середню освіту»</vt:lpstr>
      <vt:lpstr>Слайд 5</vt:lpstr>
      <vt:lpstr>З педагогічної точки  зору  успіх  –  це  досягнення  значних результатів в діяльності, як окремо взятої особи, так і колективу в цілому. Сподівання успіху живе у кожній дитині. Однак, успіх гарантований не для будь-кого, а лише для того, хто докладає зусиль, хто готовий подолати труднощі.  Про це говорить вислів В. Сухомлинського: «Дитина повинна бути переконана, що успіхом він зобов'язаний, перш за все, самому собі. Допомога вчителя, якою б ефективною вона не була, все одно повинна бути прихованою». </vt:lpstr>
      <vt:lpstr>Головний сенс діяльності педагога полягає в тому, щоб створити кожній дитині ситуацію успіху на уроці і в позаурочний час, дати їй можливість пережити радість досягнення, усвідомити свої здібності, повірити в себе, адже, успішною може стати будь-яка людина, якщо вірить у себе та працює задля цього.        </vt:lpstr>
      <vt:lpstr> 1. «Надійні» – це учні, які мають добрі здібності, сумлінно ставляться до виконання своїх обов’язків, активні у громадській роботі, самостійні, впевнені у собі, рівень їх домагань адекватний можливостям. У навчальному закладі такі діти почуваються спокійно, впевнено, захищено. Взаємини у сім’ї, зазвичай, добрі.</vt:lpstr>
      <vt:lpstr>2. У «Впевнених» – здібності можуть бути і вищими, ніж у „надійних”, але система не відлагоджена. Періоди підйому, злету змінюються розслабленням, спадом. Діти дуже емоційно реагують і на досягнення, і на поразки. Недоліки таких учнів: збої в роботі, швидке звикання до успіхів, переростання впевненості у самовпевненість. Ростуть такі діти у дружніх, дбайливих сім’ях.</vt:lpstr>
      <vt:lpstr>3. Учні категорії – «Невпевнені» – цілком успішні особистості, пізнавальні інтереси яких пов’язані, зазвичай, з навчанням. Мають добрі здібності і відповідально ставляться до справи, але невпевнені у своїх силах. Причинами можуть бути: занижена самооцінка, нестійкий настрій, складна атмосфера в сім’ї, епізодичні поразки тощо. Найбільш хворобливо такі учні реагують на упередженість вчителів і необ’єктивне оцінювання. </vt:lpstr>
      <vt:lpstr>  4. «Зневірені» мають непогану підготовку, здібності, успіхи в навчанні. Однак, після відчутої колись радості сподівань, що здійснилися, з різних причин втратили її. Причини відчаю: серія поразок, безтактність педагога, позиція в сім’ї . Педагогам слід знати, що чим менше у дитини надії на успіх, тим скоріше вона замикається у собі і виставляє щодалі більш глибокий захист проти втручання. Така дитина легко стає „білою вороною” через свою вразливість, нестандартність, небажання змінювати свій світогляд. </vt:lpstr>
      <vt:lpstr>Для того, щоб формувати позитивну «Я-концепцію» в учня, необхідно: - бачити в кожному унікальну особу, поважати її, розуміти, приймати, вірити в неї («Всі діти талановиті»); -створювати ситуації успіху, схвалення, підтримки, доброзичливості, щоб навчання приносило радість («Це дуже важливо, і у тебе неодмінно вийде... — І це зовсім не складно. Навіть якщо не вийде — нічого страшного»); -розуміти причини дитячого незнання і неправильної поведінки, усувати їх, не наносячи збитку гідності «Я-концепції» дитини («Дитина хороша, поганий його вчинок»); -допомагати дітям реалізовувати себе в діяльності («У кожній дитині – диво, чекай його»).</vt:lpstr>
      <vt:lpstr>Прийоми створення ситуації успіху на виховних заходах: 1. «Невтручання» — максимальне надання самостійності у вирішенні проблеми. 2. «Холодний душ» — учителю не слід поспішати з поліпшенням оцінок, він не тільки не «поливає бальза­мом» зачеплене самолюбство, але й трохи «підсипає солі» (за А.С.Макаренком). 3. «Анонсування» — спершу треба обговорити з уч­нем, що йому потрібно буде зробити, провести «репетицію» майбутньої події.  4. «Гидке каченя» — важливо вчасно побачити позитивні якості учнів, ство­рити всі можливі умови для тих, кому так необхідно, щоб хтось повірив у них, допоміг удосконалитися. 5. «Емоційне заохочення» — уселити в дитину віру в себе, похвалити за будь-що, навіть незначне; усмішкою, поглядом дати зро­зуміти учню, що серце, душа вчителя розкриті для нього.</vt:lpstr>
      <vt:lpstr>6. «Сходинки до успіху» — крок за кроком підніма­тися разом з учнем сходинками знань.    7. «Емоційне блокування» — це обмеження розгор­тання образи, розчарування, утрати віри у власні сили. Треба допомогти учневі пересилити свою невдачу, знайти її причину, переорієнтувати його з песимістич­ної оцінки подій на оптимістичну. 8. «Стабілізація» — створення умов для того, щоб загальна позитивна реакція групи на діяльність учня не стала одноразовою, а, по можливості, часто повторю­валась. 9. «Даю шанс» — спеціально підготовлена педаго­гом ситуація, за якої учень дістає можливість неочікувану для самої себе розкрити власні можливості, здібності. 10. Прийом «Сповідь» — щире звернення до найкра­щих дитячих почуттів, розкриття перед учнем стану своєї душі. Однак цей прийом може дати очікуваний ефект лише в разі правильного прогнозування вчите­лем відповідної реакції учня. </vt:lpstr>
      <vt:lpstr>12. «Стеж за нами» використовується для учнів з інтелектуальною занехаяністю, з лінощами дум­ки. Сенс його полягає в тому, щоб дати можливість учневі відчути радість визнання в собі інтелектуальних сил. 13. «Емоційний сплеск» — це спроба дати емоційний заряд упевненості в тяжку для учня хвилину, нагадавши йому про його великі інтелектуальні можли­вості, звільнити від психологічної затисненості енергію, думку, знання. 14. «Обмін ролями» дає учням можливість проявити себе, наприклад, у ролі учителя, показує дітям, що вони здатні робити набагато більше, ніж від них очікують. 15. «Створення ситуації змагань» — завдання педа­гога — виявлення гідного "суперника" й утримання си­туації інтелектуально-творчого змагання під педа­гогічним контролем. 16. «Вибір адекватних стимулів» — стимул для ро­боти повинен бути привабливим для учнів, а при втраті своєї актуальності змінюватись.  </vt:lpstr>
      <vt:lpstr>17. «Допомога друга» — це вчасна допомога як з бо­ку викладача, так і з боку учнів, що підтримує прагнен­ня дитини стати на ноги, уселяє в неї впевненість у власні сили, у спроможність здолати труднощі.    18. «Еврика» — прагнення педагога активізувати учнів нехай на маленьке, але власне відкриття відомих фактів, що спонукає їх мислити, відкривати для себе нове, розкривати красу процесу пізнання.    19. «Навмисна помилка» активізує увагу учнів. Його рекомендується використовувати при пе­ревірці знань.   </vt:lpstr>
      <vt:lpstr>     Успіх є  джерелом внутрішніх  сил  дитини,  що народжує  енергію  для  подолання  труднощів, бажання  вчитися.  Дитина  випробовує  упевненість  в  собі  і   внутрішнє задоволення. На основі всього цього, можна зробити висновок: успіх в навчанні  – завтрашній успіх в житті!      Отже, діяльність вчителя передбачає реалізацію таких завдань:   формувати в учнів орієнтацію на успіх, бо вона сприяє формуванню вольових рис особистості, почуття особистої гідності, впевненості у своїх силах;  спонукати дітей до самопрезентації;  розвивати потенціал учнів шляхом використання новітніх виховних технологій, спрямованих на активізацію здібностей;  виховувати здатність до рефлексії, вміння адекватно оцінювати свої якості, можливості та вчинки;  формувати ставлення до себе як творця свого життя та власного успіху.</vt:lpstr>
      <vt:lpstr>Слайд 18</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Можливості сучасного виховного заходу для формування успіху як життєвого пріоритету</dc:title>
  <dc:creator>Windows User</dc:creator>
  <cp:lastModifiedBy>asus</cp:lastModifiedBy>
  <cp:revision>32</cp:revision>
  <dcterms:created xsi:type="dcterms:W3CDTF">2016-04-05T19:19:25Z</dcterms:created>
  <dcterms:modified xsi:type="dcterms:W3CDTF">2018-05-21T09:36:50Z</dcterms:modified>
</cp:coreProperties>
</file>