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mp3" ContentType="audio/unknown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5" r:id="rId3"/>
    <p:sldId id="258" r:id="rId4"/>
    <p:sldId id="260" r:id="rId5"/>
    <p:sldId id="261" r:id="rId6"/>
    <p:sldId id="262" r:id="rId7"/>
    <p:sldId id="263" r:id="rId8"/>
    <p:sldId id="256" r:id="rId9"/>
    <p:sldId id="303" r:id="rId10"/>
    <p:sldId id="304" r:id="rId11"/>
    <p:sldId id="264" r:id="rId12"/>
    <p:sldId id="305" r:id="rId13"/>
    <p:sldId id="269" r:id="rId14"/>
    <p:sldId id="266" r:id="rId15"/>
    <p:sldId id="283" r:id="rId16"/>
    <p:sldId id="284" r:id="rId17"/>
    <p:sldId id="287" r:id="rId18"/>
    <p:sldId id="286" r:id="rId19"/>
    <p:sldId id="285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00"/>
    <a:srgbClr val="FFFF66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>
        <p:scale>
          <a:sx n="57" d="100"/>
          <a:sy n="57" d="100"/>
        </p:scale>
        <p:origin x="-2526" y="-11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13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73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325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3684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07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916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8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708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48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695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186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EF12-BF6A-4F4B-94FF-935232A7A12F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F539C-C097-4166-9C2B-6F8015FF6E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861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gif"/><Relationship Id="rId7" Type="http://schemas.microsoft.com/office/2007/relationships/media" Target="../media/media5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gif"/><Relationship Id="rId7" Type="http://schemas.microsoft.com/office/2007/relationships/media" Target="../media/media5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gif"/><Relationship Id="rId7" Type="http://schemas.microsoft.com/office/2007/relationships/media" Target="../media/media5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gif"/><Relationship Id="rId7" Type="http://schemas.microsoft.com/office/2007/relationships/media" Target="../media/media5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gif"/><Relationship Id="rId7" Type="http://schemas.microsoft.com/office/2007/relationships/media" Target="../media/media5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microsoft.com/office/2007/relationships/media" Target="../media/media5.mp3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9.gif"/><Relationship Id="rId7" Type="http://schemas.microsoft.com/office/2007/relationships/media" Target="../media/media5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5.mp3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40968"/>
            <a:ext cx="6480720" cy="3313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098"/>
          <a:stretch/>
        </p:blipFill>
        <p:spPr bwMode="auto">
          <a:xfrm rot="16200000">
            <a:off x="-2236150" y="2464225"/>
            <a:ext cx="6480720" cy="1951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Картинки по запросу фон український орнамен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72108" y="2132856"/>
            <a:ext cx="4018148" cy="454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411760" y="274638"/>
            <a:ext cx="6275040" cy="37304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800" b="1" dirty="0" smtClean="0">
                <a:latin typeface="Arial Narrow" pitchFamily="34" charset="0"/>
              </a:rPr>
              <a:t>Майстерня слова як форма вдосконалення мовної компетентності у процесі розвитку професійної діяльності</a:t>
            </a:r>
            <a:endParaRPr lang="ru-RU" sz="48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23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4735" y="0"/>
            <a:ext cx="9252520" cy="694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724128" y="1916832"/>
            <a:ext cx="3096344" cy="1570848"/>
          </a:xfrm>
          <a:prstGeom prst="wedgeRoundRectCallou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Правильно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flipH="1">
            <a:off x="1786790" y="406978"/>
            <a:ext cx="3649305" cy="842067"/>
          </a:xfrm>
          <a:prstGeom prst="wedgeRoundRect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Неправильно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54428" y="1700808"/>
            <a:ext cx="3853676" cy="216024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Конструювали конструкцію для колби.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07904" y="4077072"/>
            <a:ext cx="5256583" cy="2232249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Збирали прилад.</a:t>
            </a:r>
            <a:endParaRPr lang="ru-RU" sz="5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32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4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868144" y="2636912"/>
            <a:ext cx="3131840" cy="842067"/>
          </a:xfrm>
          <a:prstGeom prst="wedgeRoundRectCallou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Правильно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flipH="1">
            <a:off x="1786790" y="406978"/>
            <a:ext cx="3721313" cy="842067"/>
          </a:xfrm>
          <a:prstGeom prst="wedgeRoundRect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Неправильно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19672" y="1628800"/>
            <a:ext cx="4104456" cy="201622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Сіль випаровувалась.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27051" y="4005064"/>
            <a:ext cx="4549405" cy="2160240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Випаровується-вода, а сіль випарюється.</a:t>
            </a:r>
            <a:endParaRPr lang="ru-RU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438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3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3391" y="0"/>
            <a:ext cx="9252520" cy="694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724128" y="2348880"/>
            <a:ext cx="3024336" cy="986084"/>
          </a:xfrm>
          <a:prstGeom prst="wedgeRoundRectCallou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Правильно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flipH="1">
            <a:off x="1786790" y="406978"/>
            <a:ext cx="3721313" cy="842067"/>
          </a:xfrm>
          <a:prstGeom prst="wedgeRoundRect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Неправильно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781" y="1556791"/>
            <a:ext cx="3721315" cy="1915073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Дихаємо вітром.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971482" y="3933056"/>
            <a:ext cx="4920999" cy="2016224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Дихаємо киснем.</a:t>
            </a:r>
            <a:endParaRPr lang="ru-RU" sz="5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9695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4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networ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874694"/>
            <a:ext cx="7869560" cy="590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КОМУНІКАТИВНА ГРАМОТНІСТЬ   У СФЕРАХ ПРОФЕСІЙНОЇ ДІЯЛЬНОСТІ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5400000">
            <a:off x="3761272" y="1923537"/>
            <a:ext cx="1884143" cy="127080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1029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40013" y="188640"/>
            <a:ext cx="8229600" cy="2151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 </a:t>
            </a:r>
            <a:r>
              <a:rPr lang="uk-UA" sz="4900" b="1" dirty="0" smtClean="0"/>
              <a:t>СВОЇ КАРТИНИ Я МАЛЮЮ НЕ ПЕНЗЛЕМ І МАСТИХІНОМ,</a:t>
            </a:r>
          </a:p>
          <a:p>
            <a:r>
              <a:rPr lang="uk-UA" sz="4900" b="1" dirty="0" smtClean="0"/>
              <a:t> А ДУШЕЮ…</a:t>
            </a:r>
            <a:endParaRPr lang="ru-RU" sz="4900" b="1" dirty="0"/>
          </a:p>
        </p:txBody>
      </p:sp>
      <p:pic>
        <p:nvPicPr>
          <p:cNvPr id="3076" name="Picture 4" descr="Картинки по запросу картинка палітра і пензли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7405" y="3140968"/>
            <a:ext cx="3619795" cy="311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3596630" cy="3596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9700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091" y="0"/>
            <a:ext cx="9148869" cy="6858000"/>
          </a:xfrm>
        </p:spPr>
      </p:pic>
    </p:spTree>
    <p:extLst>
      <p:ext uri="{BB962C8B-B14F-4D97-AF65-F5344CB8AC3E}">
        <p14:creationId xmlns:p14="http://schemas.microsoft.com/office/powerpoint/2010/main" xmlns="" val="134012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251520" y="5085184"/>
            <a:ext cx="1577860" cy="1520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3311860" y="4581128"/>
            <a:ext cx="1627736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1937" y="4195081"/>
            <a:ext cx="3188447" cy="260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67544" y="613725"/>
            <a:ext cx="5688632" cy="3600400"/>
          </a:xfrm>
          <a:prstGeom prst="roundRect">
            <a:avLst/>
          </a:prstGeom>
          <a:ln w="123825" cmpd="thinThick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6000" b="1" dirty="0" smtClean="0">
                <a:solidFill>
                  <a:srgbClr val="CC0000"/>
                </a:solidFill>
              </a:rPr>
              <a:t>МОВНІ </a:t>
            </a:r>
          </a:p>
          <a:p>
            <a:pPr algn="ctr"/>
            <a:r>
              <a:rPr lang="uk-UA" sz="6000" b="1" dirty="0" smtClean="0">
                <a:solidFill>
                  <a:srgbClr val="CC0000"/>
                </a:solidFill>
              </a:rPr>
              <a:t>ЛЯПИ</a:t>
            </a:r>
            <a:endParaRPr lang="ru-RU" sz="6000" b="1" dirty="0">
              <a:solidFill>
                <a:srgbClr val="CC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260" r="60353" b="-6544"/>
          <a:stretch/>
        </p:blipFill>
        <p:spPr bwMode="auto">
          <a:xfrm>
            <a:off x="4499992" y="2924944"/>
            <a:ext cx="1299487" cy="109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959" t="1" r="-4036" b="58931"/>
          <a:stretch/>
        </p:blipFill>
        <p:spPr bwMode="auto">
          <a:xfrm>
            <a:off x="755576" y="835192"/>
            <a:ext cx="1687002" cy="1186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27" r="65158" b="56641"/>
          <a:stretch/>
        </p:blipFill>
        <p:spPr bwMode="auto">
          <a:xfrm>
            <a:off x="6522455" y="458678"/>
            <a:ext cx="2535675" cy="2466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120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229200"/>
            <a:ext cx="1876425" cy="14287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373247"/>
            <a:ext cx="1876425" cy="142875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5373247"/>
            <a:ext cx="1876425" cy="142875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5373247"/>
            <a:ext cx="1876425" cy="142875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373247"/>
            <a:ext cx="1876425" cy="142875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702915" y="2047378"/>
            <a:ext cx="5760640" cy="244827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«Садок вишневий волохатий…»</a:t>
            </a:r>
            <a:endParaRPr lang="ru-RU" sz="48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6463555" y="3100220"/>
            <a:ext cx="2250766" cy="216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18180" y="285404"/>
            <a:ext cx="1961598" cy="176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551" y="379346"/>
            <a:ext cx="2211437" cy="155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104721" y="50684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965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48" y="5115843"/>
            <a:ext cx="1306618" cy="174215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148218"/>
            <a:ext cx="1306618" cy="174215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8258" y="5162104"/>
            <a:ext cx="1306618" cy="1742157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0382" y="5162104"/>
            <a:ext cx="1306618" cy="174215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000" y="5140741"/>
            <a:ext cx="1306618" cy="1742157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3618" y="5090758"/>
            <a:ext cx="1306618" cy="1742157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382" y="5090758"/>
            <a:ext cx="1306618" cy="174215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563" y="379346"/>
            <a:ext cx="3002425" cy="211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83186" y="194782"/>
            <a:ext cx="2938588" cy="26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64739"/>
            <a:ext cx="2843808" cy="282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539552" y="2264739"/>
            <a:ext cx="6514013" cy="244827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«Життя братів склалося таким, що хлопці  одружились…»</a:t>
            </a:r>
            <a:endParaRPr lang="ru-RU" sz="4800" b="1" dirty="0"/>
          </a:p>
        </p:txBody>
      </p:sp>
      <p:pic>
        <p:nvPicPr>
          <p:cNvPr id="15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185891" y="47005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900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573966"/>
            <a:ext cx="1763688" cy="128161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576386"/>
            <a:ext cx="1763688" cy="1281614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8857" y="5576386"/>
            <a:ext cx="1763688" cy="128161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26" y="5576386"/>
            <a:ext cx="1763688" cy="128161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7714" y="5576386"/>
            <a:ext cx="1763688" cy="1281614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291850" y="2040629"/>
            <a:ext cx="6514013" cy="244827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«За допомогою казки матері вкладали своїх дітей…»</a:t>
            </a:r>
            <a:endParaRPr lang="ru-RU" sz="4800" b="1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18180" y="285404"/>
            <a:ext cx="1627736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6796533" y="188640"/>
            <a:ext cx="202980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7714" y="3264765"/>
            <a:ext cx="2211437" cy="155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7979558" y="482150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283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ки по запросу фон для презентації  хім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99392"/>
            <a:ext cx="9262797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563888" y="23339"/>
            <a:ext cx="5580112" cy="369369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ВАЖЛИВІСТЬ ДОРЕЧНОГО ВИКОРИСТАННЯ СЛІВ </a:t>
            </a:r>
            <a:r>
              <a:rPr lang="uk-UA" sz="4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uk-UA" sz="4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НАУКОВИХ ДОСЛІДАХ</a:t>
            </a:r>
            <a:endParaRPr lang="ru-RU" sz="4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018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229200"/>
            <a:ext cx="1876425" cy="14287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373247"/>
            <a:ext cx="1876425" cy="142875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5373247"/>
            <a:ext cx="1876425" cy="142875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5373247"/>
            <a:ext cx="1876425" cy="142875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373247"/>
            <a:ext cx="1876425" cy="142875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457870" y="2038638"/>
            <a:ext cx="6212035" cy="3221466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«За допомогою вірша воєводи йшли в бій з гордістю, честю,мужністю…»</a:t>
            </a:r>
            <a:endParaRPr lang="ru-RU" sz="48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6853268" y="3100220"/>
            <a:ext cx="2183227" cy="216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18180" y="285404"/>
            <a:ext cx="1627736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551" y="379346"/>
            <a:ext cx="2211437" cy="155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215089" y="49553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928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48" y="5115843"/>
            <a:ext cx="1306618" cy="174215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148218"/>
            <a:ext cx="1306618" cy="174215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8258" y="5162104"/>
            <a:ext cx="1306618" cy="1742157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0382" y="5162104"/>
            <a:ext cx="1306618" cy="174215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000" y="5140741"/>
            <a:ext cx="1306618" cy="1742157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3618" y="5090758"/>
            <a:ext cx="1306618" cy="1742157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382" y="5090758"/>
            <a:ext cx="1306618" cy="174215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563" y="379346"/>
            <a:ext cx="3002425" cy="211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83186" y="194782"/>
            <a:ext cx="2938588" cy="26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64739"/>
            <a:ext cx="2843808" cy="282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539552" y="2264739"/>
            <a:ext cx="6514013" cy="244827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«По осінній вулиці, радістю набита, йшла молода дівчина…»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185891" y="45732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519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229200"/>
            <a:ext cx="1876425" cy="14287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373247"/>
            <a:ext cx="1876425" cy="142875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5373247"/>
            <a:ext cx="1876425" cy="142875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5373247"/>
            <a:ext cx="1876425" cy="142875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373247"/>
            <a:ext cx="1876425" cy="142875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5747552" y="1628800"/>
            <a:ext cx="3288944" cy="39150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845916" y="-11507"/>
            <a:ext cx="4529372" cy="40684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189" y="3165867"/>
            <a:ext cx="2954940" cy="208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870" y="2038638"/>
            <a:ext cx="7282481" cy="2254458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«Мене постійно у всьому </a:t>
            </a:r>
            <a:r>
              <a:rPr lang="uk-UA" sz="4800" b="1" dirty="0" err="1"/>
              <a:t>обвинячують</a:t>
            </a:r>
            <a:r>
              <a:rPr lang="uk-UA" sz="4800" b="1" dirty="0"/>
              <a:t>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028384" y="49716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914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573966"/>
            <a:ext cx="1763688" cy="128161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576386"/>
            <a:ext cx="1763688" cy="1281614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8857" y="5576386"/>
            <a:ext cx="1763688" cy="128161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26" y="5576386"/>
            <a:ext cx="1763688" cy="128161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7714" y="5576386"/>
            <a:ext cx="1763688" cy="1281614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18179" y="285404"/>
            <a:ext cx="3579917" cy="321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4788025" y="188639"/>
            <a:ext cx="4038310" cy="301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1249" y="3203223"/>
            <a:ext cx="3368999" cy="237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291850" y="2040629"/>
            <a:ext cx="6514013" cy="244827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«Мати навчає свою дитину бути усміхненою…»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7979558" y="47971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933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48" y="5115843"/>
            <a:ext cx="1306618" cy="174215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148218"/>
            <a:ext cx="1306618" cy="174215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8258" y="5162104"/>
            <a:ext cx="1306618" cy="1742157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0382" y="5162104"/>
            <a:ext cx="1306618" cy="174215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000" y="5140741"/>
            <a:ext cx="1306618" cy="1742157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3618" y="5090758"/>
            <a:ext cx="1306618" cy="1742157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382" y="5090758"/>
            <a:ext cx="1306618" cy="174215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563" y="379346"/>
            <a:ext cx="3002425" cy="211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83186" y="194782"/>
            <a:ext cx="2938588" cy="26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64739"/>
            <a:ext cx="2843808" cy="282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539552" y="2264739"/>
            <a:ext cx="6514013" cy="244827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«Крізь відчинену шибку вітер колихав дитину…»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185891" y="47337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767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229200"/>
            <a:ext cx="1876425" cy="14287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373247"/>
            <a:ext cx="1876425" cy="142875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5373247"/>
            <a:ext cx="1876425" cy="142875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5373247"/>
            <a:ext cx="1876425" cy="142875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373247"/>
            <a:ext cx="1876425" cy="142875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5747552" y="1628800"/>
            <a:ext cx="3288944" cy="39150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845916" y="-11507"/>
            <a:ext cx="4529372" cy="40684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189" y="3165867"/>
            <a:ext cx="2954940" cy="208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870" y="2038638"/>
            <a:ext cx="7282481" cy="2254458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«Ми почули рідку новину…»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165213" y="47636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228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573966"/>
            <a:ext cx="1763688" cy="128161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576386"/>
            <a:ext cx="1763688" cy="1281614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8857" y="5576386"/>
            <a:ext cx="1763688" cy="128161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26" y="5576386"/>
            <a:ext cx="1763688" cy="128161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7714" y="5576386"/>
            <a:ext cx="1763688" cy="1281614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18179" y="285404"/>
            <a:ext cx="3579917" cy="321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4788025" y="188639"/>
            <a:ext cx="4038310" cy="301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1249" y="3203223"/>
            <a:ext cx="3368999" cy="237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291850" y="2040629"/>
            <a:ext cx="6514013" cy="244827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«Одного разу жінка захворіла, і їй треба було злягти…»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175189" y="47251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149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48" y="5115843"/>
            <a:ext cx="1306618" cy="174215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148218"/>
            <a:ext cx="1306618" cy="174215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8258" y="5162104"/>
            <a:ext cx="1306618" cy="1742157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0382" y="5162104"/>
            <a:ext cx="1306618" cy="174215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000" y="5140741"/>
            <a:ext cx="1306618" cy="1742157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3618" y="5090758"/>
            <a:ext cx="1306618" cy="1742157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382" y="5090758"/>
            <a:ext cx="1306618" cy="174215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9501" y="222139"/>
            <a:ext cx="1874813" cy="131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154382" y="3677748"/>
            <a:ext cx="1830315" cy="164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64739"/>
            <a:ext cx="2843808" cy="282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323528" y="263397"/>
            <a:ext cx="6514013" cy="4236339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 smtClean="0"/>
              <a:t>«</a:t>
            </a:r>
            <a:r>
              <a:rPr lang="uk-UA" sz="4800" b="1" dirty="0"/>
              <a:t>Я, Панченко С.Б., не був у понеділок на уроках, бо моя сестра женилася, а я помагав…»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185891" y="46831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369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229200"/>
            <a:ext cx="1876425" cy="14287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373247"/>
            <a:ext cx="1876425" cy="142875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5373247"/>
            <a:ext cx="1876425" cy="142875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5373247"/>
            <a:ext cx="1876425" cy="142875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373247"/>
            <a:ext cx="1876425" cy="142875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5747552" y="1628800"/>
            <a:ext cx="3288944" cy="39150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845916" y="-11507"/>
            <a:ext cx="4529372" cy="40684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189" y="3165867"/>
            <a:ext cx="2954940" cy="208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434776" y="2022711"/>
            <a:ext cx="7282481" cy="2254458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«Прошу дати мені </a:t>
            </a:r>
            <a:r>
              <a:rPr lang="uk-UA" sz="4800" b="1" dirty="0" err="1"/>
              <a:t>отлучку</a:t>
            </a:r>
            <a:r>
              <a:rPr lang="uk-UA" sz="4800" b="1" dirty="0"/>
              <a:t>, так як я хочу женитися на 3 дня…»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215089" y="47636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95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573966"/>
            <a:ext cx="1763688" cy="128161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576386"/>
            <a:ext cx="1763688" cy="1281614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8857" y="5576386"/>
            <a:ext cx="1763688" cy="128161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26" y="5576386"/>
            <a:ext cx="1763688" cy="128161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7714" y="5576386"/>
            <a:ext cx="1763688" cy="1281614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18179" y="285404"/>
            <a:ext cx="3579917" cy="321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4788025" y="188639"/>
            <a:ext cx="4038310" cy="301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1249" y="3203223"/>
            <a:ext cx="3368999" cy="237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291850" y="285404"/>
            <a:ext cx="7520510" cy="5015804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«Савченко І.Д. брав участь у переобладнанні технологічної лінії по випуску велосипедів для дітей покращеної конструкції…»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249986" y="46957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666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фон для презентації  хім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80963"/>
            <a:ext cx="9238261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754525" y="149424"/>
            <a:ext cx="5389475" cy="14401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Arial Narrow" pitchFamily="34" charset="0"/>
              </a:rPr>
              <a:t>Візьмемо 2 склянки, бачимо, що в них речовини</a:t>
            </a:r>
            <a:r>
              <a:rPr lang="uk-UA" sz="4000" b="1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  <a:endParaRPr lang="ru-RU" sz="4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55212" y="1765354"/>
            <a:ext cx="4807590" cy="48965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6600"/>
                </a:solidFill>
                <a:latin typeface="Arial Narrow" pitchFamily="34" charset="0"/>
              </a:rPr>
              <a:t>Візьмемо 2 колби, </a:t>
            </a:r>
          </a:p>
          <a:p>
            <a:pPr algn="ctr"/>
            <a:r>
              <a:rPr lang="uk-UA" sz="3600" b="1" dirty="0" smtClean="0">
                <a:solidFill>
                  <a:srgbClr val="006600"/>
                </a:solidFill>
                <a:latin typeface="Arial Narrow" pitchFamily="34" charset="0"/>
              </a:rPr>
              <a:t>з рідкими речовинами  зеленими і помаранчевого кольорів.</a:t>
            </a:r>
          </a:p>
        </p:txBody>
      </p:sp>
      <p:pic>
        <p:nvPicPr>
          <p:cNvPr id="3076" name="Picture 4" descr="Картинки по запросу картинка учен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3904" y="224343"/>
            <a:ext cx="1774813" cy="136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9262" y="2845246"/>
            <a:ext cx="2559673" cy="288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24930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48" y="5115843"/>
            <a:ext cx="1306618" cy="174215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148218"/>
            <a:ext cx="1306618" cy="174215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8258" y="5162104"/>
            <a:ext cx="1306618" cy="1742157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0382" y="5162104"/>
            <a:ext cx="1306618" cy="174215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000" y="5140741"/>
            <a:ext cx="1306618" cy="1742157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3618" y="5090758"/>
            <a:ext cx="1306618" cy="1742157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382" y="5090758"/>
            <a:ext cx="1306618" cy="174215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9501" y="222139"/>
            <a:ext cx="1874813" cy="131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2154382" y="3677748"/>
            <a:ext cx="1830315" cy="164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64739"/>
            <a:ext cx="2843808" cy="282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323528" y="263397"/>
            <a:ext cx="6514013" cy="4236339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«Продається коляска для дитини синього кольору харківського виробництва…»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310034" y="46831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59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229200"/>
            <a:ext cx="1876425" cy="14287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5373247"/>
            <a:ext cx="1876425" cy="142875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5373247"/>
            <a:ext cx="1876425" cy="142875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5373247"/>
            <a:ext cx="1876425" cy="142875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373247"/>
            <a:ext cx="1876425" cy="142875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5747552" y="1844824"/>
            <a:ext cx="3288944" cy="39150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3165540" y="-11508"/>
            <a:ext cx="4529372" cy="40684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954940" cy="2080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434776" y="2022710"/>
            <a:ext cx="7282481" cy="2846449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«Шановні батьки! Дітей у нетверезому стані забирати з дитсадка заборонено…»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211691" y="48691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167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573966"/>
            <a:ext cx="1763688" cy="128161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5576386"/>
            <a:ext cx="1763688" cy="1281614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8857" y="5576386"/>
            <a:ext cx="1763688" cy="128161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26" y="5576386"/>
            <a:ext cx="1763688" cy="128161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7714" y="5576386"/>
            <a:ext cx="1763688" cy="1281614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18179" y="285404"/>
            <a:ext cx="3579917" cy="321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3188" b="55040"/>
          <a:stretch/>
        </p:blipFill>
        <p:spPr bwMode="auto">
          <a:xfrm>
            <a:off x="4788025" y="188639"/>
            <a:ext cx="4038310" cy="301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1249" y="3203223"/>
            <a:ext cx="3368999" cy="237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291850" y="2096852"/>
            <a:ext cx="7520510" cy="280831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«Прошу відпустити мого сина в </a:t>
            </a:r>
            <a:r>
              <a:rPr lang="uk-UA" sz="4800" b="1" dirty="0" err="1"/>
              <a:t>больницю</a:t>
            </a:r>
            <a:r>
              <a:rPr lang="uk-UA" sz="4800" b="1" dirty="0"/>
              <a:t> з зубами і головою…»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216735" y="49051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560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48" y="5115843"/>
            <a:ext cx="1306618" cy="174215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148218"/>
            <a:ext cx="1306618" cy="174215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8258" y="5162104"/>
            <a:ext cx="1306618" cy="1742157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0382" y="5162104"/>
            <a:ext cx="1306618" cy="174215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000" y="5140741"/>
            <a:ext cx="1306618" cy="1742157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3618" y="5090758"/>
            <a:ext cx="1306618" cy="1742157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382" y="5090758"/>
            <a:ext cx="1306618" cy="174215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306" y="0"/>
            <a:ext cx="4560624" cy="321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024" t="56760"/>
          <a:stretch/>
        </p:blipFill>
        <p:spPr bwMode="auto">
          <a:xfrm>
            <a:off x="1239224" y="594280"/>
            <a:ext cx="3432812" cy="30834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8481" y="2564904"/>
            <a:ext cx="2843808" cy="28260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323528" y="1844824"/>
            <a:ext cx="6514013" cy="2654912"/>
          </a:xfrm>
          <a:prstGeom prst="round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4800" b="1" dirty="0"/>
              <a:t>«За хороше навчання він був нагороджений дошкою пошани…»</a:t>
            </a:r>
            <a:endParaRPr lang="ru-RU" sz="4800" b="1" dirty="0"/>
          </a:p>
        </p:txBody>
      </p:sp>
      <p:pic>
        <p:nvPicPr>
          <p:cNvPr id="2" name="one-day-rec--smeh-tolp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316416" y="45732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273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39"/>
          <a:stretch/>
        </p:blipFill>
        <p:spPr bwMode="auto">
          <a:xfrm>
            <a:off x="0" y="-281"/>
            <a:ext cx="9347980" cy="685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340768"/>
            <a:ext cx="6084168" cy="3312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800" b="1" dirty="0" smtClean="0">
                <a:solidFill>
                  <a:schemeClr val="tx1"/>
                </a:solidFill>
                <a:latin typeface="Monotype Corsiva" pitchFamily="66" charset="0"/>
              </a:rPr>
              <a:t>Дякую  </a:t>
            </a:r>
            <a:r>
              <a:rPr lang="uk-UA" sz="13800" b="1" dirty="0">
                <a:solidFill>
                  <a:schemeClr val="tx1"/>
                </a:solidFill>
                <a:latin typeface="Monotype Corsiva" pitchFamily="66" charset="0"/>
              </a:rPr>
              <a:t>з</a:t>
            </a:r>
            <a:r>
              <a:rPr lang="uk-UA" sz="13800" b="1" dirty="0" smtClean="0">
                <a:solidFill>
                  <a:schemeClr val="tx1"/>
                </a:solidFill>
                <a:latin typeface="Monotype Corsiva" pitchFamily="66" charset="0"/>
              </a:rPr>
              <a:t>а увагу!</a:t>
            </a:r>
            <a:endParaRPr lang="ru-RU" sz="138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945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фон для презентації  хім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картинка вчитель хімі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1771650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491880" y="104172"/>
            <a:ext cx="5389475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latin typeface="Arial Narrow" pitchFamily="34" charset="0"/>
              </a:rPr>
              <a:t>Додамо до них </a:t>
            </a:r>
            <a:r>
              <a:rPr lang="uk-UA" sz="4000" b="1" dirty="0" smtClean="0">
                <a:solidFill>
                  <a:srgbClr val="FF0000"/>
                </a:solidFill>
                <a:latin typeface="Arial Narrow" pitchFamily="34" charset="0"/>
              </a:rPr>
              <a:t>воду</a:t>
            </a:r>
            <a:r>
              <a:rPr lang="uk-UA" sz="4000" b="1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  <a:endParaRPr lang="ru-RU" sz="4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109788"/>
            <a:ext cx="5688632" cy="45595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3200" b="1" dirty="0" smtClean="0">
                <a:solidFill>
                  <a:srgbClr val="006600"/>
                </a:solidFill>
                <a:latin typeface="Arial Narrow" pitchFamily="34" charset="0"/>
              </a:rPr>
              <a:t>Додають числа у математиці. А у хімії</a:t>
            </a:r>
            <a:r>
              <a:rPr lang="en-US" sz="3200" b="1" dirty="0" smtClean="0">
                <a:solidFill>
                  <a:srgbClr val="006600"/>
                </a:solidFill>
                <a:latin typeface="Arial Narrow" pitchFamily="34" charset="0"/>
              </a:rPr>
              <a:t>: </a:t>
            </a:r>
          </a:p>
          <a:p>
            <a:r>
              <a:rPr lang="uk-UA" sz="3200" b="1" dirty="0" smtClean="0">
                <a:solidFill>
                  <a:srgbClr val="006600"/>
                </a:solidFill>
                <a:latin typeface="Arial Narrow" pitchFamily="34" charset="0"/>
              </a:rPr>
              <a:t>сухі речовини - досипаємо</a:t>
            </a:r>
            <a:r>
              <a:rPr lang="ru-RU" sz="3200" b="1" dirty="0" smtClean="0">
                <a:solidFill>
                  <a:srgbClr val="006600"/>
                </a:solidFill>
                <a:latin typeface="Arial Narrow" pitchFamily="34" charset="0"/>
              </a:rPr>
              <a:t>;</a:t>
            </a:r>
          </a:p>
          <a:p>
            <a:r>
              <a:rPr lang="uk-UA" sz="3200" b="1" dirty="0" smtClean="0">
                <a:solidFill>
                  <a:srgbClr val="006600"/>
                </a:solidFill>
                <a:latin typeface="Arial Narrow" pitchFamily="34" charset="0"/>
              </a:rPr>
              <a:t>рідкі – доливаємо.</a:t>
            </a:r>
          </a:p>
          <a:p>
            <a:r>
              <a:rPr lang="uk-UA" sz="3200" b="1" dirty="0">
                <a:solidFill>
                  <a:srgbClr val="006600"/>
                </a:solidFill>
                <a:latin typeface="Arial Narrow" pitchFamily="34" charset="0"/>
              </a:rPr>
              <a:t>Не можна стверджувати, що для досліду взята вода, адже не всяка </a:t>
            </a:r>
            <a:r>
              <a:rPr lang="uk-UA" sz="3200" b="1" dirty="0" smtClean="0">
                <a:solidFill>
                  <a:srgbClr val="006600"/>
                </a:solidFill>
                <a:latin typeface="Arial Narrow" pitchFamily="34" charset="0"/>
              </a:rPr>
              <a:t>прозора </a:t>
            </a:r>
            <a:r>
              <a:rPr lang="uk-UA" sz="3200" b="1" dirty="0">
                <a:solidFill>
                  <a:srgbClr val="006600"/>
                </a:solidFill>
                <a:latin typeface="Arial Narrow" pitchFamily="34" charset="0"/>
              </a:rPr>
              <a:t>безбарвна рідина </a:t>
            </a:r>
            <a:r>
              <a:rPr lang="uk-UA" sz="3200" b="1" dirty="0" smtClean="0">
                <a:solidFill>
                  <a:srgbClr val="006600"/>
                </a:solidFill>
                <a:latin typeface="Arial Narrow" pitchFamily="34" charset="0"/>
              </a:rPr>
              <a:t>є водою.</a:t>
            </a:r>
          </a:p>
          <a:p>
            <a:endParaRPr lang="uk-UA" sz="3600" b="1" dirty="0" smtClean="0">
              <a:latin typeface="Arial Narrow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7" y="2564904"/>
            <a:ext cx="2197256" cy="288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458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фон для презентації  хім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304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картинка вчитель хімі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6632"/>
            <a:ext cx="1771650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46624" y="259431"/>
            <a:ext cx="5389475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CC0000"/>
                </a:solidFill>
                <a:latin typeface="Arial Narrow" pitchFamily="34" charset="0"/>
              </a:rPr>
              <a:t>Утворюється реакція</a:t>
            </a:r>
            <a:r>
              <a:rPr lang="uk-UA" sz="4000" b="1" dirty="0" smtClean="0">
                <a:latin typeface="Arial Narrow" pitchFamily="34" charset="0"/>
              </a:rPr>
              <a:t>.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832" y="2318558"/>
            <a:ext cx="4248472" cy="25506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6600"/>
                </a:solidFill>
                <a:latin typeface="Arial Narrow" pitchFamily="34" charset="0"/>
              </a:rPr>
              <a:t>Реакція відбувається.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624" y="2582772"/>
            <a:ext cx="2559673" cy="288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103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фон для презентації  хім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304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картинка вчитель хімі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6632"/>
            <a:ext cx="1771650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334814"/>
            <a:ext cx="5389475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CC0000"/>
                </a:solidFill>
                <a:latin typeface="Arial Narrow" pitchFamily="34" charset="0"/>
              </a:rPr>
              <a:t>Колби стали іншого кольору.</a:t>
            </a:r>
            <a:endParaRPr lang="ru-RU" sz="4000" b="1" dirty="0">
              <a:solidFill>
                <a:srgbClr val="CC000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832" y="2318558"/>
            <a:ext cx="4248472" cy="25506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6600"/>
                </a:solidFill>
                <a:latin typeface="Arial Narrow" pitchFamily="34" charset="0"/>
              </a:rPr>
              <a:t>Речовини у колбах змінили забарвлення</a:t>
            </a:r>
            <a:r>
              <a:rPr lang="uk-UA" sz="3600" b="1" dirty="0" smtClean="0">
                <a:latin typeface="Arial Narrow" pitchFamily="34" charset="0"/>
              </a:rPr>
              <a:t>.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624" y="2582772"/>
            <a:ext cx="2559673" cy="288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092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фон для презентації  хімії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304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картинка вчитель хімі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6632"/>
            <a:ext cx="1771650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334814"/>
            <a:ext cx="5389475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CC0000"/>
                </a:solidFill>
                <a:latin typeface="Arial Narrow" pitchFamily="34" charset="0"/>
              </a:rPr>
              <a:t>Все почало шипіти.</a:t>
            </a:r>
            <a:endParaRPr lang="ru-RU" sz="4000" b="1" dirty="0">
              <a:solidFill>
                <a:srgbClr val="CC000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832" y="2318558"/>
            <a:ext cx="4248472" cy="29826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6600"/>
                </a:solidFill>
                <a:latin typeface="Arial Narrow" pitchFamily="34" charset="0"/>
              </a:rPr>
              <a:t>Внаслідок реакції утворилася піна, що свідчить про бурхливе </a:t>
            </a:r>
            <a:r>
              <a:rPr lang="uk-UA" sz="3600" b="1" dirty="0">
                <a:solidFill>
                  <a:srgbClr val="006600"/>
                </a:solidFill>
                <a:latin typeface="Arial Narrow" pitchFamily="34" charset="0"/>
              </a:rPr>
              <a:t>в</a:t>
            </a:r>
            <a:r>
              <a:rPr lang="uk-UA" sz="3600" b="1" dirty="0" smtClean="0">
                <a:solidFill>
                  <a:srgbClr val="006600"/>
                </a:solidFill>
                <a:latin typeface="Arial Narrow" pitchFamily="34" charset="0"/>
              </a:rPr>
              <a:t>иділення газу.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624" y="2582772"/>
            <a:ext cx="2559673" cy="288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89092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4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292080" y="409114"/>
            <a:ext cx="3528392" cy="842067"/>
          </a:xfrm>
          <a:prstGeom prst="wedgeRoundRectCallou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Правильно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flipH="1">
            <a:off x="1475656" y="406978"/>
            <a:ext cx="3600400" cy="842067"/>
          </a:xfrm>
          <a:prstGeom prst="wedgeRoundRect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Неправильно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14784" y="1644863"/>
            <a:ext cx="3289264" cy="4376425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Одягнули муфту на штатив.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20072" y="1571644"/>
            <a:ext cx="3744414" cy="4449644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Муфту закріпили на штативі. </a:t>
            </a:r>
            <a:endParaRPr lang="ru-RU" sz="4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59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4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580112" y="409114"/>
            <a:ext cx="3168352" cy="842067"/>
          </a:xfrm>
          <a:prstGeom prst="wedgeRoundRectCallou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Правильно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flipH="1">
            <a:off x="1547664" y="476672"/>
            <a:ext cx="3600397" cy="842067"/>
          </a:xfrm>
          <a:prstGeom prst="wedgeRoundRect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Неправильно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4783" y="1808628"/>
            <a:ext cx="2952329" cy="421266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Ми почистили пісок та кухонну сіль 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2040" y="1625082"/>
            <a:ext cx="4032445" cy="439620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Ми розділили суміш піску та кухонної солі. </a:t>
            </a:r>
            <a:endParaRPr lang="ru-RU" sz="4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32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391</Words>
  <Application>Microsoft Office PowerPoint</Application>
  <PresentationFormat>Экран (4:3)</PresentationFormat>
  <Paragraphs>59</Paragraphs>
  <Slides>34</Slides>
  <Notes>0</Notes>
  <HiddenSlides>0</HiddenSlides>
  <MMClips>17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</cp:revision>
  <dcterms:created xsi:type="dcterms:W3CDTF">2018-01-22T19:40:50Z</dcterms:created>
  <dcterms:modified xsi:type="dcterms:W3CDTF">2018-05-10T14:33:25Z</dcterms:modified>
</cp:coreProperties>
</file>