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sldIdLst>
    <p:sldId id="256" r:id="rId5"/>
    <p:sldId id="257" r:id="rId6"/>
    <p:sldId id="263" r:id="rId7"/>
    <p:sldId id="262" r:id="rId8"/>
    <p:sldId id="281" r:id="rId9"/>
    <p:sldId id="264" r:id="rId10"/>
    <p:sldId id="258" r:id="rId11"/>
    <p:sldId id="266" r:id="rId12"/>
    <p:sldId id="278" r:id="rId13"/>
    <p:sldId id="265" r:id="rId14"/>
    <p:sldId id="267" r:id="rId15"/>
    <p:sldId id="280" r:id="rId16"/>
    <p:sldId id="268" r:id="rId17"/>
    <p:sldId id="279" r:id="rId18"/>
    <p:sldId id="276" r:id="rId19"/>
    <p:sldId id="261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60" r:id="rId28"/>
    <p:sldId id="27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CC00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randl.ru/uploads/posts/2012-03/thumbs/1331851559_hyxkbqglekrn7d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6" descr="http://img-fotki.yandex.ru/get/9757/78468982.2ed/0_8b814_6ce47ae7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-171400"/>
            <a:ext cx="2857500" cy="2800351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139952" y="4797152"/>
            <a:ext cx="4824536" cy="1844824"/>
          </a:xfrm>
          <a:prstGeom prst="roundRect">
            <a:avLst/>
          </a:prstGeom>
          <a:solidFill>
            <a:srgbClr val="FF00FF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Виконала вчителька математики Торішня Валентина </a:t>
            </a:r>
            <a:r>
              <a:rPr lang="uk-UA" sz="2800" dirty="0" smtClean="0"/>
              <a:t>Миколаївна </a:t>
            </a:r>
            <a:r>
              <a:rPr lang="uk-UA" sz="2800" dirty="0" err="1" smtClean="0"/>
              <a:t>Богданівського</a:t>
            </a:r>
            <a:r>
              <a:rPr lang="uk-UA" sz="2800" dirty="0" smtClean="0"/>
              <a:t> НВК</a:t>
            </a:r>
            <a:endParaRPr lang="ru-RU" sz="2800" dirty="0" smtClean="0"/>
          </a:p>
          <a:p>
            <a:pPr algn="ctr"/>
            <a:endParaRPr lang="ru-RU" dirty="0"/>
          </a:p>
        </p:txBody>
      </p:sp>
      <p:pic>
        <p:nvPicPr>
          <p:cNvPr id="6" name="Picture 8" descr="http://multnow.ru/upload/masha_i_medved_logo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1857375"/>
            <a:ext cx="4857750" cy="5000625"/>
          </a:xfrm>
          <a:prstGeom prst="rect">
            <a:avLst/>
          </a:prstGeom>
          <a:noFill/>
        </p:spPr>
      </p:pic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051720" y="1268760"/>
            <a:ext cx="585697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Додавання і віднімання десяткових дробів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img-fotki.yandex.ru/get/9757/78468982.2ed/0_8b814_6ce47ae7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348880"/>
            <a:ext cx="3635896" cy="3563179"/>
          </a:xfrm>
          <a:prstGeom prst="rect">
            <a:avLst/>
          </a:prstGeom>
          <a:noFill/>
        </p:spPr>
      </p:pic>
      <p:pic>
        <p:nvPicPr>
          <p:cNvPr id="5" name="Picture 10" descr="http://s53.radikal.ru/i142/1207/77/895836d1e1b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1908720" y="3501008"/>
            <a:ext cx="7074694" cy="3756645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2707612" y="4130469"/>
            <a:ext cx="4320480" cy="2727531"/>
          </a:xfrm>
          <a:prstGeom prst="wedgeEllipseCallout">
            <a:avLst>
              <a:gd name="adj1" fmla="val -54250"/>
              <a:gd name="adj2" fmla="val -328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Тепер сходимо до тебе Марійко  і виміряємо твій паркан</a:t>
            </a:r>
            <a:endParaRPr lang="ru-RU" sz="3200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0" y="0"/>
            <a:ext cx="7668344" cy="3672408"/>
          </a:xfrm>
          <a:prstGeom prst="cloudCallout">
            <a:avLst>
              <a:gd name="adj1" fmla="val 35501"/>
              <a:gd name="adj2" fmla="val 655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А я вже знаю, що мій двір — незвичайний: всі чотири його сторони рівні між собою і дорівнюють по 11, 8 м. </a:t>
            </a:r>
          </a:p>
          <a:p>
            <a:pPr algn="ctr"/>
            <a:r>
              <a:rPr lang="uk-UA" sz="2800" dirty="0" smtClean="0"/>
              <a:t>Давай обчислимо разом довжину паркану </a:t>
            </a:r>
            <a:endParaRPr lang="ru-RU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110872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І тут через паркан із сусіднього двору визирає пані ведмідь</a:t>
            </a:r>
            <a:endParaRPr lang="ru-RU" dirty="0"/>
          </a:p>
        </p:txBody>
      </p:sp>
      <p:pic>
        <p:nvPicPr>
          <p:cNvPr id="4" name="Picture 6" descr="http://galerey-room.ru/images/0_51429_fd4aa08b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916832"/>
            <a:ext cx="4560817" cy="4560817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467544" y="1196752"/>
            <a:ext cx="4752528" cy="5328592"/>
          </a:xfrm>
          <a:prstGeom prst="wedgeRoundRectCallout">
            <a:avLst>
              <a:gd name="adj1" fmla="val 68072"/>
              <a:gd name="adj2" fmla="val -58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А мій двір оригінальний. Він має п'ять сторін: довжина першої 7,3 м, другого — на 2,1 більша, довжина третьої—12,5 м, четверта на 4 м коротша, ніж третя, а довжина п'ятої — така сама, як і другої. Як же знайти довжину паркану мого двору</a:t>
            </a:r>
            <a:endParaRPr lang="ru-RU" sz="28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І сторона-7,3 м</a:t>
            </a:r>
          </a:p>
          <a:p>
            <a:r>
              <a:rPr lang="uk-UA" dirty="0" smtClean="0"/>
              <a:t>ІІ сторона – на 2, 1 м більша</a:t>
            </a:r>
          </a:p>
          <a:p>
            <a:r>
              <a:rPr lang="uk-UA" dirty="0" smtClean="0"/>
              <a:t>ІІІ сторона—12, 5 м</a:t>
            </a:r>
          </a:p>
          <a:p>
            <a:r>
              <a:rPr lang="uk-UA" dirty="0" smtClean="0"/>
              <a:t>І</a:t>
            </a:r>
            <a:r>
              <a:rPr lang="en-US" dirty="0" smtClean="0"/>
              <a:t>V</a:t>
            </a:r>
            <a:r>
              <a:rPr lang="uk-UA" dirty="0" smtClean="0"/>
              <a:t> сторона на 4 коротша</a:t>
            </a:r>
          </a:p>
          <a:p>
            <a:r>
              <a:rPr lang="en-US" dirty="0" smtClean="0"/>
              <a:t>V</a:t>
            </a:r>
            <a:r>
              <a:rPr lang="uk-UA" dirty="0" smtClean="0"/>
              <a:t> сторона такої довжина як друга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7"/>
          <p:cNvGrpSpPr/>
          <p:nvPr/>
        </p:nvGrpSpPr>
        <p:grpSpPr>
          <a:xfrm>
            <a:off x="3347864" y="1700808"/>
            <a:ext cx="1872208" cy="576064"/>
            <a:chOff x="3347864" y="1700808"/>
            <a:chExt cx="1872208" cy="576064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5220072" y="1700808"/>
              <a:ext cx="0" cy="576064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 flipH="1">
              <a:off x="3347864" y="1700808"/>
              <a:ext cx="1872208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7"/>
          <p:cNvGrpSpPr/>
          <p:nvPr/>
        </p:nvGrpSpPr>
        <p:grpSpPr>
          <a:xfrm>
            <a:off x="3779912" y="2708920"/>
            <a:ext cx="1872208" cy="576064"/>
            <a:chOff x="3347864" y="1700808"/>
            <a:chExt cx="1872208" cy="57606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5220072" y="1700808"/>
              <a:ext cx="0" cy="576064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 flipH="1">
              <a:off x="3347864" y="1700808"/>
              <a:ext cx="1872208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http://s39.radikal.ru/i084/1109/a5/96a5bec5e52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700808"/>
            <a:ext cx="8046156" cy="45259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ыноска-облако 4"/>
          <p:cNvSpPr/>
          <p:nvPr/>
        </p:nvSpPr>
        <p:spPr>
          <a:xfrm>
            <a:off x="0" y="404664"/>
            <a:ext cx="6012160" cy="3960440"/>
          </a:xfrm>
          <a:prstGeom prst="cloudCallout">
            <a:avLst>
              <a:gd name="adj1" fmla="val 60714"/>
              <a:gd name="adj2" fmla="val 346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/>
              <a:t>А який паркан найдовший</a:t>
            </a:r>
            <a:endParaRPr lang="ru-RU" sz="5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59,6-довжина паркану ведмедя</a:t>
            </a:r>
          </a:p>
          <a:p>
            <a:r>
              <a:rPr lang="uk-UA" dirty="0" smtClean="0"/>
              <a:t>47,2-довжина паркану Марійки </a:t>
            </a:r>
          </a:p>
          <a:p>
            <a:r>
              <a:rPr lang="uk-UA" dirty="0" smtClean="0"/>
              <a:t>47,1-довжина паркану пані ведмідь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3.bp.blogspot.com/-aBHqut8ZP0Q/UxsyHwKlJlI/AAAAAAAAAKI/lcmNh7VkIH0/s1600/%D0%BC%D0%B0%D1%88%D0%B0_%D0%B8_%D0%BC%D0%B5%D0%B4%D0%B2%D0%B5%D0%B4%D1%8C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995936" y="1196752"/>
            <a:ext cx="4491258" cy="4572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11560" y="3429000"/>
            <a:ext cx="3168352" cy="2016224"/>
          </a:xfrm>
          <a:prstGeom prst="wedgeRoundRectCallout">
            <a:avLst>
              <a:gd name="adj1" fmla="val 70788"/>
              <a:gd name="adj2" fmla="val -368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smtClean="0"/>
              <a:t>Бувайте</a:t>
            </a:r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4" descr="http://allpolus.com/uploads/posts/2011-09/1317207999_masha-uchitel-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8680"/>
          </a:xfrm>
          <a:prstGeom prst="rect">
            <a:avLst/>
          </a:prstGeom>
          <a:noFill/>
        </p:spPr>
      </p:pic>
      <p:pic>
        <p:nvPicPr>
          <p:cNvPr id="13" name="Picture 8" descr="http://nachalo4ka.ru/wp-content/uploads/2014/08/portfeli-shkolnyie-prinadlezhnosti-300x3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00608" y="4005064"/>
            <a:ext cx="6804248" cy="3145532"/>
          </a:xfrm>
          <a:prstGeom prst="rect">
            <a:avLst/>
          </a:prstGeom>
          <a:noFill/>
        </p:spPr>
      </p:pic>
      <p:pic>
        <p:nvPicPr>
          <p:cNvPr id="15" name="Picture 12" descr="http://nachalo4ka.ru/wp-content/uploads/2014/08/globus-kolokolchik-knigi-300x3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589240"/>
            <a:ext cx="2857500" cy="2857500"/>
          </a:xfrm>
          <a:prstGeom prst="rect">
            <a:avLst/>
          </a:prstGeom>
          <a:noFill/>
        </p:spPr>
      </p:pic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" name="Picture 12" descr="http://nachalo4ka.ru/wp-content/uploads/2014/08/globus-kolokolchik-knigi-300x300.png"/>
          <p:cNvPicPr>
            <a:picLocks noChangeAspect="1" noChangeArrowheads="1"/>
          </p:cNvPicPr>
          <p:nvPr/>
        </p:nvPicPr>
        <p:blipFill>
          <a:blip r:embed="rId5" cstate="print">
            <a:lum bright="36000"/>
          </a:blip>
          <a:srcRect/>
          <a:stretch>
            <a:fillRect/>
          </a:stretch>
        </p:blipFill>
        <p:spPr bwMode="auto">
          <a:xfrm rot="486713">
            <a:off x="1917961" y="561819"/>
            <a:ext cx="5544616" cy="36004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555776" y="1268760"/>
            <a:ext cx="424847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8000" b="1" cap="none" spc="0" dirty="0" smtClean="0">
                <a:ln/>
                <a:solidFill>
                  <a:schemeClr val="accent3"/>
                </a:solidFill>
                <a:effectLst/>
              </a:rPr>
              <a:t>Дякую </a:t>
            </a:r>
          </a:p>
          <a:p>
            <a:pPr algn="ctr"/>
            <a:r>
              <a:rPr lang="uk-UA" sz="8000" b="1" cap="none" spc="0" dirty="0" smtClean="0">
                <a:ln/>
                <a:solidFill>
                  <a:schemeClr val="accent3"/>
                </a:solidFill>
                <a:effectLst/>
              </a:rPr>
              <a:t>за увагу</a:t>
            </a:r>
            <a:endParaRPr lang="ru-RU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366868" y="1268760"/>
            <a:ext cx="3941436" cy="2132808"/>
          </a:xfr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uk-UA" dirty="0" smtClean="0"/>
              <a:t>Марійка знову на стежині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8" descr="http://multnow.ru/upload/masha_i_medved_logo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1857375"/>
            <a:ext cx="4857750" cy="50006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Марійка вирушила у подорож чарівною стежинкою. Бігла, </a:t>
            </a:r>
            <a:r>
              <a:rPr lang="uk-UA" dirty="0" err="1" smtClean="0"/>
              <a:t>бігла</a:t>
            </a:r>
            <a:r>
              <a:rPr lang="uk-UA" dirty="0" smtClean="0"/>
              <a:t> стежинка і привела їх на галявину, де стрибав зайчик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96952"/>
            <a:ext cx="6118293" cy="342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:\карта памяты\Картинки\images (1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02" y="2132856"/>
            <a:ext cx="3966295" cy="327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4355976" y="548680"/>
            <a:ext cx="4572000" cy="1800200"/>
          </a:xfrm>
          <a:prstGeom prst="wedgeRoundRectCallout">
            <a:avLst>
              <a:gd name="adj1" fmla="val -63568"/>
              <a:gd name="adj2" fmla="val 1232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Чи знаєш ти Марійко як додають і віднімають десяткові дроби?</a:t>
            </a:r>
          </a:p>
          <a:p>
            <a:pPr algn="ctr"/>
            <a:r>
              <a:rPr lang="uk-UA" dirty="0" smtClean="0"/>
              <a:t>Якщо так, то дай відповіді на мої запитання: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99992" y="2924944"/>
            <a:ext cx="4392488" cy="34563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+mj-lt"/>
              <a:buAutoNum type="arabicPeriod"/>
            </a:pPr>
            <a:r>
              <a:rPr lang="uk-UA" dirty="0" smtClean="0"/>
              <a:t>Як виконується додавання десяткових дробів?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uk-UA" dirty="0" smtClean="0"/>
              <a:t>Чи може доданок бути більшим за суму?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uk-UA" dirty="0" smtClean="0"/>
              <a:t>Як виконується віднімання десяткових дробів?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uk-UA" dirty="0" smtClean="0"/>
              <a:t>Що найбільше: зменшувальне, </a:t>
            </a:r>
            <a:r>
              <a:rPr lang="uk-UA" dirty="0" err="1" smtClean="0"/>
              <a:t>відємник</a:t>
            </a:r>
            <a:r>
              <a:rPr lang="uk-UA" dirty="0" smtClean="0"/>
              <a:t> чи різниця?</a:t>
            </a:r>
          </a:p>
          <a:p>
            <a:pPr marL="342900" indent="-342900" algn="ctr"/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131840" y="764704"/>
            <a:ext cx="3528392" cy="2619722"/>
          </a:xfrm>
        </p:spPr>
        <p:txBody>
          <a:bodyPr/>
          <a:lstStyle/>
          <a:p>
            <a:pPr algn="ctr"/>
            <a:r>
              <a:rPr lang="uk-UA" dirty="0" smtClean="0"/>
              <a:t>Подорож Марійки та ведмедя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716016" y="5489848"/>
            <a:ext cx="4064496" cy="1368152"/>
          </a:xfrm>
        </p:spPr>
        <p:txBody>
          <a:bodyPr/>
          <a:lstStyle/>
          <a:p>
            <a:pPr algn="r"/>
            <a:r>
              <a:rPr lang="uk-UA" dirty="0" smtClean="0"/>
              <a:t>Математична казка для учнів 5 класу</a:t>
            </a:r>
            <a:endParaRPr lang="ru-RU" dirty="0"/>
          </a:p>
        </p:txBody>
      </p:sp>
      <p:pic>
        <p:nvPicPr>
          <p:cNvPr id="8" name="Picture 8" descr="http://multnow.ru/upload/masha_i_medved_logo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1857375"/>
            <a:ext cx="4857750" cy="50006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71800" y="260648"/>
            <a:ext cx="4032448" cy="324036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>
                <a:lumMod val="65000"/>
                <a:lumOff val="35000"/>
                <a:alpha val="9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8" descr="http://mashabearmult.ru/uploads/posts/2014-08/1407147912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940152" y="1484784"/>
            <a:ext cx="2842262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1036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Продовживши шлях. Після дощу на стежинці багато калюж. В одній з них купалася свиня</a:t>
            </a:r>
            <a:endParaRPr lang="ru-RU" dirty="0"/>
          </a:p>
        </p:txBody>
      </p:sp>
      <p:pic>
        <p:nvPicPr>
          <p:cNvPr id="4" name="Picture 26" descr="http://vlad123mbb.ucoz.ru/Kliparti/Maha-medved/odin-doma/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1592" y="1628800"/>
            <a:ext cx="3672408" cy="3672408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11560" y="1484784"/>
            <a:ext cx="4176464" cy="1728192"/>
          </a:xfrm>
          <a:prstGeom prst="wedgeRoundRectCallout">
            <a:avLst>
              <a:gd name="adj1" fmla="val 90723"/>
              <a:gd name="adj2" fmla="val 608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Я розв'язувала задачі, а коли записувала їх, пропустила кому. Допоможи мені поставити </a:t>
            </a:r>
            <a:r>
              <a:rPr lang="uk-UA" dirty="0"/>
              <a:t>ї</a:t>
            </a:r>
            <a:r>
              <a:rPr lang="uk-UA" dirty="0" smtClean="0"/>
              <a:t>х у потрібні місцях.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6056" y="4653136"/>
            <a:ext cx="3384376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2-й варіант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48+72=12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69-023=667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57-178=392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076+136=1436</a:t>
            </a:r>
            <a:endParaRPr lang="ru-RU" dirty="0"/>
          </a:p>
        </p:txBody>
      </p:sp>
      <p:pic>
        <p:nvPicPr>
          <p:cNvPr id="8" name="Picture 22" descr="http://i044.radikal.ru/1109/35/c0f1dddd414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56792" y="2495566"/>
            <a:ext cx="7755437" cy="436243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087216" y="3320317"/>
            <a:ext cx="3384376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1-й варіант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73+27=10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84-025=815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63-123=507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058+125=1308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арта памяты\Картинки\images (4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053489"/>
            <a:ext cx="3045427" cy="309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5"/>
            <a:ext cx="7920880" cy="864096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Далі зустріла панду</a:t>
            </a:r>
            <a:endParaRPr lang="ru-RU" dirty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539552" y="1196752"/>
            <a:ext cx="6840760" cy="1584176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Від мене до зайця 18, 2м, що на 3, 5 м більше за відстань до вовків і на 5,3 м менше відстані від вовків до ведмедя. Яка відстань від нас до ведмедя?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053489"/>
            <a:ext cx="5040560" cy="3111815"/>
          </a:xfrm>
          <a:prstGeom prst="rect">
            <a:avLst/>
          </a:prstGeo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139952" y="3861048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763688" y="5445224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627784" y="4293096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75856" y="4941168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7" idx="1"/>
            <a:endCxn id="8" idx="4"/>
          </p:cNvCxnSpPr>
          <p:nvPr/>
        </p:nvCxnSpPr>
        <p:spPr>
          <a:xfrm flipV="1">
            <a:off x="1784779" y="4437112"/>
            <a:ext cx="915013" cy="1029203"/>
          </a:xfrm>
          <a:prstGeom prst="line">
            <a:avLst/>
          </a:prstGeom>
          <a:ln w="25400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9" idx="4"/>
            <a:endCxn id="8" idx="4"/>
          </p:cNvCxnSpPr>
          <p:nvPr/>
        </p:nvCxnSpPr>
        <p:spPr>
          <a:xfrm flipH="1" flipV="1">
            <a:off x="2699792" y="4437112"/>
            <a:ext cx="648072" cy="648072"/>
          </a:xfrm>
          <a:prstGeom prst="line">
            <a:avLst/>
          </a:prstGeom>
          <a:ln w="25400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9" idx="5"/>
            <a:endCxn id="6" idx="5"/>
          </p:cNvCxnSpPr>
          <p:nvPr/>
        </p:nvCxnSpPr>
        <p:spPr>
          <a:xfrm flipV="1">
            <a:off x="3398781" y="3983973"/>
            <a:ext cx="864096" cy="1080120"/>
          </a:xfrm>
          <a:prstGeom prst="line">
            <a:avLst/>
          </a:prstGeom>
          <a:ln w="25400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карта памяты\Картинки\images (2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24944"/>
            <a:ext cx="5839247" cy="325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913" y="0"/>
            <a:ext cx="1924617" cy="994122"/>
          </a:xfrm>
        </p:spPr>
        <p:txBody>
          <a:bodyPr/>
          <a:lstStyle/>
          <a:p>
            <a:r>
              <a:rPr lang="uk-UA" dirty="0" smtClean="0"/>
              <a:t>вовки</a:t>
            </a:r>
            <a:endParaRPr lang="ru-RU" dirty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1907704" y="116632"/>
            <a:ext cx="6840760" cy="1440160"/>
          </a:xfrm>
          <a:prstGeom prst="wedgeRoundRectCallout">
            <a:avLst>
              <a:gd name="adj1" fmla="val 9"/>
              <a:gd name="adj2" fmla="val 1613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От якби ми ходили до школи , то змогли б розв'язати завдання. Давай розв'язуватимемо разом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1556792"/>
            <a:ext cx="4680520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1-й варіант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Як зміниться сума, якщо один з доданків збільшити на 1,1, а другий зменшити на 0,7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Як зміниться різниця, якщо зменшуване збільшити на 2,25, а </a:t>
            </a:r>
            <a:r>
              <a:rPr lang="uk-UA" dirty="0" err="1" smtClean="0"/>
              <a:t>відємник—на</a:t>
            </a:r>
            <a:r>
              <a:rPr lang="uk-UA" dirty="0" smtClean="0"/>
              <a:t> 1,15?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32040" y="3429000"/>
            <a:ext cx="3816425" cy="3024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2-й варіант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Як зміниться різниця, якщо зменшуване збільшити на 1,2, а </a:t>
            </a:r>
            <a:r>
              <a:rPr lang="uk-UA" dirty="0" err="1" smtClean="0"/>
              <a:t>відємник—на</a:t>
            </a:r>
            <a:r>
              <a:rPr lang="uk-UA" dirty="0" smtClean="0"/>
              <a:t> 0,5?</a:t>
            </a:r>
          </a:p>
          <a:p>
            <a:pPr marL="342900" indent="-342900" algn="ctr">
              <a:buFont typeface="+mj-lt"/>
              <a:buAutoNum type="alphaLcParenR"/>
            </a:pPr>
            <a:r>
              <a:rPr lang="uk-UA" dirty="0" smtClean="0"/>
              <a:t>Як зміниться сума, якщо перший доданок зменшити на 3,72, а другий збільшити на 4, 18?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http://s53.radikal.ru/i142/1207/77/895836d1e1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708921"/>
            <a:ext cx="5122540" cy="4149080"/>
          </a:xfrm>
          <a:prstGeom prst="rect">
            <a:avLst/>
          </a:prstGeom>
          <a:noFill/>
        </p:spPr>
      </p:pic>
      <p:pic>
        <p:nvPicPr>
          <p:cNvPr id="5" name="Picture 20" descr="http://s39.radikal.ru/i084/1109/a5/96a5bec5e5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1980728" y="1844824"/>
            <a:ext cx="6362354" cy="3729940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2051720" y="404664"/>
            <a:ext cx="4752528" cy="2808312"/>
          </a:xfrm>
          <a:prstGeom prst="wedgeEllipseCallout">
            <a:avLst>
              <a:gd name="adj1" fmla="val 53699"/>
              <a:gd name="adj2" fmla="val 8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1-й варіант</a:t>
            </a:r>
          </a:p>
          <a:p>
            <a:pPr marL="342900" indent="-342900" algn="ctr">
              <a:buAutoNum type="arabicPeriod"/>
            </a:pPr>
            <a:r>
              <a:rPr lang="uk-UA" dirty="0" smtClean="0"/>
              <a:t>Від суми чисел 49,7 і 25,64 відняти їх різницю</a:t>
            </a:r>
          </a:p>
          <a:p>
            <a:pPr marL="342900" indent="-342900" algn="ctr">
              <a:buAutoNum type="arabicPeriod"/>
            </a:pPr>
            <a:r>
              <a:rPr lang="uk-UA" dirty="0" smtClean="0"/>
              <a:t>До суми чисел 427,25 і 228,15 додати їх різницю</a:t>
            </a:r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1907704" y="4049688"/>
            <a:ext cx="4752528" cy="2808312"/>
          </a:xfrm>
          <a:prstGeom prst="wedgeEllipseCallout">
            <a:avLst>
              <a:gd name="adj1" fmla="val 51867"/>
              <a:gd name="adj2" fmla="val -247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2-й варіант</a:t>
            </a:r>
          </a:p>
          <a:p>
            <a:pPr marL="342900" indent="-342900" algn="ctr">
              <a:buAutoNum type="arabicPeriod"/>
            </a:pPr>
            <a:r>
              <a:rPr lang="uk-UA" dirty="0" smtClean="0"/>
              <a:t>До різниці чисел 52,6 і 27,53 додати їх суму</a:t>
            </a:r>
          </a:p>
          <a:p>
            <a:pPr marL="342900" indent="-342900" algn="ctr">
              <a:buAutoNum type="arabicPeriod"/>
            </a:pPr>
            <a:r>
              <a:rPr lang="uk-UA" dirty="0" smtClean="0"/>
              <a:t>від суми чисел 536,46 і 324,24 відніміть їх різницю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" descr="http://s39.radikal.ru/i084/1109/a5/96a5bec5e5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128060"/>
            <a:ext cx="6631003" cy="3729940"/>
          </a:xfrm>
          <a:prstGeom prst="rect">
            <a:avLst/>
          </a:prstGeom>
          <a:noFill/>
        </p:spPr>
      </p:pic>
      <p:pic>
        <p:nvPicPr>
          <p:cNvPr id="8" name="Picture 14" descr="https://encrypted-tbn1.gstatic.com/images?q=tbn:ANd9GcRTGAorXjx2fJC7o_AWArVdsesXbH9QPmDda06L8ZEN2yYC5gl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3570760" cy="3651184"/>
          </a:xfrm>
          <a:prstGeom prst="rect">
            <a:avLst/>
          </a:prstGeom>
          <a:noFill/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971600" y="260648"/>
            <a:ext cx="6408712" cy="1656184"/>
          </a:xfrm>
          <a:prstGeom prst="wedgeRoundRectCallout">
            <a:avLst>
              <a:gd name="adj1" fmla="val -36007"/>
              <a:gd name="adj2" fmla="val 1115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Я вмію добре лічити, я найкраще за всіх розв'язую задачі. Давайте позмагаємося, розв'язуючи задачі.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79912" y="2636912"/>
            <a:ext cx="3240360" cy="3096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Дріт завдовжки 7,8 м купили для </a:t>
            </a:r>
            <a:r>
              <a:rPr lang="uk-UA" dirty="0" err="1" smtClean="0"/>
              <a:t>подвіря</a:t>
            </a:r>
            <a:r>
              <a:rPr lang="uk-UA" dirty="0" smtClean="0"/>
              <a:t>. Його потрібно розділити на дві частини так, щоб одна з них була:</a:t>
            </a:r>
          </a:p>
          <a:p>
            <a:pPr algn="ctr">
              <a:buFont typeface="Wingdings" pitchFamily="2" charset="2"/>
              <a:buChar char="Ø"/>
            </a:pPr>
            <a:r>
              <a:rPr lang="uk-UA" dirty="0" smtClean="0"/>
              <a:t>На 0,4 м довша від другої;</a:t>
            </a:r>
          </a:p>
          <a:p>
            <a:pPr algn="ctr">
              <a:buFont typeface="Wingdings" pitchFamily="2" charset="2"/>
              <a:buChar char="Ø"/>
            </a:pPr>
            <a:r>
              <a:rPr lang="uk-UA" dirty="0" smtClean="0"/>
              <a:t>На 1,4 м коротша від другої.</a:t>
            </a:r>
          </a:p>
          <a:p>
            <a:pPr algn="ctr"/>
            <a:r>
              <a:rPr lang="uk-UA" dirty="0" smtClean="0"/>
              <a:t>Знайдіть ці частини.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http://centrprazdnika.ru/uploads/posts/2012-02/1328106654_lgzecpsu4fvjuyr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23928" y="620688"/>
            <a:ext cx="410445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 </a:t>
            </a:r>
          </a:p>
          <a:p>
            <a:pPr algn="ctr"/>
            <a:r>
              <a:rPr lang="uk-UA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увагу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4" descr="https://img-fotki.yandex.ru/get/5708/72397637.2b2/0_8eb64_7ae767a2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501008"/>
            <a:ext cx="3744416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В одному лісі жив ведмідь. І до нього часто приходила в гості дівчинка Марійка.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http://3.bp.blogspot.com/-aBHqut8ZP0Q/UxsyHwKlJlI/AAAAAAAAAKI/lcmNh7VkIH0/s1600/%D0%BC%D0%B0%D1%88%D0%B0_%D0%B8_%D0%BC%D0%B5%D0%B4%D0%B2%D0%B5%D0%B4%D1%8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204864"/>
            <a:ext cx="4141299" cy="42157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ыноска-облако 4"/>
          <p:cNvSpPr/>
          <p:nvPr/>
        </p:nvSpPr>
        <p:spPr>
          <a:xfrm>
            <a:off x="1403648" y="188640"/>
            <a:ext cx="5832648" cy="2304256"/>
          </a:xfrm>
          <a:prstGeom prst="cloudCallout">
            <a:avLst>
              <a:gd name="adj1" fmla="val -29045"/>
              <a:gd name="adj2" fmla="val 79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Давай вивчимо твоє подвір'я ведмедику.</a:t>
            </a:r>
            <a:endParaRPr lang="ru-RU" sz="3200" dirty="0"/>
          </a:p>
        </p:txBody>
      </p:sp>
      <p:pic>
        <p:nvPicPr>
          <p:cNvPr id="7" name="Picture 12" descr="http://multek.tv/uploads/posts/2012-08/1345125306_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563887" y="2081313"/>
            <a:ext cx="7249353" cy="4776687"/>
          </a:xfrm>
          <a:prstGeom prst="rect">
            <a:avLst/>
          </a:prstGeom>
          <a:noFill/>
        </p:spPr>
      </p:pic>
      <p:sp>
        <p:nvSpPr>
          <p:cNvPr id="8" name="Овальная выноска 7"/>
          <p:cNvSpPr/>
          <p:nvPr/>
        </p:nvSpPr>
        <p:spPr>
          <a:xfrm>
            <a:off x="2843808" y="3573016"/>
            <a:ext cx="3528392" cy="1584176"/>
          </a:xfrm>
          <a:prstGeom prst="wedgeEllipseCallout">
            <a:avLst>
              <a:gd name="adj1" fmla="val 62868"/>
              <a:gd name="adj2" fmla="val -107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Я згоден.</a:t>
            </a:r>
            <a:endParaRPr lang="ru-RU" sz="3200" dirty="0"/>
          </a:p>
        </p:txBody>
      </p:sp>
      <p:pic>
        <p:nvPicPr>
          <p:cNvPr id="9" name="Picture 2" descr="http://www.youloveit.ru/uploads/gallery/main/613/masha_bear1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276872"/>
            <a:ext cx="2201847" cy="379068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s53.radikal.ru/i142/1207/77/895836d1e1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-1908720" y="3501008"/>
            <a:ext cx="7074694" cy="3756645"/>
          </a:xfrm>
          <a:prstGeom prst="rect">
            <a:avLst/>
          </a:prstGeom>
          <a:noFill/>
        </p:spPr>
      </p:pic>
      <p:pic>
        <p:nvPicPr>
          <p:cNvPr id="5" name="Picture 20" descr="http://s39.radikal.ru/i084/1109/a5/96a5bec5e5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140968"/>
            <a:ext cx="6173948" cy="3472846"/>
          </a:xfrm>
          <a:prstGeom prst="rect">
            <a:avLst/>
          </a:prstGeom>
          <a:noFill/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915816" y="260648"/>
            <a:ext cx="4248472" cy="5102212"/>
          </a:xfrm>
          <a:solidFill>
            <a:schemeClr val="accent1"/>
          </a:solidFill>
        </p:spPr>
        <p:txBody>
          <a:bodyPr>
            <a:normAutofit fontScale="92500"/>
          </a:bodyPr>
          <a:lstStyle/>
          <a:p>
            <a:r>
              <a:rPr lang="uk-UA" dirty="0" smtClean="0"/>
              <a:t>Сформулюй правило додавання десяткових дробів.</a:t>
            </a:r>
          </a:p>
          <a:p>
            <a:r>
              <a:rPr lang="uk-UA" dirty="0" smtClean="0"/>
              <a:t>Які закони додавання виконуються при додаванні десяткових дробів?</a:t>
            </a:r>
          </a:p>
          <a:p>
            <a:r>
              <a:rPr lang="uk-UA" dirty="0" smtClean="0"/>
              <a:t>Як додати десяткові дроби з різною кількістю цифр після коми?</a:t>
            </a:r>
          </a:p>
          <a:p>
            <a:r>
              <a:rPr lang="uk-UA" dirty="0" smtClean="0"/>
              <a:t>Сформулюй правило віднімання десяткових дробів.</a:t>
            </a:r>
            <a:endParaRPr lang="uk-UA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1079612" y="692696"/>
            <a:ext cx="6444716" cy="2016224"/>
          </a:xfrm>
          <a:prstGeom prst="wedgeEllipseCallout">
            <a:avLst>
              <a:gd name="adj1" fmla="val -35766"/>
              <a:gd name="adj2" fmla="val 986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dirty="0" smtClean="0">
                <a:solidFill>
                  <a:prstClr val="white"/>
                </a:solidFill>
              </a:rPr>
              <a:t>Але спочатку чи </a:t>
            </a:r>
            <a:r>
              <a:rPr lang="uk-UA" dirty="0">
                <a:solidFill>
                  <a:prstClr val="white"/>
                </a:solidFill>
              </a:rPr>
              <a:t>знаєш ти Марійко як додають і віднімають десяткові дроби?</a:t>
            </a:r>
          </a:p>
          <a:p>
            <a:pPr lvl="0" algn="ctr"/>
            <a:r>
              <a:rPr lang="uk-UA" dirty="0">
                <a:solidFill>
                  <a:prstClr val="white"/>
                </a:solidFill>
              </a:rPr>
              <a:t>Якщо так, то дай відповіді на мої запитання: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72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www.home.zolyshka.kz/images/0_63c90_7568f692_or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4609629" cy="44308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ьная выноска 4"/>
          <p:cNvSpPr/>
          <p:nvPr/>
        </p:nvSpPr>
        <p:spPr>
          <a:xfrm>
            <a:off x="4427984" y="4941168"/>
            <a:ext cx="4392488" cy="1512168"/>
          </a:xfrm>
          <a:prstGeom prst="wedgeEllipseCallout">
            <a:avLst>
              <a:gd name="adj1" fmla="val -70557"/>
              <a:gd name="adj2" fmla="val -202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Перша сторона нашого </a:t>
            </a:r>
            <a:r>
              <a:rPr lang="uk-UA" dirty="0" err="1" smtClean="0"/>
              <a:t>подвіря</a:t>
            </a:r>
            <a:r>
              <a:rPr lang="uk-UA" dirty="0" smtClean="0"/>
              <a:t> має довжину 13,7 м,</a:t>
            </a:r>
            <a:endParaRPr lang="ru-RU" dirty="0"/>
          </a:p>
        </p:txBody>
      </p:sp>
      <p:pic>
        <p:nvPicPr>
          <p:cNvPr id="6" name="Picture 22" descr="http://i044.radikal.ru/1109/35/c0f1dddd414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80728"/>
            <a:ext cx="5472607" cy="3078342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1259632" y="260648"/>
            <a:ext cx="4752528" cy="2232248"/>
          </a:xfrm>
          <a:prstGeom prst="cloudCallout">
            <a:avLst>
              <a:gd name="adj1" fmla="val 59297"/>
              <a:gd name="adj2" fmla="val 465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Друга сторона двору на 3,1 м більша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photoshop-free.ru/_ph/26/47102306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8" y="1000108"/>
            <a:ext cx="5333992" cy="5333992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251520" y="1988840"/>
            <a:ext cx="3960440" cy="1512168"/>
          </a:xfrm>
          <a:prstGeom prst="wedgeEllipseCallout">
            <a:avLst>
              <a:gd name="adj1" fmla="val 61258"/>
              <a:gd name="adj2" fmla="val 341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Третя сторона—12,3 м.</a:t>
            </a:r>
            <a:endParaRPr lang="ru-RU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467544" y="4365104"/>
            <a:ext cx="4392488" cy="1656184"/>
          </a:xfrm>
          <a:prstGeom prst="cloudCallout">
            <a:avLst>
              <a:gd name="adj1" fmla="val 84278"/>
              <a:gd name="adj2" fmla="val -610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Четверта — такої довжини, як друга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ыноска-облако 4"/>
          <p:cNvSpPr/>
          <p:nvPr/>
        </p:nvSpPr>
        <p:spPr>
          <a:xfrm>
            <a:off x="1403648" y="188640"/>
            <a:ext cx="5832648" cy="2304256"/>
          </a:xfrm>
          <a:prstGeom prst="cloudCallout">
            <a:avLst>
              <a:gd name="adj1" fmla="val -29045"/>
              <a:gd name="adj2" fmla="val 795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Давай обчислимо довжину всього паркану навколо твого дому.</a:t>
            </a:r>
            <a:endParaRPr lang="ru-RU" sz="3200" dirty="0"/>
          </a:p>
        </p:txBody>
      </p:sp>
      <p:pic>
        <p:nvPicPr>
          <p:cNvPr id="7" name="Picture 12" descr="http://multek.tv/uploads/posts/2012-08/1345125306_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563887" y="2081313"/>
            <a:ext cx="7249353" cy="4776687"/>
          </a:xfrm>
          <a:prstGeom prst="rect">
            <a:avLst/>
          </a:prstGeom>
          <a:noFill/>
        </p:spPr>
      </p:pic>
      <p:pic>
        <p:nvPicPr>
          <p:cNvPr id="9" name="Picture 2" descr="http://www.youloveit.ru/uploads/gallery/main/613/masha_bear1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276872"/>
            <a:ext cx="2201847" cy="379068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І сторона-13,7 м</a:t>
            </a:r>
          </a:p>
          <a:p>
            <a:r>
              <a:rPr lang="uk-UA" dirty="0" smtClean="0"/>
              <a:t>ІІ сторона – на 3, 1 м більша</a:t>
            </a:r>
          </a:p>
          <a:p>
            <a:r>
              <a:rPr lang="uk-UA" dirty="0" smtClean="0"/>
              <a:t>ІІІ сторона—12, 3 м</a:t>
            </a:r>
          </a:p>
          <a:p>
            <a:r>
              <a:rPr lang="uk-UA" dirty="0" smtClean="0"/>
              <a:t>І</a:t>
            </a:r>
            <a:r>
              <a:rPr lang="en-US" dirty="0" smtClean="0"/>
              <a:t>V</a:t>
            </a:r>
            <a:r>
              <a:rPr lang="uk-UA" dirty="0" smtClean="0"/>
              <a:t> сторона такої довжина як друга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3347864" y="1700808"/>
            <a:ext cx="1872208" cy="576064"/>
            <a:chOff x="3347864" y="1700808"/>
            <a:chExt cx="1872208" cy="576064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5220072" y="1700808"/>
              <a:ext cx="0" cy="576064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 flipH="1">
              <a:off x="3347864" y="1700808"/>
              <a:ext cx="1872208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4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355</TotalTime>
  <Words>660</Words>
  <Application>Microsoft Office PowerPoint</Application>
  <PresentationFormat>Экран (4:3)</PresentationFormat>
  <Paragraphs>82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Изящная</vt:lpstr>
      <vt:lpstr>1_Изящная</vt:lpstr>
      <vt:lpstr>Бумажная</vt:lpstr>
      <vt:lpstr>1_Бумажная</vt:lpstr>
      <vt:lpstr>Презентация PowerPoint</vt:lpstr>
      <vt:lpstr>Подорож Марійки та ведмедя</vt:lpstr>
      <vt:lpstr>В одному лісі жив ведмідь. І до нього часто приходила в гості дівчинка Марійка.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Марійка знову на стежині</vt:lpstr>
      <vt:lpstr>Презентация PowerPoint</vt:lpstr>
      <vt:lpstr>Презентация PowerPoint</vt:lpstr>
      <vt:lpstr>Презентация PowerPoint</vt:lpstr>
      <vt:lpstr>Презентация PowerPoint</vt:lpstr>
      <vt:lpstr>вовки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Додавання і віднімання десяткових дробів</dc:title>
  <cp:lastModifiedBy>pc</cp:lastModifiedBy>
  <cp:revision>36</cp:revision>
  <dcterms:modified xsi:type="dcterms:W3CDTF">2016-09-27T18:22:13Z</dcterms:modified>
</cp:coreProperties>
</file>