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0" r:id="rId7"/>
    <p:sldId id="262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86" r:id="rId18"/>
    <p:sldId id="285" r:id="rId19"/>
    <p:sldId id="275" r:id="rId20"/>
    <p:sldId id="276" r:id="rId21"/>
    <p:sldId id="281" r:id="rId22"/>
    <p:sldId id="283" r:id="rId23"/>
    <p:sldId id="284" r:id="rId24"/>
    <p:sldId id="277" r:id="rId25"/>
    <p:sldId id="278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291" r:id="rId35"/>
    <p:sldId id="287" r:id="rId36"/>
    <p:sldId id="279" r:id="rId37"/>
    <p:sldId id="280" r:id="rId38"/>
    <p:sldId id="273" r:id="rId39"/>
    <p:sldId id="288" r:id="rId40"/>
    <p:sldId id="289" r:id="rId41"/>
    <p:sldId id="290" r:id="rId42"/>
  </p:sldIdLst>
  <p:sldSz cx="12192000" cy="6858000"/>
  <p:notesSz cx="6888163" cy="9623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3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7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92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32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3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47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98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4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7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9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82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05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3E835-6AB2-49F0-9684-E5D22C38E1CF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1A939-C7E0-4BA2-82B7-2F41F1477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34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3" Type="http://schemas.openxmlformats.org/officeDocument/2006/relationships/image" Target="../media/image7.jpeg"/><Relationship Id="rId21" Type="http://schemas.openxmlformats.org/officeDocument/2006/relationships/image" Target="../media/image24.jpeg"/><Relationship Id="rId7" Type="http://schemas.openxmlformats.org/officeDocument/2006/relationships/image" Target="../media/image4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image" Target="../media/image6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4.jpeg"/><Relationship Id="rId5" Type="http://schemas.openxmlformats.org/officeDocument/2006/relationships/image" Target="../media/image9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8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" Type="http://schemas.openxmlformats.org/officeDocument/2006/relationships/image" Target="../media/image25.jpeg"/><Relationship Id="rId16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5" Type="http://schemas.openxmlformats.org/officeDocument/2006/relationships/image" Target="../media/image3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28.jpeg"/><Relationship Id="rId18" Type="http://schemas.openxmlformats.org/officeDocument/2006/relationships/image" Target="../media/image36.jpeg"/><Relationship Id="rId3" Type="http://schemas.openxmlformats.org/officeDocument/2006/relationships/image" Target="../media/image41.jpeg"/><Relationship Id="rId7" Type="http://schemas.openxmlformats.org/officeDocument/2006/relationships/image" Target="../media/image10.jpeg"/><Relationship Id="rId12" Type="http://schemas.openxmlformats.org/officeDocument/2006/relationships/image" Target="../media/image27.jpeg"/><Relationship Id="rId17" Type="http://schemas.openxmlformats.org/officeDocument/2006/relationships/image" Target="../media/image37.jpeg"/><Relationship Id="rId2" Type="http://schemas.openxmlformats.org/officeDocument/2006/relationships/image" Target="../media/image6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26.jpeg"/><Relationship Id="rId5" Type="http://schemas.openxmlformats.org/officeDocument/2006/relationships/image" Target="../media/image8.jpeg"/><Relationship Id="rId15" Type="http://schemas.openxmlformats.org/officeDocument/2006/relationships/image" Target="../media/image30.jpg"/><Relationship Id="rId10" Type="http://schemas.openxmlformats.org/officeDocument/2006/relationships/image" Target="../media/image25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Relationship Id="rId1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35.jpeg"/><Relationship Id="rId3" Type="http://schemas.openxmlformats.org/officeDocument/2006/relationships/image" Target="../media/image42.jpeg"/><Relationship Id="rId21" Type="http://schemas.openxmlformats.org/officeDocument/2006/relationships/image" Target="../media/image39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33.jpeg"/><Relationship Id="rId2" Type="http://schemas.openxmlformats.org/officeDocument/2006/relationships/image" Target="../media/image12.jpeg"/><Relationship Id="rId16" Type="http://schemas.openxmlformats.org/officeDocument/2006/relationships/image" Target="../media/image32.jpeg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43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19" Type="http://schemas.openxmlformats.org/officeDocument/2006/relationships/image" Target="../media/image38.jpeg"/><Relationship Id="rId4" Type="http://schemas.openxmlformats.org/officeDocument/2006/relationships/image" Target="../media/image14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Relationship Id="rId22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5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openxmlformats.org/officeDocument/2006/relationships/image" Target="../media/image61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0.jpg"/><Relationship Id="rId4" Type="http://schemas.openxmlformats.org/officeDocument/2006/relationships/image" Target="../media/image4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36" y="-96981"/>
            <a:ext cx="10280073" cy="72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809660"/>
              </p:ext>
            </p:extLst>
          </p:nvPr>
        </p:nvGraphicFramePr>
        <p:xfrm>
          <a:off x="762000" y="335280"/>
          <a:ext cx="10640290" cy="64118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74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74692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74692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74692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74692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67469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67469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К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М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63014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63014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6301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749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79639"/>
              </p:ext>
            </p:extLst>
          </p:nvPr>
        </p:nvGraphicFramePr>
        <p:xfrm>
          <a:off x="762000" y="335280"/>
          <a:ext cx="10640290" cy="65227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746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74605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746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746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74605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6746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67460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К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М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6746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62941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6294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092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823794"/>
              </p:ext>
            </p:extLst>
          </p:nvPr>
        </p:nvGraphicFramePr>
        <p:xfrm>
          <a:off x="762000" y="335280"/>
          <a:ext cx="10640290" cy="61541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544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544305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44305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4430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К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М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44305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Т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Н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4430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249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17172"/>
              </p:ext>
            </p:extLst>
          </p:nvPr>
        </p:nvGraphicFramePr>
        <p:xfrm>
          <a:off x="762000" y="335280"/>
          <a:ext cx="10640290" cy="6233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544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544305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44305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4430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К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М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44305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Т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Н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4430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952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t="38461" r="6410" b="28206"/>
          <a:stretch>
            <a:fillRect/>
          </a:stretch>
        </p:blipFill>
        <p:spPr bwMode="auto">
          <a:xfrm>
            <a:off x="318655" y="1233054"/>
            <a:ext cx="12025745" cy="354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t="38461" r="6410" b="28206"/>
          <a:stretch>
            <a:fillRect/>
          </a:stretch>
        </p:blipFill>
        <p:spPr bwMode="auto">
          <a:xfrm>
            <a:off x="471055" y="1385454"/>
            <a:ext cx="12025745" cy="354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8284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t="38461" r="6410" b="28206"/>
          <a:stretch>
            <a:fillRect/>
          </a:stretch>
        </p:blipFill>
        <p:spPr bwMode="auto">
          <a:xfrm>
            <a:off x="4763" y="4763"/>
            <a:ext cx="12208808" cy="257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3" y="3241963"/>
            <a:ext cx="12090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АСО Р ТИГР М Е БАНТ</a:t>
            </a:r>
            <a:endParaRPr lang="ru-RU" sz="9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0873" y="3519055"/>
            <a:ext cx="651163" cy="95596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821381" y="3548810"/>
            <a:ext cx="651163" cy="95596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0697871" y="3548810"/>
            <a:ext cx="651163" cy="95596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0067491" y="3548810"/>
            <a:ext cx="651163" cy="95596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1745" y="4781865"/>
            <a:ext cx="120902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3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АСОРТИМЕНТ</a:t>
            </a:r>
            <a:endParaRPr lang="ru-RU" sz="13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2791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694653"/>
              </p:ext>
            </p:extLst>
          </p:nvPr>
        </p:nvGraphicFramePr>
        <p:xfrm>
          <a:off x="762000" y="335280"/>
          <a:ext cx="10640290" cy="6233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544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544305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54430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44305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4430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К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Л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4430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44305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Т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4430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Т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370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4" y="412461"/>
            <a:ext cx="11665527" cy="1818121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uk-UA" sz="11500" b="1" dirty="0" smtClean="0">
                <a:ln/>
                <a:solidFill>
                  <a:schemeClr val="accent4"/>
                </a:solidFill>
              </a:rPr>
              <a:t>Що в пакунку???</a:t>
            </a:r>
            <a:endParaRPr lang="ru-RU" sz="115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6626" name="Picture 2" descr="Картинки по запросу знаки пита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28" y="2590800"/>
            <a:ext cx="3333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224" y="2230582"/>
            <a:ext cx="4907412" cy="497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579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МАГАЗИННАЯ КОРЗ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09" y="219074"/>
            <a:ext cx="10834255" cy="66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011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6" r="12550"/>
          <a:stretch>
            <a:fillRect/>
          </a:stretch>
        </p:blipFill>
        <p:spPr bwMode="auto">
          <a:xfrm>
            <a:off x="29102" y="162625"/>
            <a:ext cx="2096221" cy="155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2" t="2335" r="5342"/>
          <a:stretch>
            <a:fillRect/>
          </a:stretch>
        </p:blipFill>
        <p:spPr bwMode="auto">
          <a:xfrm>
            <a:off x="168202" y="2156699"/>
            <a:ext cx="1457195" cy="157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" t="8138" r="10258" b="4849"/>
          <a:stretch>
            <a:fillRect/>
          </a:stretch>
        </p:blipFill>
        <p:spPr bwMode="auto">
          <a:xfrm>
            <a:off x="1933448" y="2823897"/>
            <a:ext cx="1907778" cy="1473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0" t="8572" r="10400" b="8571"/>
          <a:stretch>
            <a:fillRect/>
          </a:stretch>
        </p:blipFill>
        <p:spPr bwMode="auto">
          <a:xfrm>
            <a:off x="8261310" y="155429"/>
            <a:ext cx="2338870" cy="1803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382" y="712788"/>
            <a:ext cx="1821255" cy="159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078" y="4651798"/>
            <a:ext cx="1972973" cy="199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0" b="24982"/>
          <a:stretch>
            <a:fillRect/>
          </a:stretch>
        </p:blipFill>
        <p:spPr bwMode="auto">
          <a:xfrm rot="4878879">
            <a:off x="-413131" y="4414907"/>
            <a:ext cx="2442090" cy="1241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12" y="332649"/>
            <a:ext cx="1690839" cy="126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969" y="1984001"/>
            <a:ext cx="1152248" cy="144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636" y="4850371"/>
            <a:ext cx="1517405" cy="200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569" y="5315960"/>
            <a:ext cx="2056053" cy="154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9" y="1776585"/>
            <a:ext cx="1349172" cy="178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885" y="2433120"/>
            <a:ext cx="1258255" cy="188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637" y="3064912"/>
            <a:ext cx="1593143" cy="207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Рисунок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763" y="1893370"/>
            <a:ext cx="1494860" cy="221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655" y="4163001"/>
            <a:ext cx="1533613" cy="227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34" y="252269"/>
            <a:ext cx="1514830" cy="217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393" y="246886"/>
            <a:ext cx="1537917" cy="22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788" y="1510751"/>
            <a:ext cx="1733975" cy="243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Рисунок 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040015" y="4726949"/>
            <a:ext cx="2487974" cy="136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899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564" y="406689"/>
            <a:ext cx="10522526" cy="61742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11500" b="1" u="sng" dirty="0" smtClean="0"/>
              <a:t>Девіз уроку:</a:t>
            </a:r>
            <a:br>
              <a:rPr lang="uk-UA" sz="11500" b="1" u="sng" dirty="0" smtClean="0"/>
            </a:br>
            <a:r>
              <a:rPr lang="uk-UA" sz="11500" b="1" dirty="0" smtClean="0">
                <a:solidFill>
                  <a:srgbClr val="FF0000"/>
                </a:solidFill>
              </a:rPr>
              <a:t/>
            </a:r>
            <a:br>
              <a:rPr lang="uk-UA" sz="11500" b="1" dirty="0" smtClean="0">
                <a:solidFill>
                  <a:srgbClr val="FF0000"/>
                </a:solidFill>
              </a:rPr>
            </a:br>
            <a:r>
              <a:rPr lang="uk-UA" sz="115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</a:t>
            </a:r>
            <a:r>
              <a:rPr lang="uk-UA" sz="139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Мала бджола, а й та працює»</a:t>
            </a:r>
            <a:endParaRPr lang="ru-RU" sz="139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6284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4" t="4138" r="25813" b="7335"/>
          <a:stretch>
            <a:fillRect/>
          </a:stretch>
        </p:blipFill>
        <p:spPr bwMode="auto">
          <a:xfrm>
            <a:off x="2099606" y="172334"/>
            <a:ext cx="1834584" cy="1920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692" y="2243709"/>
            <a:ext cx="2154382" cy="234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10" y="172334"/>
            <a:ext cx="1625040" cy="171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4290">
            <a:off x="7981164" y="525870"/>
            <a:ext cx="1691119" cy="114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r="11285"/>
          <a:stretch>
            <a:fillRect/>
          </a:stretch>
        </p:blipFill>
        <p:spPr bwMode="auto">
          <a:xfrm>
            <a:off x="7956139" y="1781523"/>
            <a:ext cx="1933117" cy="23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408" y="101663"/>
            <a:ext cx="1727648" cy="203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069" y="1997536"/>
            <a:ext cx="2071518" cy="211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98222" y="2348624"/>
            <a:ext cx="2133776" cy="16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224" y="0"/>
            <a:ext cx="1790704" cy="236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0" y="1884514"/>
            <a:ext cx="1970033" cy="228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0" y="4097958"/>
            <a:ext cx="2150522" cy="216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3" t="7898" r="9744" b="9959"/>
          <a:stretch>
            <a:fillRect/>
          </a:stretch>
        </p:blipFill>
        <p:spPr bwMode="auto">
          <a:xfrm>
            <a:off x="10134037" y="135424"/>
            <a:ext cx="1939205" cy="171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" t="14940" r="7333" b="14542"/>
          <a:stretch>
            <a:fillRect/>
          </a:stretch>
        </p:blipFill>
        <p:spPr bwMode="auto">
          <a:xfrm rot="5400000">
            <a:off x="7541166" y="4508763"/>
            <a:ext cx="2499742" cy="174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962" y="4613214"/>
            <a:ext cx="2198828" cy="181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423" y="4221919"/>
            <a:ext cx="1845338" cy="259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9256" y="4097958"/>
            <a:ext cx="1961144" cy="243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23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6" r="12550"/>
          <a:stretch>
            <a:fillRect/>
          </a:stretch>
        </p:blipFill>
        <p:spPr bwMode="auto">
          <a:xfrm>
            <a:off x="29102" y="162625"/>
            <a:ext cx="2096221" cy="155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8" t="12440" r="8791" b="9462"/>
          <a:stretch/>
        </p:blipFill>
        <p:spPr bwMode="auto">
          <a:xfrm>
            <a:off x="0" y="155427"/>
            <a:ext cx="11905587" cy="686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2" t="2335" r="5342"/>
          <a:stretch>
            <a:fillRect/>
          </a:stretch>
        </p:blipFill>
        <p:spPr bwMode="auto">
          <a:xfrm>
            <a:off x="168202" y="2156699"/>
            <a:ext cx="1457195" cy="157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" t="8138" r="10258" b="4849"/>
          <a:stretch>
            <a:fillRect/>
          </a:stretch>
        </p:blipFill>
        <p:spPr bwMode="auto">
          <a:xfrm>
            <a:off x="2331649" y="320486"/>
            <a:ext cx="1907778" cy="1473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0" t="8572" r="10400" b="8571"/>
          <a:stretch>
            <a:fillRect/>
          </a:stretch>
        </p:blipFill>
        <p:spPr bwMode="auto">
          <a:xfrm>
            <a:off x="4645274" y="155427"/>
            <a:ext cx="2338870" cy="1803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145" y="278780"/>
            <a:ext cx="1821255" cy="159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401" y="278780"/>
            <a:ext cx="1972973" cy="1999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0" b="24982"/>
          <a:stretch>
            <a:fillRect/>
          </a:stretch>
        </p:blipFill>
        <p:spPr bwMode="auto">
          <a:xfrm rot="4878879">
            <a:off x="-413131" y="4414907"/>
            <a:ext cx="2442090" cy="1241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4" t="4138" r="25813" b="7335"/>
          <a:stretch>
            <a:fillRect/>
          </a:stretch>
        </p:blipFill>
        <p:spPr bwMode="auto">
          <a:xfrm>
            <a:off x="2256553" y="4712329"/>
            <a:ext cx="1834584" cy="1920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295" y="1925170"/>
            <a:ext cx="2154382" cy="234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972" y="2197026"/>
            <a:ext cx="1625040" cy="171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4290">
            <a:off x="8104453" y="2580906"/>
            <a:ext cx="1691119" cy="114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r="11285"/>
          <a:stretch>
            <a:fillRect/>
          </a:stretch>
        </p:blipFill>
        <p:spPr bwMode="auto">
          <a:xfrm>
            <a:off x="6172586" y="1918993"/>
            <a:ext cx="1933117" cy="23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35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768" y="4596873"/>
            <a:ext cx="1727648" cy="203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069" y="4559270"/>
            <a:ext cx="2071518" cy="211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" t="14940" r="7333" b="14542"/>
          <a:stretch>
            <a:fillRect/>
          </a:stretch>
        </p:blipFill>
        <p:spPr bwMode="auto">
          <a:xfrm rot="5400000">
            <a:off x="6869882" y="4650105"/>
            <a:ext cx="2499742" cy="174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Рисунок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3" t="7898" r="9744" b="9959"/>
          <a:stretch>
            <a:fillRect/>
          </a:stretch>
        </p:blipFill>
        <p:spPr bwMode="auto">
          <a:xfrm>
            <a:off x="10211765" y="2369467"/>
            <a:ext cx="1939205" cy="171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557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109" y="245455"/>
            <a:ext cx="1690839" cy="126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586" y="276870"/>
            <a:ext cx="1440885" cy="18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63" y="2563733"/>
            <a:ext cx="1517405" cy="200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Картинки по запросу МАГАЗИНСКАЯ КОРЗИН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1" r="21797"/>
          <a:stretch/>
        </p:blipFill>
        <p:spPr bwMode="auto">
          <a:xfrm>
            <a:off x="0" y="165721"/>
            <a:ext cx="12026071" cy="689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513" y="1757151"/>
            <a:ext cx="2056053" cy="154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13" y="199823"/>
            <a:ext cx="1349172" cy="178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087" y="2528171"/>
            <a:ext cx="1258255" cy="188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9" y="2433120"/>
            <a:ext cx="1593143" cy="207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102" y="143583"/>
            <a:ext cx="1494860" cy="221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743" y="2709224"/>
            <a:ext cx="1533613" cy="227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24" y="92397"/>
            <a:ext cx="1514830" cy="217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476" y="44228"/>
            <a:ext cx="1537917" cy="22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096" y="92397"/>
            <a:ext cx="1733975" cy="243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Рисунок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12544" y="3168031"/>
            <a:ext cx="2487974" cy="136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396923" y="3010824"/>
            <a:ext cx="2133776" cy="16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787" y="4229688"/>
            <a:ext cx="1790704" cy="236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13" y="4473783"/>
            <a:ext cx="2150522" cy="216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946" y="5046798"/>
            <a:ext cx="2198828" cy="181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635" y="4730958"/>
            <a:ext cx="1970033" cy="228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913" y="4884119"/>
            <a:ext cx="1845338" cy="259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Рисунок 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07" y="1562576"/>
            <a:ext cx="1961144" cy="243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754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Рисунок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067" y="1263938"/>
            <a:ext cx="7007516" cy="54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8"/>
          <a:stretch>
            <a:fillRect/>
          </a:stretch>
        </p:blipFill>
        <p:spPr bwMode="auto">
          <a:xfrm>
            <a:off x="6105525" y="1263938"/>
            <a:ext cx="5947930" cy="545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бъект 2"/>
          <p:cNvSpPr txBox="1">
            <a:spLocks/>
          </p:cNvSpPr>
          <p:nvPr/>
        </p:nvSpPr>
        <p:spPr>
          <a:xfrm>
            <a:off x="3186691" y="0"/>
            <a:ext cx="5321442" cy="2136775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1500" b="1" dirty="0" smtClean="0">
                <a:ln/>
                <a:solidFill>
                  <a:schemeClr val="accent4"/>
                </a:solidFill>
              </a:rPr>
              <a:t>ДЕ???</a:t>
            </a:r>
            <a:endParaRPr lang="ru-RU" sz="115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6960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Рисунок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33"/>
          <a:stretch>
            <a:fillRect/>
          </a:stretch>
        </p:blipFill>
        <p:spPr bwMode="auto">
          <a:xfrm>
            <a:off x="657063" y="495516"/>
            <a:ext cx="11117079" cy="18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16"/>
          <a:stretch>
            <a:fillRect/>
          </a:stretch>
        </p:blipFill>
        <p:spPr bwMode="auto">
          <a:xfrm>
            <a:off x="796275" y="4973782"/>
            <a:ext cx="11320358" cy="188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85" b="30322"/>
          <a:stretch>
            <a:fillRect/>
          </a:stretch>
        </p:blipFill>
        <p:spPr bwMode="auto">
          <a:xfrm>
            <a:off x="116735" y="2550919"/>
            <a:ext cx="11788349" cy="213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272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артинки по запросу МАГАЗИННАЯ КОРЗ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218" y="2643810"/>
            <a:ext cx="6525491" cy="402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2509" y="845127"/>
            <a:ext cx="1162396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8800" b="1" dirty="0" smtClean="0">
                <a:ln/>
                <a:solidFill>
                  <a:srgbClr val="7030A0"/>
                </a:solidFill>
              </a:rPr>
              <a:t>Кошик казкових послуг</a:t>
            </a:r>
            <a:endParaRPr lang="ru-RU" sz="8800" b="1" dirty="0">
              <a:ln/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594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24945" cy="4218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9" y="0"/>
            <a:ext cx="5401870" cy="31224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054" y="3122468"/>
            <a:ext cx="6096000" cy="4057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8570"/>
            <a:ext cx="63817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332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5334000" cy="30003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55" y="0"/>
            <a:ext cx="5871927" cy="4403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129" y="2831905"/>
            <a:ext cx="5539508" cy="4154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0441"/>
            <a:ext cx="6928994" cy="389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75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221"/>
            <a:ext cx="6271111" cy="41979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1" y="0"/>
            <a:ext cx="6705599" cy="3771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2" y="3510470"/>
            <a:ext cx="5602346" cy="3238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472" y="3574429"/>
            <a:ext cx="6896528" cy="328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60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83" y="2576824"/>
            <a:ext cx="5712365" cy="34170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13" y="9123"/>
            <a:ext cx="3034145" cy="3034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0" y="-77437"/>
            <a:ext cx="5401870" cy="31224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851" y="2918355"/>
            <a:ext cx="6381750" cy="3038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026" y="1955641"/>
            <a:ext cx="3570453" cy="19994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312" y="97022"/>
            <a:ext cx="3811128" cy="285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35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830819"/>
              </p:ext>
            </p:extLst>
          </p:nvPr>
        </p:nvGraphicFramePr>
        <p:xfrm>
          <a:off x="762000" y="290945"/>
          <a:ext cx="10571018" cy="62761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2545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1807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17226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1732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1848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1848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86231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86231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56406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1906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1963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66267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59168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3916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1924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276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27611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27611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27611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27611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62761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62761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62761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627611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62761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2948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9" y="3142234"/>
            <a:ext cx="7127591" cy="41199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180" y="0"/>
            <a:ext cx="6628820" cy="3831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02" y="65243"/>
            <a:ext cx="5846235" cy="3913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611" y="3831688"/>
            <a:ext cx="5315389" cy="353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000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521" y="0"/>
            <a:ext cx="4970479" cy="4278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4473"/>
            <a:ext cx="5237018" cy="35374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911"/>
            <a:ext cx="7401141" cy="43111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894" y="3797010"/>
            <a:ext cx="7060105" cy="337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938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18" y="3952952"/>
            <a:ext cx="3686610" cy="2905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5" y="138941"/>
            <a:ext cx="4874476" cy="365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37" y="3755596"/>
            <a:ext cx="6334125" cy="39814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797" y="14250"/>
            <a:ext cx="63912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380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Картинки по запросу лікарня №6 дніпродзержинсь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25" y="3038106"/>
            <a:ext cx="5386243" cy="433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6" name="Picture 10" descr="Картинки по запросу 9 горбольница дніпродзержинсь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3"/>
          <a:stretch/>
        </p:blipFill>
        <p:spPr bwMode="auto">
          <a:xfrm>
            <a:off x="0" y="0"/>
            <a:ext cx="7324725" cy="359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Картинки по запросу 9 горбольница дніпродзержинсь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4" y="0"/>
            <a:ext cx="5112537" cy="383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0" name="Picture 14" descr="Картинки по запросу лікарня 3 дніпродзержинсь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048" y="3591792"/>
            <a:ext cx="7121213" cy="377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148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Рисунок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4817" r="50291" b="66803"/>
          <a:stretch>
            <a:fillRect/>
          </a:stretch>
        </p:blipFill>
        <p:spPr bwMode="auto">
          <a:xfrm>
            <a:off x="8428143" y="0"/>
            <a:ext cx="3431064" cy="346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35550" r="49918" b="35289"/>
          <a:stretch>
            <a:fillRect/>
          </a:stretch>
        </p:blipFill>
        <p:spPr bwMode="auto">
          <a:xfrm>
            <a:off x="158163" y="-92821"/>
            <a:ext cx="3449413" cy="354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Рисунок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1" t="5869" r="6844" b="66539"/>
          <a:stretch>
            <a:fillRect/>
          </a:stretch>
        </p:blipFill>
        <p:spPr bwMode="auto">
          <a:xfrm>
            <a:off x="8402926" y="3203830"/>
            <a:ext cx="3650529" cy="36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8" t="67076" r="5392" b="3258"/>
          <a:stretch>
            <a:fillRect/>
          </a:stretch>
        </p:blipFill>
        <p:spPr bwMode="auto">
          <a:xfrm>
            <a:off x="148459" y="3322764"/>
            <a:ext cx="3459117" cy="3452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Рисунок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0" t="37128" r="5392" b="35287"/>
          <a:stretch>
            <a:fillRect/>
          </a:stretch>
        </p:blipFill>
        <p:spPr bwMode="auto">
          <a:xfrm>
            <a:off x="3801824" y="84077"/>
            <a:ext cx="3430249" cy="318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Рисунок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67075" r="50291" b="3259"/>
          <a:stretch>
            <a:fillRect/>
          </a:stretch>
        </p:blipFill>
        <p:spPr bwMode="auto">
          <a:xfrm>
            <a:off x="4005018" y="2901230"/>
            <a:ext cx="3421303" cy="361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908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Картинки по запросу лісова поля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4"/>
            <a:ext cx="12330545" cy="772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066" y="2860953"/>
            <a:ext cx="3820679" cy="453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Картинки по запросу лисичк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8" t="15258" r="39230" b="16459"/>
          <a:stretch/>
        </p:blipFill>
        <p:spPr bwMode="auto">
          <a:xfrm>
            <a:off x="249379" y="1345585"/>
            <a:ext cx="5278583" cy="68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17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8764" y="428179"/>
            <a:ext cx="1130530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8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«Лише до доброї криниці</a:t>
            </a:r>
          </a:p>
          <a:p>
            <a:pPr algn="just"/>
            <a:r>
              <a:rPr lang="uk-UA" sz="8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Йдуть люди пити водиці»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757394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5" t="-854" r="23718" b="7977"/>
          <a:stretch>
            <a:fillRect/>
          </a:stretch>
        </p:blipFill>
        <p:spPr bwMode="auto">
          <a:xfrm>
            <a:off x="4285817" y="346365"/>
            <a:ext cx="7906183" cy="651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6474" y="346364"/>
            <a:ext cx="85621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Квітка </a:t>
            </a:r>
            <a:r>
              <a:rPr lang="uk-UA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професійної поведінки:</a:t>
            </a:r>
            <a:endParaRPr lang="ru-RU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3489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" r="1212" b="1010"/>
          <a:stretch/>
        </p:blipFill>
        <p:spPr bwMode="auto">
          <a:xfrm>
            <a:off x="0" y="69273"/>
            <a:ext cx="12192000" cy="897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«Сорочинська </a:t>
            </a:r>
            <a:r>
              <a:rPr lang="uk-UA" sz="8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ярмарка</a:t>
            </a:r>
            <a:r>
              <a:rPr lang="uk-UA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»</a:t>
            </a:r>
            <a:endParaRPr lang="ru-RU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1739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МАГАЗИННАЯ КОРЗ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8" y="110836"/>
            <a:ext cx="11457708" cy="707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164" y="523297"/>
            <a:ext cx="10515600" cy="560041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uk-UA" sz="7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Уподобань;</a:t>
            </a:r>
            <a:endParaRPr lang="ru-RU" sz="7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lvl="0"/>
            <a:r>
              <a:rPr lang="uk-UA" sz="7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Смаку;</a:t>
            </a:r>
            <a:endParaRPr lang="ru-RU" sz="7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lvl="0"/>
            <a:r>
              <a:rPr lang="uk-UA" sz="7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Наявних грошей;</a:t>
            </a:r>
            <a:endParaRPr lang="ru-RU" sz="7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lvl="0"/>
            <a:r>
              <a:rPr lang="uk-UA" sz="7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Асортименту товарів і послуг;</a:t>
            </a:r>
            <a:endParaRPr lang="ru-RU" sz="7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lvl="0"/>
            <a:r>
              <a:rPr lang="uk-UA" sz="7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Якості товарів чи послуг.</a:t>
            </a:r>
            <a:endParaRPr lang="ru-RU" sz="7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500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847239"/>
              </p:ext>
            </p:extLst>
          </p:nvPr>
        </p:nvGraphicFramePr>
        <p:xfrm>
          <a:off x="762000" y="290945"/>
          <a:ext cx="10640290" cy="63176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7423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19479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19479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19479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19479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619479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61947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619479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619479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61947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508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546" y="580579"/>
            <a:ext cx="1181792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3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Кожна людина має право на вибір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74402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52709" cy="1325563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7200" b="1" dirty="0" smtClean="0">
                <a:ln/>
                <a:solidFill>
                  <a:srgbClr val="FD0362"/>
                </a:solidFill>
                <a:latin typeface="Arial Black" panose="020B0A04020102020204" pitchFamily="34" charset="0"/>
              </a:rPr>
              <a:t>Дякую за увагу!</a:t>
            </a:r>
            <a:endParaRPr lang="ru-RU" sz="7200" b="1" dirty="0">
              <a:ln/>
              <a:solidFill>
                <a:srgbClr val="FD0362"/>
              </a:solidFill>
              <a:latin typeface="Arial Black" panose="020B0A04020102020204" pitchFamily="34" charset="0"/>
            </a:endParaRPr>
          </a:p>
        </p:txBody>
      </p:sp>
      <p:pic>
        <p:nvPicPr>
          <p:cNvPr id="30722" name="Picture 2" descr="Картинки по запросу бджіл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18" y="1590964"/>
            <a:ext cx="5070764" cy="507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08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570708"/>
              </p:ext>
            </p:extLst>
          </p:nvPr>
        </p:nvGraphicFramePr>
        <p:xfrm>
          <a:off x="762000" y="335280"/>
          <a:ext cx="10640290" cy="62733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709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709547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592100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709547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92100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9210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921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9210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92100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921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42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803006"/>
              </p:ext>
            </p:extLst>
          </p:nvPr>
        </p:nvGraphicFramePr>
        <p:xfrm>
          <a:off x="762000" y="335280"/>
          <a:ext cx="10640290" cy="6301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7126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712681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712681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59471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94715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9471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9471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94715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94715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9471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27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456214"/>
              </p:ext>
            </p:extLst>
          </p:nvPr>
        </p:nvGraphicFramePr>
        <p:xfrm>
          <a:off x="762000" y="335280"/>
          <a:ext cx="10640290" cy="6217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903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90354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90354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90354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576084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76084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7608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76084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76084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7608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73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103571"/>
              </p:ext>
            </p:extLst>
          </p:nvPr>
        </p:nvGraphicFramePr>
        <p:xfrm>
          <a:off x="762000" y="335280"/>
          <a:ext cx="10640290" cy="63564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930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93001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93001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93001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93001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57829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7829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78292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78292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78292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787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469884"/>
              </p:ext>
            </p:extLst>
          </p:nvPr>
        </p:nvGraphicFramePr>
        <p:xfrm>
          <a:off x="762000" y="335278"/>
          <a:ext cx="10640290" cy="63841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7804">
                  <a:extLst>
                    <a:ext uri="{9D8B030D-6E8A-4147-A177-3AD203B41FA5}">
                      <a16:colId xmlns:a16="http://schemas.microsoft.com/office/drawing/2014/main" val="2381529215"/>
                    </a:ext>
                  </a:extLst>
                </a:gridCol>
                <a:gridCol w="273588">
                  <a:extLst>
                    <a:ext uri="{9D8B030D-6E8A-4147-A177-3AD203B41FA5}">
                      <a16:colId xmlns:a16="http://schemas.microsoft.com/office/drawing/2014/main" val="3101018008"/>
                    </a:ext>
                  </a:extLst>
                </a:gridCol>
                <a:gridCol w="621271">
                  <a:extLst>
                    <a:ext uri="{9D8B030D-6E8A-4147-A177-3AD203B41FA5}">
                      <a16:colId xmlns:a16="http://schemas.microsoft.com/office/drawing/2014/main" val="3953446038"/>
                    </a:ext>
                  </a:extLst>
                </a:gridCol>
                <a:gridCol w="706330">
                  <a:extLst>
                    <a:ext uri="{9D8B030D-6E8A-4147-A177-3AD203B41FA5}">
                      <a16:colId xmlns:a16="http://schemas.microsoft.com/office/drawing/2014/main" val="642531449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531970267"/>
                    </a:ext>
                  </a:extLst>
                </a:gridCol>
                <a:gridCol w="686316">
                  <a:extLst>
                    <a:ext uri="{9D8B030D-6E8A-4147-A177-3AD203B41FA5}">
                      <a16:colId xmlns:a16="http://schemas.microsoft.com/office/drawing/2014/main" val="1229955970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961881329"/>
                    </a:ext>
                  </a:extLst>
                </a:gridCol>
                <a:gridCol w="791383">
                  <a:extLst>
                    <a:ext uri="{9D8B030D-6E8A-4147-A177-3AD203B41FA5}">
                      <a16:colId xmlns:a16="http://schemas.microsoft.com/office/drawing/2014/main" val="2008208179"/>
                    </a:ext>
                  </a:extLst>
                </a:gridCol>
                <a:gridCol w="761363">
                  <a:extLst>
                    <a:ext uri="{9D8B030D-6E8A-4147-A177-3AD203B41FA5}">
                      <a16:colId xmlns:a16="http://schemas.microsoft.com/office/drawing/2014/main" val="390718714"/>
                    </a:ext>
                  </a:extLst>
                </a:gridCol>
                <a:gridCol w="676309">
                  <a:extLst>
                    <a:ext uri="{9D8B030D-6E8A-4147-A177-3AD203B41FA5}">
                      <a16:colId xmlns:a16="http://schemas.microsoft.com/office/drawing/2014/main" val="1885193133"/>
                    </a:ext>
                  </a:extLst>
                </a:gridCol>
                <a:gridCol w="666301">
                  <a:extLst>
                    <a:ext uri="{9D8B030D-6E8A-4147-A177-3AD203B41FA5}">
                      <a16:colId xmlns:a16="http://schemas.microsoft.com/office/drawing/2014/main" val="205267207"/>
                    </a:ext>
                  </a:extLst>
                </a:gridCol>
                <a:gridCol w="871944">
                  <a:extLst>
                    <a:ext uri="{9D8B030D-6E8A-4147-A177-3AD203B41FA5}">
                      <a16:colId xmlns:a16="http://schemas.microsoft.com/office/drawing/2014/main" val="4272296369"/>
                    </a:ext>
                  </a:extLst>
                </a:gridCol>
                <a:gridCol w="764143">
                  <a:extLst>
                    <a:ext uri="{9D8B030D-6E8A-4147-A177-3AD203B41FA5}">
                      <a16:colId xmlns:a16="http://schemas.microsoft.com/office/drawing/2014/main" val="1507866593"/>
                    </a:ext>
                  </a:extLst>
                </a:gridCol>
                <a:gridCol w="768922">
                  <a:extLst>
                    <a:ext uri="{9D8B030D-6E8A-4147-A177-3AD203B41FA5}">
                      <a16:colId xmlns:a16="http://schemas.microsoft.com/office/drawing/2014/main" val="3116775243"/>
                    </a:ext>
                  </a:extLst>
                </a:gridCol>
                <a:gridCol w="766917">
                  <a:extLst>
                    <a:ext uri="{9D8B030D-6E8A-4147-A177-3AD203B41FA5}">
                      <a16:colId xmlns:a16="http://schemas.microsoft.com/office/drawing/2014/main" val="1307838521"/>
                    </a:ext>
                  </a:extLst>
                </a:gridCol>
              </a:tblGrid>
              <a:tr h="6836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Ф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М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Ц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І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61106"/>
                  </a:ext>
                </a:extLst>
              </a:tr>
              <a:tr h="683684">
                <a:tc rowSpan="3"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Л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Г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317728"/>
                  </a:ext>
                </a:extLst>
              </a:tr>
              <a:tr h="683684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С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П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О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Ж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extLst>
                  <a:ext uri="{0D108BD9-81ED-4DB2-BD59-A6C34878D82A}">
                    <a16:rowId xmlns:a16="http://schemas.microsoft.com/office/drawing/2014/main" val="1550940258"/>
                  </a:ext>
                </a:extLst>
              </a:tr>
              <a:tr h="683684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Р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Б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К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3227758"/>
                  </a:ext>
                </a:extLst>
              </a:tr>
              <a:tr h="683684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effectLst/>
                        </a:rPr>
                        <a:t>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В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А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>
                          <a:effectLst/>
                        </a:rPr>
                        <a:t>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51804"/>
                  </a:ext>
                </a:extLst>
              </a:tr>
              <a:tr h="683684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С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Ж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В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rgbClr val="7030A0"/>
                          </a:solidFill>
                          <a:effectLst/>
                        </a:rPr>
                        <a:t>Ч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281129"/>
                  </a:ext>
                </a:extLst>
              </a:tr>
              <a:tr h="57051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7892"/>
                  </a:ext>
                </a:extLst>
              </a:tr>
              <a:tr h="570518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91039"/>
                  </a:ext>
                </a:extLst>
              </a:tr>
              <a:tr h="570518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15140"/>
                  </a:ext>
                </a:extLst>
              </a:tr>
              <a:tr h="57051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30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88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581</Words>
  <Application>Microsoft Office PowerPoint</Application>
  <PresentationFormat>Широкоэкранный</PresentationFormat>
  <Paragraphs>647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Девіз уроку:  «Мала бджола, а й та працює»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«Сорочинська ярмарка»</vt:lpstr>
      <vt:lpstr>Презентация PowerPoint</vt:lpstr>
      <vt:lpstr>Презентация PowerPoint</vt:lpstr>
      <vt:lpstr>Дякую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cp:lastPrinted>2017-12-06T19:22:30Z</cp:lastPrinted>
  <dcterms:created xsi:type="dcterms:W3CDTF">2017-12-05T20:16:17Z</dcterms:created>
  <dcterms:modified xsi:type="dcterms:W3CDTF">2017-12-06T21:10:55Z</dcterms:modified>
</cp:coreProperties>
</file>