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0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2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3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4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5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6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17.xml" ContentType="application/vnd.openxmlformats-officedocument.theme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8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9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20.xml" ContentType="application/vnd.openxmlformats-officedocument.theme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  <p:sldMasterId id="2147483708" r:id="rId4"/>
    <p:sldMasterId id="2147483744" r:id="rId5"/>
    <p:sldMasterId id="2147483768" r:id="rId6"/>
    <p:sldMasterId id="2147483780" r:id="rId7"/>
    <p:sldMasterId id="2147483804" r:id="rId8"/>
    <p:sldMasterId id="2147483816" r:id="rId9"/>
    <p:sldMasterId id="2147483829" r:id="rId10"/>
    <p:sldMasterId id="2147483842" r:id="rId11"/>
    <p:sldMasterId id="2147483868" r:id="rId12"/>
    <p:sldMasterId id="2147483881" r:id="rId13"/>
    <p:sldMasterId id="2147483894" r:id="rId14"/>
    <p:sldMasterId id="2147483907" r:id="rId15"/>
    <p:sldMasterId id="2147483933" r:id="rId16"/>
    <p:sldMasterId id="2147483959" r:id="rId17"/>
    <p:sldMasterId id="2147483972" r:id="rId18"/>
    <p:sldMasterId id="2147483996" r:id="rId19"/>
    <p:sldMasterId id="2147484008" r:id="rId20"/>
    <p:sldMasterId id="2147484020" r:id="rId21"/>
  </p:sldMasterIdLst>
  <p:notesMasterIdLst>
    <p:notesMasterId r:id="rId61"/>
  </p:notesMasterIdLst>
  <p:sldIdLst>
    <p:sldId id="256" r:id="rId22"/>
    <p:sldId id="296" r:id="rId23"/>
    <p:sldId id="295" r:id="rId24"/>
    <p:sldId id="299" r:id="rId25"/>
    <p:sldId id="300" r:id="rId26"/>
    <p:sldId id="269" r:id="rId27"/>
    <p:sldId id="270" r:id="rId28"/>
    <p:sldId id="279" r:id="rId29"/>
    <p:sldId id="282" r:id="rId30"/>
    <p:sldId id="272" r:id="rId31"/>
    <p:sldId id="283" r:id="rId32"/>
    <p:sldId id="284" r:id="rId33"/>
    <p:sldId id="285" r:id="rId34"/>
    <p:sldId id="273" r:id="rId35"/>
    <p:sldId id="287" r:id="rId36"/>
    <p:sldId id="288" r:id="rId37"/>
    <p:sldId id="289" r:id="rId38"/>
    <p:sldId id="292" r:id="rId39"/>
    <p:sldId id="303" r:id="rId40"/>
    <p:sldId id="304" r:id="rId41"/>
    <p:sldId id="323" r:id="rId42"/>
    <p:sldId id="294" r:id="rId43"/>
    <p:sldId id="290" r:id="rId44"/>
    <p:sldId id="276" r:id="rId45"/>
    <p:sldId id="305" r:id="rId46"/>
    <p:sldId id="306" r:id="rId47"/>
    <p:sldId id="307" r:id="rId48"/>
    <p:sldId id="308" r:id="rId49"/>
    <p:sldId id="311" r:id="rId50"/>
    <p:sldId id="314" r:id="rId51"/>
    <p:sldId id="315" r:id="rId52"/>
    <p:sldId id="317" r:id="rId53"/>
    <p:sldId id="316" r:id="rId54"/>
    <p:sldId id="318" r:id="rId55"/>
    <p:sldId id="319" r:id="rId56"/>
    <p:sldId id="320" r:id="rId57"/>
    <p:sldId id="321" r:id="rId58"/>
    <p:sldId id="322" r:id="rId59"/>
    <p:sldId id="278" r:id="rId6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8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39" Type="http://schemas.openxmlformats.org/officeDocument/2006/relationships/slide" Target="slides/slide18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13.xml"/><Relationship Id="rId42" Type="http://schemas.openxmlformats.org/officeDocument/2006/relationships/slide" Target="slides/slide21.xml"/><Relationship Id="rId47" Type="http://schemas.openxmlformats.org/officeDocument/2006/relationships/slide" Target="slides/slide26.xml"/><Relationship Id="rId50" Type="http://schemas.openxmlformats.org/officeDocument/2006/relationships/slide" Target="slides/slide29.xml"/><Relationship Id="rId55" Type="http://schemas.openxmlformats.org/officeDocument/2006/relationships/slide" Target="slides/slide34.xml"/><Relationship Id="rId63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41" Type="http://schemas.openxmlformats.org/officeDocument/2006/relationships/slide" Target="slides/slide20.xml"/><Relationship Id="rId54" Type="http://schemas.openxmlformats.org/officeDocument/2006/relationships/slide" Target="slides/slide3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slide" Target="slides/slide11.xml"/><Relationship Id="rId37" Type="http://schemas.openxmlformats.org/officeDocument/2006/relationships/slide" Target="slides/slide16.xml"/><Relationship Id="rId40" Type="http://schemas.openxmlformats.org/officeDocument/2006/relationships/slide" Target="slides/slide19.xml"/><Relationship Id="rId45" Type="http://schemas.openxmlformats.org/officeDocument/2006/relationships/slide" Target="slides/slide24.xml"/><Relationship Id="rId53" Type="http://schemas.openxmlformats.org/officeDocument/2006/relationships/slide" Target="slides/slide32.xml"/><Relationship Id="rId58" Type="http://schemas.openxmlformats.org/officeDocument/2006/relationships/slide" Target="slides/slide37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slide" Target="slides/slide15.xml"/><Relationship Id="rId49" Type="http://schemas.openxmlformats.org/officeDocument/2006/relationships/slide" Target="slides/slide28.xml"/><Relationship Id="rId57" Type="http://schemas.openxmlformats.org/officeDocument/2006/relationships/slide" Target="slides/slide36.xml"/><Relationship Id="rId61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4" Type="http://schemas.openxmlformats.org/officeDocument/2006/relationships/slide" Target="slides/slide23.xml"/><Relationship Id="rId52" Type="http://schemas.openxmlformats.org/officeDocument/2006/relationships/slide" Target="slides/slide31.xml"/><Relationship Id="rId60" Type="http://schemas.openxmlformats.org/officeDocument/2006/relationships/slide" Target="slides/slide39.xml"/><Relationship Id="rId65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slide" Target="slides/slide14.xml"/><Relationship Id="rId43" Type="http://schemas.openxmlformats.org/officeDocument/2006/relationships/slide" Target="slides/slide22.xml"/><Relationship Id="rId48" Type="http://schemas.openxmlformats.org/officeDocument/2006/relationships/slide" Target="slides/slide27.xml"/><Relationship Id="rId56" Type="http://schemas.openxmlformats.org/officeDocument/2006/relationships/slide" Target="slides/slide35.xml"/><Relationship Id="rId64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slide" Target="slides/slide12.xml"/><Relationship Id="rId38" Type="http://schemas.openxmlformats.org/officeDocument/2006/relationships/slide" Target="slides/slide17.xml"/><Relationship Id="rId46" Type="http://schemas.openxmlformats.org/officeDocument/2006/relationships/slide" Target="slides/slide25.xml"/><Relationship Id="rId5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7BB19-7381-4A0C-AD20-370F1B29FD68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39C22-9736-4CCA-AED1-2E5EB62905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29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09D8A14-7DF2-447A-81C2-BB2E7510944A}" type="slidenum">
              <a:rPr lang="ru-RU" altLang="ru-RU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uk-UA" altLang="ru-RU" smtClean="0"/>
          </a:p>
        </p:txBody>
      </p:sp>
      <p:sp>
        <p:nvSpPr>
          <p:cNvPr id="18437" name="Місце для дати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461DA31-3524-4C28-B3B1-E1E0DDF24F9D}" type="slidenum">
              <a:rPr lang="ru-RU" altLang="ru-RU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altLang="ru-RU" smtClean="0"/>
          </a:p>
        </p:txBody>
      </p:sp>
      <p:sp>
        <p:nvSpPr>
          <p:cNvPr id="19461" name="Місце для дати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CB0B1DB-051E-4A4B-A84F-D1FE21D8D920}" type="slidenum">
              <a:rPr lang="ru-RU" altLang="ru-RU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 typeface="Wingdings" pitchFamily="2" charset="2"/>
              <a:buNone/>
            </a:pPr>
            <a:endParaRPr lang="uk-UA" altLang="ru-RU" smtClean="0"/>
          </a:p>
        </p:txBody>
      </p:sp>
      <p:sp>
        <p:nvSpPr>
          <p:cNvPr id="20485" name="Місце для дати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7802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04764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56590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4680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90562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38876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285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89294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63721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95724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14451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66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29647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4290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87530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40639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5602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5226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88884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5059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32373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27405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133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5810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8749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270787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3811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9437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2729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3363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76110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50677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20610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006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71736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99982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20885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38545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76320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28167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95042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197794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36681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120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68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1077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5708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94748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55628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92095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4599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577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72036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92810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77301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726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99244309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0416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0869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19389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00923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5002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4191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51700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37108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996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63372347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26189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85088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01050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5256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86340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557662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7250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94404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857974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467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5630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9232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57309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89213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7456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2446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8927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314423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226928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5158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099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156567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33734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10510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1361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055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58555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3273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14621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62229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13598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6577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7438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6597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368271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04670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346927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83107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381151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6A27-C160-47D0-999D-B1EB22A26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44702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0125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64121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90867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35863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827615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37821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81960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936736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93641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552973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057783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67288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787040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868097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583173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6081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474048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272305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080462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736370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26833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474907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65747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733422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97915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25089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0910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E3574-15BC-4F18-9C22-5BA3CE394DE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98E13-BA73-4824-BA7E-7740C1BCBE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564322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7811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0190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10328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4331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6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375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02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2473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2740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2846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423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85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174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35351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045629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103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5109750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33419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231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37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5531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4144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76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948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159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429156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3001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739764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70984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964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45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351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8403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8020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119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183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06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66769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367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877069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29147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1353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16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31864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5313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0632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620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70738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FFF39D"/>
                </a:solidFill>
              </a:rPr>
              <a:pPr/>
              <a:t>26.01.2017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317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88855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47654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4040118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10891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45414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4679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6491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570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492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7D349-6E4A-4584-A9DE-8AB74D47658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707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F3811-44EC-463B-A640-8C4852CEAB6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051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982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F821-718C-4423-95AD-78D0D9EB33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1802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CAA19-5F8A-46BE-9E73-D86A596A95E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7196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64F39-5158-458F-B0F8-3AE8B6F77EA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7419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09B30-A241-4FDC-A0B3-57159AD4A4E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7930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AA4A-8781-4CAA-979E-9CB3896AA0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95489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3A7EE-28C3-4796-A4C8-08CFEB22B6F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7685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80984-8C61-4B2B-B9A9-5A8B23F69A5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4812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1D52-0707-4C04-A950-03C648D70D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638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</a:rPr>
              <a:t>Косарська ЗОШ, Скічко Т.М.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FED59-BE60-4FDF-8CB9-2FFEEC16E1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1001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8B895-BB68-47D6-B32A-F51083636E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2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35778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32068-AEB3-4981-BB29-63313CC3A50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38416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AA87E1-4FDF-46F4-89EE-382B366468E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32110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DE3B1-EE24-46C6-B9CC-7D05C2D5584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28730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E826A-272E-4D48-A974-7FC0053F5B0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028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0262A-F8D3-41A6-881E-612BBCD801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05093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82828-058B-40C6-A2BD-7CA3CAAAC5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0751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5D0D-A2D9-4222-BB52-54D9D5EC0AF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4757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D9049F-F8DC-4A0A-82C6-B6BA40E91B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7624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C3362-4274-4EAF-98AB-C23095576F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15486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556F7-7887-482C-A650-F3BCFE47BD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36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slideLayout" Target="../slideLayouts/slideLayout160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12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4.xml"/><Relationship Id="rId9" Type="http://schemas.openxmlformats.org/officeDocument/2006/relationships/slideLayout" Target="../slideLayouts/slideLayout169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2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77.xml"/><Relationship Id="rId10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slideLayout" Target="../slideLayouts/slideLayout196.xml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99.xml"/><Relationship Id="rId7" Type="http://schemas.openxmlformats.org/officeDocument/2006/relationships/slideLayout" Target="../slideLayouts/slideLayout203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8.xml"/><Relationship Id="rId1" Type="http://schemas.openxmlformats.org/officeDocument/2006/relationships/slideLayout" Target="../slideLayouts/slideLayout197.xml"/><Relationship Id="rId6" Type="http://schemas.openxmlformats.org/officeDocument/2006/relationships/slideLayout" Target="../slideLayouts/slideLayout202.xml"/><Relationship Id="rId11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1.xml"/><Relationship Id="rId10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0.xml"/><Relationship Id="rId9" Type="http://schemas.openxmlformats.org/officeDocument/2006/relationships/slideLayout" Target="../slideLayouts/slideLayout205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5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7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32.xml"/><Relationship Id="rId7" Type="http://schemas.openxmlformats.org/officeDocument/2006/relationships/slideLayout" Target="../slideLayouts/slideLayout236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31.xml"/><Relationship Id="rId1" Type="http://schemas.openxmlformats.org/officeDocument/2006/relationships/slideLayout" Target="../slideLayouts/slideLayout230.xml"/><Relationship Id="rId6" Type="http://schemas.openxmlformats.org/officeDocument/2006/relationships/slideLayout" Target="../slideLayouts/slideLayout235.xml"/><Relationship Id="rId11" Type="http://schemas.openxmlformats.org/officeDocument/2006/relationships/slideLayout" Target="../slideLayouts/slideLayout240.xml"/><Relationship Id="rId5" Type="http://schemas.openxmlformats.org/officeDocument/2006/relationships/slideLayout" Target="../slideLayouts/slideLayout234.xml"/><Relationship Id="rId10" Type="http://schemas.openxmlformats.org/officeDocument/2006/relationships/slideLayout" Target="../slideLayouts/slideLayout239.xml"/><Relationship Id="rId4" Type="http://schemas.openxmlformats.org/officeDocument/2006/relationships/slideLayout" Target="../slideLayouts/slideLayout233.xml"/><Relationship Id="rId9" Type="http://schemas.openxmlformats.org/officeDocument/2006/relationships/slideLayout" Target="../slideLayouts/slideLayout23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86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1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11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600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39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98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7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71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A3E3574-15BC-4F18-9C22-5BA3CE394DE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D98E13-BA73-4824-BA7E-7740C1BCBE2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432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A3E3574-15BC-4F18-9C22-5BA3CE394DE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26.01.2017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8D98E13-BA73-4824-BA7E-7740C1BCBE2F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07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8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57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9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51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575F6D"/>
                </a:solidFill>
              </a:rPr>
              <a:pPr/>
              <a:t>26.01.2017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80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7AECEC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t>Косарська ЗОШ, Скічко Т.М.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598763-5758-4C0E-837F-13FAAD8D8051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30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66"/>
            </a:gs>
            <a:gs pos="50000">
              <a:schemeClr val="bg1"/>
            </a:gs>
            <a:gs pos="100000">
              <a:srgbClr val="FF9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</a:rPr>
              <a:t>Косарська ЗОШ, Скічко Т.М.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DDC404-C371-4451-9FAB-7C686ADA1BBA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13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9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4.jpeg"/><Relationship Id="rId5" Type="http://schemas.openxmlformats.org/officeDocument/2006/relationships/image" Target="../media/image23.gif"/><Relationship Id="rId4" Type="http://schemas.openxmlformats.org/officeDocument/2006/relationships/image" Target="../media/image22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03848" y="2739011"/>
            <a:ext cx="5105400" cy="2868168"/>
          </a:xfrm>
        </p:spPr>
        <p:txBody>
          <a:bodyPr/>
          <a:lstStyle/>
          <a:p>
            <a:r>
              <a:rPr lang="uk-UA" dirty="0" smtClean="0"/>
              <a:t>Симетрія відносно прямої-Осьова симетрія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50503"/>
            <a:ext cx="5072608" cy="766936"/>
          </a:xfrm>
        </p:spPr>
        <p:txBody>
          <a:bodyPr/>
          <a:lstStyle/>
          <a:p>
            <a:r>
              <a:rPr lang="uk-UA" dirty="0" smtClean="0"/>
              <a:t>Геометрія 9 клас</a:t>
            </a:r>
            <a:endParaRPr lang="ru-RU" dirty="0"/>
          </a:p>
        </p:txBody>
      </p:sp>
      <p:pic>
        <p:nvPicPr>
          <p:cNvPr id="6" name="Picture 2" descr="J022377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2555875" cy="2230438"/>
          </a:xfrm>
          <a:prstGeom prst="rect">
            <a:avLst/>
          </a:prstGeom>
          <a:noFill/>
        </p:spPr>
      </p:pic>
      <p:pic>
        <p:nvPicPr>
          <p:cNvPr id="7" name="Picture 3" descr="graduation_owl_hw"/>
          <p:cNvPicPr>
            <a:picLocks noChangeAspect="1" noChangeArrowheads="1" noCrop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6660232" y="733971"/>
            <a:ext cx="2189162" cy="197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771800" y="6093296"/>
            <a:ext cx="6172200" cy="58145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000" b="1" i="0" u="none" strike="noStrike" kern="1200" cap="small" spc="0" normalizeH="0" baseline="0" noProof="0" smtClean="0">
                <a:ln>
                  <a:noFill/>
                </a:ln>
                <a:solidFill>
                  <a:srgbClr val="575F6D"/>
                </a:solidFill>
                <a:effectLst/>
                <a:uLnTx/>
                <a:uFillTx/>
                <a:latin typeface="Century Schoolbook"/>
              </a:rPr>
              <a:t>Геометричні перетворення</a:t>
            </a:r>
            <a:endParaRPr kumimoji="0" lang="ru-RU" sz="3000" b="1" i="0" u="none" strike="noStrike" kern="1200" cap="small" spc="0" normalizeH="0" baseline="0" noProof="0" dirty="0">
              <a:ln>
                <a:noFill/>
              </a:ln>
              <a:solidFill>
                <a:srgbClr val="575F6D"/>
              </a:solidFill>
              <a:effectLst/>
              <a:uLnTx/>
              <a:uFillTx/>
              <a:latin typeface="Century Schoolbook"/>
            </a:endParaRPr>
          </a:p>
        </p:txBody>
      </p:sp>
    </p:spTree>
    <p:extLst>
      <p:ext uri="{BB962C8B-B14F-4D97-AF65-F5344CB8AC3E}">
        <p14:creationId xmlns:p14="http://schemas.microsoft.com/office/powerpoint/2010/main" val="246806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988840"/>
            <a:ext cx="8496944" cy="252028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  <a:cs typeface="Times New Roman"/>
              </a:rPr>
              <a:t>Побудувати точку (відрізок, трикутник), симетричну даній відносно даної </a:t>
            </a:r>
            <a:r>
              <a:rPr lang="uk-UA" dirty="0" smtClean="0">
                <a:latin typeface="Times New Roman"/>
                <a:ea typeface="Times New Roman"/>
                <a:cs typeface="Times New Roman"/>
              </a:rPr>
              <a:t>прямої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188640"/>
            <a:ext cx="5976664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prstClr val="white"/>
                </a:solidFill>
              </a:rPr>
              <a:t>Практична робота в групах</a:t>
            </a:r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645024"/>
            <a:ext cx="8280920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latin typeface="Times New Roman"/>
                <a:ea typeface="Times New Roman"/>
                <a:cs typeface="Times New Roman"/>
              </a:rPr>
              <a:t>Проблема</a:t>
            </a:r>
            <a:r>
              <a:rPr lang="uk-UA" sz="3600" dirty="0">
                <a:latin typeface="Times New Roman"/>
                <a:ea typeface="Times New Roman"/>
                <a:cs typeface="Times New Roman"/>
              </a:rPr>
              <a:t>: як побудувати на дошці, яку перегнути не можна, точку, симетричну даній відносно даної прямої.</a:t>
            </a:r>
            <a:endParaRPr lang="ru-RU" sz="3600" dirty="0">
              <a:latin typeface="Courier New"/>
              <a:ea typeface="Times New Roman"/>
              <a:cs typeface="Times New Roman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538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1066800" y="228600"/>
            <a:ext cx="6553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Означення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87475" name="Text Box 19"/>
          <p:cNvSpPr txBox="1">
            <a:spLocks noChangeArrowheads="1"/>
          </p:cNvSpPr>
          <p:nvPr/>
        </p:nvSpPr>
        <p:spPr bwMode="auto">
          <a:xfrm>
            <a:off x="2362200" y="53086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  <a:endParaRPr lang="ru-RU" sz="2400" dirty="0">
              <a:solidFill>
                <a:srgbClr val="3333FF"/>
              </a:solidFill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419600" y="3860800"/>
            <a:ext cx="2133600" cy="952500"/>
            <a:chOff x="1296" y="1176"/>
            <a:chExt cx="1344" cy="600"/>
          </a:xfrm>
        </p:grpSpPr>
        <p:grpSp>
          <p:nvGrpSpPr>
            <p:cNvPr id="4114" name="Group 26"/>
            <p:cNvGrpSpPr>
              <a:grpSpLocks/>
            </p:cNvGrpSpPr>
            <p:nvPr/>
          </p:nvGrpSpPr>
          <p:grpSpPr bwMode="auto">
            <a:xfrm flipH="1" flipV="1">
              <a:off x="1296" y="1176"/>
              <a:ext cx="1024" cy="600"/>
              <a:chOff x="240" y="1800"/>
              <a:chExt cx="1024" cy="600"/>
            </a:xfrm>
          </p:grpSpPr>
          <p:sp>
            <p:nvSpPr>
              <p:cNvPr id="4116" name="Freeform 27"/>
              <p:cNvSpPr>
                <a:spLocks/>
              </p:cNvSpPr>
              <p:nvPr/>
            </p:nvSpPr>
            <p:spPr bwMode="auto">
              <a:xfrm>
                <a:off x="284" y="1800"/>
                <a:ext cx="980" cy="560"/>
              </a:xfrm>
              <a:custGeom>
                <a:avLst/>
                <a:gdLst>
                  <a:gd name="T0" fmla="*/ 0 w 980"/>
                  <a:gd name="T1" fmla="*/ 560 h 560"/>
                  <a:gd name="T2" fmla="*/ 980 w 980"/>
                  <a:gd name="T3" fmla="*/ 0 h 560"/>
                  <a:gd name="T4" fmla="*/ 0 60000 65536"/>
                  <a:gd name="T5" fmla="*/ 0 60000 65536"/>
                  <a:gd name="T6" fmla="*/ 0 w 980"/>
                  <a:gd name="T7" fmla="*/ 0 h 560"/>
                  <a:gd name="T8" fmla="*/ 980 w 980"/>
                  <a:gd name="T9" fmla="*/ 560 h 56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980" h="560">
                    <a:moveTo>
                      <a:pt x="0" y="560"/>
                    </a:moveTo>
                    <a:lnTo>
                      <a:pt x="980" y="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17" name="Oval 28"/>
              <p:cNvSpPr>
                <a:spLocks noChangeArrowheads="1"/>
              </p:cNvSpPr>
              <p:nvPr/>
            </p:nvSpPr>
            <p:spPr bwMode="auto">
              <a:xfrm>
                <a:off x="240" y="2352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uk-UA" altLang="ru-RU" sz="180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87485" name="Text Box 29"/>
            <p:cNvSpPr txBox="1">
              <a:spLocks noChangeArrowheads="1"/>
            </p:cNvSpPr>
            <p:nvPr/>
          </p:nvSpPr>
          <p:spPr bwMode="auto">
            <a:xfrm>
              <a:off x="2256" y="120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uk-UA" sz="2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Х′</a:t>
              </a:r>
              <a:r>
                <a:rPr lang="uk-UA" sz="2400" dirty="0">
                  <a:solidFill>
                    <a:srgbClr val="000000"/>
                  </a:solidFill>
                </a:rPr>
                <a:t> </a:t>
              </a:r>
              <a:endParaRPr lang="ru-RU" sz="2400" dirty="0">
                <a:solidFill>
                  <a:srgbClr val="3333FF"/>
                </a:solidFill>
              </a:endParaRPr>
            </a:p>
          </p:txBody>
        </p:sp>
      </p:grpSp>
      <p:grpSp>
        <p:nvGrpSpPr>
          <p:cNvPr id="4" name="Group 31"/>
          <p:cNvGrpSpPr>
            <a:grpSpLocks/>
          </p:cNvGrpSpPr>
          <p:nvPr/>
        </p:nvGrpSpPr>
        <p:grpSpPr bwMode="auto">
          <a:xfrm rot="-123875">
            <a:off x="3581400" y="4241800"/>
            <a:ext cx="1752600" cy="1143000"/>
            <a:chOff x="768" y="1440"/>
            <a:chExt cx="1008" cy="720"/>
          </a:xfrm>
        </p:grpSpPr>
        <p:sp>
          <p:nvSpPr>
            <p:cNvPr id="4112" name="Freeform 32"/>
            <p:cNvSpPr>
              <a:spLocks/>
            </p:cNvSpPr>
            <p:nvPr/>
          </p:nvSpPr>
          <p:spPr bwMode="auto">
            <a:xfrm>
              <a:off x="768" y="2000"/>
              <a:ext cx="48" cy="160"/>
            </a:xfrm>
            <a:custGeom>
              <a:avLst/>
              <a:gdLst>
                <a:gd name="T0" fmla="*/ 0 w 48"/>
                <a:gd name="T1" fmla="*/ 0 h 160"/>
                <a:gd name="T2" fmla="*/ 48 w 48"/>
                <a:gd name="T3" fmla="*/ 160 h 160"/>
                <a:gd name="T4" fmla="*/ 0 60000 65536"/>
                <a:gd name="T5" fmla="*/ 0 60000 65536"/>
                <a:gd name="T6" fmla="*/ 0 w 48"/>
                <a:gd name="T7" fmla="*/ 0 h 160"/>
                <a:gd name="T8" fmla="*/ 48 w 48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60">
                  <a:moveTo>
                    <a:pt x="0" y="0"/>
                  </a:moveTo>
                  <a:lnTo>
                    <a:pt x="48" y="16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4113" name="Freeform 33"/>
            <p:cNvSpPr>
              <a:spLocks/>
            </p:cNvSpPr>
            <p:nvPr/>
          </p:nvSpPr>
          <p:spPr bwMode="auto">
            <a:xfrm>
              <a:off x="1728" y="1440"/>
              <a:ext cx="48" cy="160"/>
            </a:xfrm>
            <a:custGeom>
              <a:avLst/>
              <a:gdLst>
                <a:gd name="T0" fmla="*/ 0 w 48"/>
                <a:gd name="T1" fmla="*/ 0 h 160"/>
                <a:gd name="T2" fmla="*/ 48 w 48"/>
                <a:gd name="T3" fmla="*/ 160 h 160"/>
                <a:gd name="T4" fmla="*/ 0 60000 65536"/>
                <a:gd name="T5" fmla="*/ 0 60000 65536"/>
                <a:gd name="T6" fmla="*/ 0 w 48"/>
                <a:gd name="T7" fmla="*/ 0 h 160"/>
                <a:gd name="T8" fmla="*/ 48 w 48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60">
                  <a:moveTo>
                    <a:pt x="0" y="0"/>
                  </a:moveTo>
                  <a:lnTo>
                    <a:pt x="48" y="16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3962400" y="3062288"/>
            <a:ext cx="609600" cy="3411537"/>
            <a:chOff x="3600" y="1737"/>
            <a:chExt cx="384" cy="2149"/>
          </a:xfrm>
        </p:grpSpPr>
        <p:sp>
          <p:nvSpPr>
            <p:cNvPr id="4110" name="Freeform 35"/>
            <p:cNvSpPr>
              <a:spLocks/>
            </p:cNvSpPr>
            <p:nvPr/>
          </p:nvSpPr>
          <p:spPr bwMode="auto">
            <a:xfrm rot="-1748669">
              <a:off x="3866" y="1737"/>
              <a:ext cx="29" cy="2149"/>
            </a:xfrm>
            <a:custGeom>
              <a:avLst/>
              <a:gdLst>
                <a:gd name="T0" fmla="*/ 0 w 16"/>
                <a:gd name="T1" fmla="*/ 0 h 1472"/>
                <a:gd name="T2" fmla="*/ 3400 w 16"/>
                <a:gd name="T3" fmla="*/ 44341 h 1472"/>
                <a:gd name="T4" fmla="*/ 0 60000 65536"/>
                <a:gd name="T5" fmla="*/ 0 60000 65536"/>
                <a:gd name="T6" fmla="*/ 0 w 16"/>
                <a:gd name="T7" fmla="*/ 0 h 1472"/>
                <a:gd name="T8" fmla="*/ 16 w 16"/>
                <a:gd name="T9" fmla="*/ 1472 h 147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1472">
                  <a:moveTo>
                    <a:pt x="0" y="0"/>
                  </a:moveTo>
                  <a:lnTo>
                    <a:pt x="16" y="1472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87492" name="Text Box 36"/>
            <p:cNvSpPr txBox="1">
              <a:spLocks noChangeArrowheads="1"/>
            </p:cNvSpPr>
            <p:nvPr/>
          </p:nvSpPr>
          <p:spPr bwMode="auto">
            <a:xfrm>
              <a:off x="3600" y="1920"/>
              <a:ext cx="38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3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103" name="Text Box 38"/>
          <p:cNvSpPr txBox="1">
            <a:spLocks noChangeArrowheads="1"/>
          </p:cNvSpPr>
          <p:nvPr/>
        </p:nvSpPr>
        <p:spPr bwMode="auto">
          <a:xfrm>
            <a:off x="152400" y="685800"/>
            <a:ext cx="9067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2400" smtClean="0">
              <a:solidFill>
                <a:srgbClr val="000000"/>
              </a:solidFill>
            </a:endParaRPr>
          </a:p>
        </p:txBody>
      </p:sp>
      <p:sp>
        <p:nvSpPr>
          <p:cNvPr id="4104" name="Oval 22"/>
          <p:cNvSpPr>
            <a:spLocks noChangeArrowheads="1"/>
          </p:cNvSpPr>
          <p:nvPr/>
        </p:nvSpPr>
        <p:spPr bwMode="auto">
          <a:xfrm>
            <a:off x="2819400" y="56896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grpSp>
        <p:nvGrpSpPr>
          <p:cNvPr id="6" name="Group 56"/>
          <p:cNvGrpSpPr>
            <a:grpSpLocks/>
          </p:cNvGrpSpPr>
          <p:nvPr/>
        </p:nvGrpSpPr>
        <p:grpSpPr bwMode="auto">
          <a:xfrm>
            <a:off x="2889250" y="4762500"/>
            <a:ext cx="1674813" cy="939800"/>
            <a:chOff x="2924" y="2808"/>
            <a:chExt cx="1055" cy="592"/>
          </a:xfrm>
        </p:grpSpPr>
        <p:sp>
          <p:nvSpPr>
            <p:cNvPr id="4107" name="Freeform 30"/>
            <p:cNvSpPr>
              <a:spLocks/>
            </p:cNvSpPr>
            <p:nvPr/>
          </p:nvSpPr>
          <p:spPr bwMode="auto">
            <a:xfrm>
              <a:off x="3784" y="2912"/>
              <a:ext cx="195" cy="136"/>
            </a:xfrm>
            <a:custGeom>
              <a:avLst/>
              <a:gdLst>
                <a:gd name="T0" fmla="*/ 195 w 195"/>
                <a:gd name="T1" fmla="*/ 56 h 136"/>
                <a:gd name="T2" fmla="*/ 71 w 195"/>
                <a:gd name="T3" fmla="*/ 136 h 136"/>
                <a:gd name="T4" fmla="*/ 0 w 195"/>
                <a:gd name="T5" fmla="*/ 0 h 136"/>
                <a:gd name="T6" fmla="*/ 0 60000 65536"/>
                <a:gd name="T7" fmla="*/ 0 60000 65536"/>
                <a:gd name="T8" fmla="*/ 0 60000 65536"/>
                <a:gd name="T9" fmla="*/ 0 w 195"/>
                <a:gd name="T10" fmla="*/ 0 h 136"/>
                <a:gd name="T11" fmla="*/ 195 w 195"/>
                <a:gd name="T12" fmla="*/ 136 h 1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5" h="136">
                  <a:moveTo>
                    <a:pt x="195" y="56"/>
                  </a:moveTo>
                  <a:lnTo>
                    <a:pt x="71" y="136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4108" name="Freeform 21"/>
            <p:cNvSpPr>
              <a:spLocks/>
            </p:cNvSpPr>
            <p:nvPr/>
          </p:nvSpPr>
          <p:spPr bwMode="auto">
            <a:xfrm>
              <a:off x="2924" y="2840"/>
              <a:ext cx="980" cy="560"/>
            </a:xfrm>
            <a:custGeom>
              <a:avLst/>
              <a:gdLst>
                <a:gd name="T0" fmla="*/ 0 w 980"/>
                <a:gd name="T1" fmla="*/ 560 h 560"/>
                <a:gd name="T2" fmla="*/ 980 w 980"/>
                <a:gd name="T3" fmla="*/ 0 h 560"/>
                <a:gd name="T4" fmla="*/ 0 60000 65536"/>
                <a:gd name="T5" fmla="*/ 0 60000 65536"/>
                <a:gd name="T6" fmla="*/ 0 w 980"/>
                <a:gd name="T7" fmla="*/ 0 h 560"/>
                <a:gd name="T8" fmla="*/ 980 w 980"/>
                <a:gd name="T9" fmla="*/ 560 h 5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980" h="560">
                  <a:moveTo>
                    <a:pt x="0" y="560"/>
                  </a:moveTo>
                  <a:lnTo>
                    <a:pt x="98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4109" name="Oval 23"/>
            <p:cNvSpPr>
              <a:spLocks noChangeArrowheads="1"/>
            </p:cNvSpPr>
            <p:nvPr/>
          </p:nvSpPr>
          <p:spPr bwMode="auto">
            <a:xfrm>
              <a:off x="3880" y="2808"/>
              <a:ext cx="48" cy="4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uk-UA" altLang="ru-RU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6154" name="Rectangle 57"/>
          <p:cNvSpPr>
            <a:spLocks noChangeArrowheads="1"/>
          </p:cNvSpPr>
          <p:nvPr/>
        </p:nvSpPr>
        <p:spPr bwMode="auto">
          <a:xfrm>
            <a:off x="381000" y="914400"/>
            <a:ext cx="8153400" cy="1754188"/>
          </a:xfrm>
          <a:prstGeom prst="rect">
            <a:avLst/>
          </a:prstGeom>
          <a:noFill/>
          <a:ln w="9525">
            <a:noFill/>
            <a:miter lim="800000"/>
            <a:headEnd type="none" w="lg" len="lg"/>
            <a:tailEnd type="none" w="lg" len="lg"/>
          </a:ln>
        </p:spPr>
        <p:txBody>
          <a:bodyPr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dirty="0">
                <a:solidFill>
                  <a:srgbClr val="000000"/>
                </a:solidFill>
              </a:rPr>
              <a:t>Точки </a:t>
            </a:r>
            <a:r>
              <a:rPr lang="uk-UA" sz="2400" b="1" dirty="0">
                <a:solidFill>
                  <a:srgbClr val="000000"/>
                </a:solidFill>
              </a:rPr>
              <a:t>Х</a:t>
            </a:r>
            <a:r>
              <a:rPr lang="uk-UA" sz="2400" dirty="0">
                <a:solidFill>
                  <a:srgbClr val="000000"/>
                </a:solidFill>
              </a:rPr>
              <a:t> і </a:t>
            </a:r>
            <a:r>
              <a:rPr lang="uk-UA" sz="2400" b="1" dirty="0">
                <a:solidFill>
                  <a:srgbClr val="000000"/>
                </a:solidFill>
              </a:rPr>
              <a:t>Х′</a:t>
            </a:r>
            <a:r>
              <a:rPr lang="uk-UA" sz="2400" dirty="0">
                <a:solidFill>
                  <a:srgbClr val="000000"/>
                </a:solidFill>
              </a:rPr>
              <a:t> називаються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симетричними</a:t>
            </a:r>
            <a:r>
              <a:rPr lang="uk-UA" sz="2400" dirty="0">
                <a:solidFill>
                  <a:srgbClr val="000000"/>
                </a:solidFill>
              </a:rPr>
              <a:t> відносно прямої </a:t>
            </a:r>
            <a:r>
              <a:rPr lang="en-US" sz="2400" b="1" i="1" dirty="0">
                <a:solidFill>
                  <a:srgbClr val="000000"/>
                </a:solidFill>
              </a:rPr>
              <a:t>n</a:t>
            </a:r>
            <a:r>
              <a:rPr lang="uk-UA" sz="2400" dirty="0">
                <a:solidFill>
                  <a:srgbClr val="000000"/>
                </a:solidFill>
              </a:rPr>
              <a:t>, якщо ця пряма перпендикулярна до відрізка </a:t>
            </a:r>
            <a:r>
              <a:rPr lang="uk-UA" sz="2400" b="1" dirty="0">
                <a:solidFill>
                  <a:srgbClr val="000000"/>
                </a:solidFill>
              </a:rPr>
              <a:t>ХХ′</a:t>
            </a:r>
            <a:r>
              <a:rPr lang="uk-UA" sz="2400" dirty="0">
                <a:solidFill>
                  <a:srgbClr val="000000"/>
                </a:solidFill>
              </a:rPr>
              <a:t> і проходить через його середину.</a:t>
            </a:r>
            <a:endParaRPr lang="en-US" sz="2400" dirty="0">
              <a:solidFill>
                <a:srgbClr val="000000"/>
              </a:solidFill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uk-UA" sz="2400" dirty="0">
                <a:solidFill>
                  <a:srgbClr val="000000"/>
                </a:solidFill>
              </a:rPr>
              <a:t>Пряма </a:t>
            </a:r>
            <a:r>
              <a:rPr lang="en-US" sz="2400" b="1" i="1" dirty="0">
                <a:solidFill>
                  <a:srgbClr val="000000"/>
                </a:solidFill>
              </a:rPr>
              <a:t>n</a:t>
            </a:r>
            <a:r>
              <a:rPr lang="uk-UA" sz="2400" dirty="0">
                <a:solidFill>
                  <a:srgbClr val="000000"/>
                </a:solidFill>
              </a:rPr>
              <a:t> є серединним перпендикуляром до відрізка </a:t>
            </a:r>
            <a:r>
              <a:rPr lang="uk-UA" sz="2400" b="1" dirty="0">
                <a:solidFill>
                  <a:srgbClr val="000000"/>
                </a:solidFill>
              </a:rPr>
              <a:t>ХХ′ </a:t>
            </a:r>
            <a:r>
              <a:rPr lang="uk-UA" sz="2400" dirty="0">
                <a:solidFill>
                  <a:srgbClr val="000000"/>
                </a:solidFill>
              </a:rPr>
              <a:t>і називається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віссю симетрії</a:t>
            </a:r>
            <a:r>
              <a:rPr lang="uk-UA" sz="2400" dirty="0">
                <a:solidFill>
                  <a:srgbClr val="000000"/>
                </a:solidFill>
              </a:rPr>
              <a:t>.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496273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Усні вправи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33400"/>
          </a:xfrm>
        </p:spPr>
        <p:txBody>
          <a:bodyPr/>
          <a:lstStyle/>
          <a:p>
            <a:r>
              <a:rPr lang="uk-UA" altLang="ru-RU" sz="2800" smtClean="0"/>
              <a:t>Назвіть точки, симетричні відносно прямої </a:t>
            </a:r>
            <a:r>
              <a:rPr lang="en-US" altLang="ru-RU" sz="2800" smtClean="0"/>
              <a:t>g</a:t>
            </a:r>
            <a:r>
              <a:rPr lang="uk-UA" altLang="ru-RU" sz="2800" smtClean="0"/>
              <a:t>.</a:t>
            </a:r>
            <a:endParaRPr lang="ru-RU" altLang="ru-RU" sz="2800" smtClean="0"/>
          </a:p>
        </p:txBody>
      </p:sp>
      <p:pic>
        <p:nvPicPr>
          <p:cNvPr id="5124" name="Picture 2" descr="D:\мама\СТМ\математика 9\Геметричні перетворення\Презентації\Геом перетв\9.bmp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77" r="1797"/>
          <a:stretch>
            <a:fillRect/>
          </a:stretch>
        </p:blipFill>
        <p:spPr bwMode="auto">
          <a:xfrm rot="-60000">
            <a:off x="552450" y="2357438"/>
            <a:ext cx="8285163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81000" y="4648200"/>
            <a:ext cx="8382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uk-UA" sz="2800" kern="0" dirty="0">
                <a:solidFill>
                  <a:srgbClr val="000000"/>
                </a:solidFill>
              </a:rPr>
              <a:t>Чому точки А і В, </a:t>
            </a:r>
            <a:r>
              <a:rPr lang="en-US" sz="2800" kern="0" dirty="0">
                <a:solidFill>
                  <a:srgbClr val="000000"/>
                </a:solidFill>
              </a:rPr>
              <a:t>D</a:t>
            </a:r>
            <a:r>
              <a:rPr lang="uk-UA" sz="2800" kern="0" dirty="0">
                <a:solidFill>
                  <a:srgbClr val="000000"/>
                </a:solidFill>
              </a:rPr>
              <a:t> і Е, </a:t>
            </a:r>
            <a:r>
              <a:rPr lang="en-US" sz="2800" kern="0" dirty="0">
                <a:solidFill>
                  <a:srgbClr val="000000"/>
                </a:solidFill>
              </a:rPr>
              <a:t>F</a:t>
            </a:r>
            <a:r>
              <a:rPr lang="uk-UA" sz="2800" kern="0" dirty="0">
                <a:solidFill>
                  <a:srgbClr val="000000"/>
                </a:solidFill>
              </a:rPr>
              <a:t> і К не є симетричними відносно прямої</a:t>
            </a:r>
            <a:r>
              <a:rPr lang="en-US" sz="2800" kern="0" dirty="0">
                <a:solidFill>
                  <a:srgbClr val="000000"/>
                </a:solidFill>
              </a:rPr>
              <a:t> g</a:t>
            </a:r>
            <a:r>
              <a:rPr lang="uk-UA" sz="2800" kern="0" dirty="0">
                <a:solidFill>
                  <a:srgbClr val="000000"/>
                </a:solidFill>
              </a:rPr>
              <a:t>.</a:t>
            </a:r>
          </a:p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•"/>
              <a:defRPr/>
            </a:pPr>
            <a:r>
              <a:rPr lang="uk-UA" sz="2800" kern="0" dirty="0">
                <a:solidFill>
                  <a:srgbClr val="000000"/>
                </a:solidFill>
              </a:rPr>
              <a:t>Покажіть точку, симетричну точці О відносно прямої </a:t>
            </a:r>
            <a:r>
              <a:rPr lang="en-US" sz="2800" kern="0" dirty="0">
                <a:solidFill>
                  <a:srgbClr val="000000"/>
                </a:solidFill>
              </a:rPr>
              <a:t>g</a:t>
            </a:r>
            <a:r>
              <a:rPr lang="uk-UA" sz="2800" kern="0" dirty="0">
                <a:solidFill>
                  <a:srgbClr val="000000"/>
                </a:solidFill>
              </a:rPr>
              <a:t>.</a:t>
            </a:r>
            <a:endParaRPr lang="ru-RU" sz="2800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84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84" name="Freeform 28"/>
          <p:cNvSpPr>
            <a:spLocks/>
          </p:cNvSpPr>
          <p:nvPr/>
        </p:nvSpPr>
        <p:spPr bwMode="auto">
          <a:xfrm>
            <a:off x="5092700" y="2692400"/>
            <a:ext cx="850900" cy="1739900"/>
          </a:xfrm>
          <a:custGeom>
            <a:avLst/>
            <a:gdLst>
              <a:gd name="T0" fmla="*/ 0 w 536"/>
              <a:gd name="T1" fmla="*/ 2147483647 h 1096"/>
              <a:gd name="T2" fmla="*/ 2147483647 w 536"/>
              <a:gd name="T3" fmla="*/ 0 h 1096"/>
              <a:gd name="T4" fmla="*/ 0 60000 65536"/>
              <a:gd name="T5" fmla="*/ 0 60000 65536"/>
              <a:gd name="T6" fmla="*/ 0 w 536"/>
              <a:gd name="T7" fmla="*/ 0 h 1096"/>
              <a:gd name="T8" fmla="*/ 536 w 536"/>
              <a:gd name="T9" fmla="*/ 1096 h 10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6" h="1096">
                <a:moveTo>
                  <a:pt x="0" y="1096"/>
                </a:moveTo>
                <a:lnTo>
                  <a:pt x="536" y="0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6147" name="Oval 5"/>
          <p:cNvSpPr>
            <a:spLocks noChangeArrowheads="1"/>
          </p:cNvSpPr>
          <p:nvPr/>
        </p:nvSpPr>
        <p:spPr bwMode="auto">
          <a:xfrm>
            <a:off x="1752600" y="43434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761862" name="Text Box 6"/>
          <p:cNvSpPr txBox="1">
            <a:spLocks noChangeArrowheads="1"/>
          </p:cNvSpPr>
          <p:nvPr/>
        </p:nvSpPr>
        <p:spPr bwMode="auto">
          <a:xfrm>
            <a:off x="1625600" y="4343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endParaRPr lang="ru-RU" sz="2400">
              <a:solidFill>
                <a:srgbClr val="3333FF"/>
              </a:solidFill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 rot="1778705">
            <a:off x="2743200" y="3810000"/>
            <a:ext cx="1600200" cy="1143000"/>
            <a:chOff x="768" y="1440"/>
            <a:chExt cx="1008" cy="720"/>
          </a:xfrm>
        </p:grpSpPr>
        <p:sp>
          <p:nvSpPr>
            <p:cNvPr id="6184" name="Freeform 14"/>
            <p:cNvSpPr>
              <a:spLocks/>
            </p:cNvSpPr>
            <p:nvPr/>
          </p:nvSpPr>
          <p:spPr bwMode="auto">
            <a:xfrm>
              <a:off x="768" y="2000"/>
              <a:ext cx="48" cy="160"/>
            </a:xfrm>
            <a:custGeom>
              <a:avLst/>
              <a:gdLst>
                <a:gd name="T0" fmla="*/ 0 w 48"/>
                <a:gd name="T1" fmla="*/ 0 h 160"/>
                <a:gd name="T2" fmla="*/ 48 w 48"/>
                <a:gd name="T3" fmla="*/ 160 h 160"/>
                <a:gd name="T4" fmla="*/ 0 60000 65536"/>
                <a:gd name="T5" fmla="*/ 0 60000 65536"/>
                <a:gd name="T6" fmla="*/ 0 w 48"/>
                <a:gd name="T7" fmla="*/ 0 h 160"/>
                <a:gd name="T8" fmla="*/ 48 w 48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60">
                  <a:moveTo>
                    <a:pt x="0" y="0"/>
                  </a:moveTo>
                  <a:lnTo>
                    <a:pt x="48" y="16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6185" name="Freeform 15"/>
            <p:cNvSpPr>
              <a:spLocks/>
            </p:cNvSpPr>
            <p:nvPr/>
          </p:nvSpPr>
          <p:spPr bwMode="auto">
            <a:xfrm>
              <a:off x="1728" y="1440"/>
              <a:ext cx="48" cy="160"/>
            </a:xfrm>
            <a:custGeom>
              <a:avLst/>
              <a:gdLst>
                <a:gd name="T0" fmla="*/ 0 w 48"/>
                <a:gd name="T1" fmla="*/ 0 h 160"/>
                <a:gd name="T2" fmla="*/ 48 w 48"/>
                <a:gd name="T3" fmla="*/ 160 h 160"/>
                <a:gd name="T4" fmla="*/ 0 60000 65536"/>
                <a:gd name="T5" fmla="*/ 0 60000 65536"/>
                <a:gd name="T6" fmla="*/ 0 w 48"/>
                <a:gd name="T7" fmla="*/ 0 h 160"/>
                <a:gd name="T8" fmla="*/ 48 w 48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60">
                  <a:moveTo>
                    <a:pt x="0" y="0"/>
                  </a:moveTo>
                  <a:lnTo>
                    <a:pt x="48" y="16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609600" y="152400"/>
            <a:ext cx="79248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 err="1">
                <a:solidFill>
                  <a:srgbClr val="000000"/>
                </a:solidFill>
                <a:cs typeface="Times New Roman" pitchFamily="18" charset="0"/>
              </a:rPr>
              <a:t>Побудувати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cs typeface="Times New Roman" pitchFamily="18" charset="0"/>
              </a:rPr>
              <a:t>відрізок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А</a:t>
            </a:r>
            <a:r>
              <a:rPr lang="ru-RU" sz="3200" baseline="-25000" dirty="0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В</a:t>
            </a:r>
            <a:r>
              <a:rPr lang="ru-RU" sz="3200" baseline="-25000" dirty="0">
                <a:solidFill>
                  <a:srgbClr val="000000"/>
                </a:solidFill>
                <a:cs typeface="Times New Roman" pitchFamily="18" charset="0"/>
              </a:rPr>
              <a:t>1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cs typeface="Times New Roman" pitchFamily="18" charset="0"/>
              </a:rPr>
              <a:t>симетричний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cs typeface="Times New Roman" pitchFamily="18" charset="0"/>
              </a:rPr>
              <a:t>відрізку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АВ </a:t>
            </a:r>
            <a:r>
              <a:rPr lang="ru-RU" sz="3200" dirty="0" err="1">
                <a:solidFill>
                  <a:srgbClr val="000000"/>
                </a:solidFill>
                <a:cs typeface="Times New Roman" pitchFamily="18" charset="0"/>
              </a:rPr>
              <a:t>відносно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3200" dirty="0" err="1">
                <a:solidFill>
                  <a:srgbClr val="000000"/>
                </a:solidFill>
                <a:cs typeface="Times New Roman" pitchFamily="18" charset="0"/>
              </a:rPr>
              <a:t>прямої</a:t>
            </a:r>
            <a:r>
              <a:rPr lang="ru-RU" sz="3200" dirty="0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6151" name="Line 27"/>
          <p:cNvSpPr>
            <a:spLocks noChangeShapeType="1"/>
          </p:cNvSpPr>
          <p:nvPr/>
        </p:nvSpPr>
        <p:spPr bwMode="auto">
          <a:xfrm flipH="1" flipV="1">
            <a:off x="914400" y="2667000"/>
            <a:ext cx="838200" cy="1676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61885" name="Text Box 29"/>
          <p:cNvSpPr txBox="1">
            <a:spLocks noChangeArrowheads="1"/>
          </p:cNvSpPr>
          <p:nvPr/>
        </p:nvSpPr>
        <p:spPr bwMode="auto">
          <a:xfrm>
            <a:off x="457200" y="2209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6153" name="Oval 31"/>
          <p:cNvSpPr>
            <a:spLocks noChangeArrowheads="1"/>
          </p:cNvSpPr>
          <p:nvPr/>
        </p:nvSpPr>
        <p:spPr bwMode="auto">
          <a:xfrm>
            <a:off x="876300" y="26162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 rot="-1178052">
            <a:off x="1828800" y="2057400"/>
            <a:ext cx="2806700" cy="1244600"/>
            <a:chOff x="1488" y="2112"/>
            <a:chExt cx="1768" cy="784"/>
          </a:xfrm>
        </p:grpSpPr>
        <p:grpSp>
          <p:nvGrpSpPr>
            <p:cNvPr id="6178" name="Group 38"/>
            <p:cNvGrpSpPr>
              <a:grpSpLocks/>
            </p:cNvGrpSpPr>
            <p:nvPr/>
          </p:nvGrpSpPr>
          <p:grpSpPr bwMode="auto">
            <a:xfrm>
              <a:off x="1488" y="2112"/>
              <a:ext cx="88" cy="208"/>
              <a:chOff x="1488" y="2112"/>
              <a:chExt cx="88" cy="208"/>
            </a:xfrm>
          </p:grpSpPr>
          <p:sp>
            <p:nvSpPr>
              <p:cNvPr id="6182" name="Line 36"/>
              <p:cNvSpPr>
                <a:spLocks noChangeShapeType="1"/>
              </p:cNvSpPr>
              <p:nvPr/>
            </p:nvSpPr>
            <p:spPr bwMode="auto">
              <a:xfrm flipH="1">
                <a:off x="1488" y="2112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83" name="Line 37"/>
              <p:cNvSpPr>
                <a:spLocks noChangeShapeType="1"/>
              </p:cNvSpPr>
              <p:nvPr/>
            </p:nvSpPr>
            <p:spPr bwMode="auto">
              <a:xfrm flipH="1">
                <a:off x="1528" y="212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179" name="Group 39"/>
            <p:cNvGrpSpPr>
              <a:grpSpLocks/>
            </p:cNvGrpSpPr>
            <p:nvPr/>
          </p:nvGrpSpPr>
          <p:grpSpPr bwMode="auto">
            <a:xfrm>
              <a:off x="3168" y="2688"/>
              <a:ext cx="88" cy="208"/>
              <a:chOff x="1488" y="2112"/>
              <a:chExt cx="88" cy="208"/>
            </a:xfrm>
          </p:grpSpPr>
          <p:sp>
            <p:nvSpPr>
              <p:cNvPr id="6180" name="Line 40"/>
              <p:cNvSpPr>
                <a:spLocks noChangeShapeType="1"/>
              </p:cNvSpPr>
              <p:nvPr/>
            </p:nvSpPr>
            <p:spPr bwMode="auto">
              <a:xfrm flipH="1">
                <a:off x="1488" y="2112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81" name="Line 41"/>
              <p:cNvSpPr>
                <a:spLocks noChangeShapeType="1"/>
              </p:cNvSpPr>
              <p:nvPr/>
            </p:nvSpPr>
            <p:spPr bwMode="auto">
              <a:xfrm flipH="1">
                <a:off x="1528" y="212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761904" name="Text Box 48"/>
          <p:cNvSpPr txBox="1">
            <a:spLocks noChangeArrowheads="1"/>
          </p:cNvSpPr>
          <p:nvPr/>
        </p:nvSpPr>
        <p:spPr bwMode="auto">
          <a:xfrm>
            <a:off x="6019800" y="6096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3600" i="1" dirty="0">
              <a:solidFill>
                <a:srgbClr val="FF0000"/>
              </a:solidFill>
            </a:endParaRPr>
          </a:p>
        </p:txBody>
      </p:sp>
      <p:grpSp>
        <p:nvGrpSpPr>
          <p:cNvPr id="6" name="Group 58"/>
          <p:cNvGrpSpPr>
            <a:grpSpLocks/>
          </p:cNvGrpSpPr>
          <p:nvPr/>
        </p:nvGrpSpPr>
        <p:grpSpPr bwMode="auto">
          <a:xfrm>
            <a:off x="3441700" y="4254500"/>
            <a:ext cx="2298700" cy="457200"/>
            <a:chOff x="2120" y="2056"/>
            <a:chExt cx="1448" cy="288"/>
          </a:xfrm>
        </p:grpSpPr>
        <p:grpSp>
          <p:nvGrpSpPr>
            <p:cNvPr id="6174" name="Group 44"/>
            <p:cNvGrpSpPr>
              <a:grpSpLocks/>
            </p:cNvGrpSpPr>
            <p:nvPr/>
          </p:nvGrpSpPr>
          <p:grpSpPr bwMode="auto">
            <a:xfrm>
              <a:off x="3128" y="2056"/>
              <a:ext cx="440" cy="288"/>
              <a:chOff x="3976" y="2928"/>
              <a:chExt cx="440" cy="288"/>
            </a:xfrm>
          </p:grpSpPr>
          <p:sp>
            <p:nvSpPr>
              <p:cNvPr id="761886" name="Text Box 30"/>
              <p:cNvSpPr txBox="1">
                <a:spLocks noChangeArrowheads="1"/>
              </p:cNvSpPr>
              <p:nvPr/>
            </p:nvSpPr>
            <p:spPr bwMode="auto">
              <a:xfrm>
                <a:off x="4032" y="2928"/>
                <a:ext cx="384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ru-RU" sz="2400" b="1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А</a:t>
                </a:r>
                <a:r>
                  <a:rPr lang="ru-RU" sz="2400" b="1" baseline="-25000">
                    <a:solidFill>
                      <a:srgbClr val="3333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1</a:t>
                </a:r>
                <a:endParaRPr lang="ru-RU" sz="2400">
                  <a:solidFill>
                    <a:srgbClr val="3333FF"/>
                  </a:solidFill>
                </a:endParaRPr>
              </a:p>
            </p:txBody>
          </p:sp>
          <p:sp>
            <p:nvSpPr>
              <p:cNvPr id="6177" name="Oval 35"/>
              <p:cNvSpPr>
                <a:spLocks noChangeArrowheads="1"/>
              </p:cNvSpPr>
              <p:nvPr/>
            </p:nvSpPr>
            <p:spPr bwMode="auto">
              <a:xfrm>
                <a:off x="3976" y="3016"/>
                <a:ext cx="48" cy="4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FontTx/>
                  <a:buNone/>
                </a:pPr>
                <a:endParaRPr lang="uk-UA" altLang="ru-RU" sz="1800" smtClean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6175" name="Freeform 51"/>
            <p:cNvSpPr>
              <a:spLocks/>
            </p:cNvSpPr>
            <p:nvPr/>
          </p:nvSpPr>
          <p:spPr bwMode="auto">
            <a:xfrm>
              <a:off x="2120" y="2152"/>
              <a:ext cx="1012" cy="16"/>
            </a:xfrm>
            <a:custGeom>
              <a:avLst/>
              <a:gdLst>
                <a:gd name="T0" fmla="*/ 0 w 1012"/>
                <a:gd name="T1" fmla="*/ 0 h 16"/>
                <a:gd name="T2" fmla="*/ 1012 w 1012"/>
                <a:gd name="T3" fmla="*/ 16 h 16"/>
                <a:gd name="T4" fmla="*/ 0 60000 65536"/>
                <a:gd name="T5" fmla="*/ 0 60000 65536"/>
                <a:gd name="T6" fmla="*/ 0 w 1012"/>
                <a:gd name="T7" fmla="*/ 0 h 16"/>
                <a:gd name="T8" fmla="*/ 1012 w 1012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12" h="16">
                  <a:moveTo>
                    <a:pt x="0" y="0"/>
                  </a:moveTo>
                  <a:lnTo>
                    <a:pt x="1012" y="1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Group 59"/>
          <p:cNvGrpSpPr>
            <a:grpSpLocks/>
          </p:cNvGrpSpPr>
          <p:nvPr/>
        </p:nvGrpSpPr>
        <p:grpSpPr bwMode="auto">
          <a:xfrm>
            <a:off x="3429000" y="2362200"/>
            <a:ext cx="3276600" cy="457200"/>
            <a:chOff x="2112" y="864"/>
            <a:chExt cx="2064" cy="288"/>
          </a:xfrm>
        </p:grpSpPr>
        <p:sp>
          <p:nvSpPr>
            <p:cNvPr id="761867" name="Text Box 11"/>
            <p:cNvSpPr txBox="1">
              <a:spLocks noChangeArrowheads="1"/>
            </p:cNvSpPr>
            <p:nvPr/>
          </p:nvSpPr>
          <p:spPr bwMode="auto">
            <a:xfrm>
              <a:off x="3792" y="864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  <a:r>
                <a:rPr lang="ru-RU" sz="2400" b="1" baseline="-2500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sz="2400">
                <a:solidFill>
                  <a:srgbClr val="3333FF"/>
                </a:solidFill>
              </a:endParaRPr>
            </a:p>
          </p:txBody>
        </p:sp>
        <p:sp>
          <p:nvSpPr>
            <p:cNvPr id="6172" name="Freeform 50"/>
            <p:cNvSpPr>
              <a:spLocks/>
            </p:cNvSpPr>
            <p:nvPr/>
          </p:nvSpPr>
          <p:spPr bwMode="auto">
            <a:xfrm>
              <a:off x="2112" y="1056"/>
              <a:ext cx="1600" cy="16"/>
            </a:xfrm>
            <a:custGeom>
              <a:avLst/>
              <a:gdLst>
                <a:gd name="T0" fmla="*/ 0 w 1600"/>
                <a:gd name="T1" fmla="*/ 0 h 16"/>
                <a:gd name="T2" fmla="*/ 1600 w 1600"/>
                <a:gd name="T3" fmla="*/ 16 h 16"/>
                <a:gd name="T4" fmla="*/ 0 60000 65536"/>
                <a:gd name="T5" fmla="*/ 0 60000 65536"/>
                <a:gd name="T6" fmla="*/ 0 w 1600"/>
                <a:gd name="T7" fmla="*/ 0 h 16"/>
                <a:gd name="T8" fmla="*/ 1600 w 1600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0" h="16">
                  <a:moveTo>
                    <a:pt x="0" y="0"/>
                  </a:moveTo>
                  <a:lnTo>
                    <a:pt x="1600" y="1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6173" name="Oval 10"/>
            <p:cNvSpPr>
              <a:spLocks noChangeArrowheads="1"/>
            </p:cNvSpPr>
            <p:nvPr/>
          </p:nvSpPr>
          <p:spPr bwMode="auto">
            <a:xfrm flipH="1" flipV="1">
              <a:off x="3680" y="1048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uk-UA" altLang="ru-RU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57"/>
          <p:cNvGrpSpPr>
            <a:grpSpLocks/>
          </p:cNvGrpSpPr>
          <p:nvPr/>
        </p:nvGrpSpPr>
        <p:grpSpPr bwMode="auto">
          <a:xfrm>
            <a:off x="914400" y="2438400"/>
            <a:ext cx="2540000" cy="228600"/>
            <a:chOff x="528" y="912"/>
            <a:chExt cx="1600" cy="144"/>
          </a:xfrm>
        </p:grpSpPr>
        <p:sp>
          <p:nvSpPr>
            <p:cNvPr id="6169" name="Freeform 33"/>
            <p:cNvSpPr>
              <a:spLocks/>
            </p:cNvSpPr>
            <p:nvPr/>
          </p:nvSpPr>
          <p:spPr bwMode="auto">
            <a:xfrm>
              <a:off x="528" y="1040"/>
              <a:ext cx="1600" cy="16"/>
            </a:xfrm>
            <a:custGeom>
              <a:avLst/>
              <a:gdLst>
                <a:gd name="T0" fmla="*/ 0 w 1600"/>
                <a:gd name="T1" fmla="*/ 0 h 16"/>
                <a:gd name="T2" fmla="*/ 1600 w 1600"/>
                <a:gd name="T3" fmla="*/ 16 h 16"/>
                <a:gd name="T4" fmla="*/ 0 60000 65536"/>
                <a:gd name="T5" fmla="*/ 0 60000 65536"/>
                <a:gd name="T6" fmla="*/ 0 w 1600"/>
                <a:gd name="T7" fmla="*/ 0 h 16"/>
                <a:gd name="T8" fmla="*/ 1600 w 1600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00" h="16">
                  <a:moveTo>
                    <a:pt x="0" y="0"/>
                  </a:moveTo>
                  <a:lnTo>
                    <a:pt x="1600" y="1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6170" name="Freeform 52"/>
            <p:cNvSpPr>
              <a:spLocks/>
            </p:cNvSpPr>
            <p:nvPr/>
          </p:nvSpPr>
          <p:spPr bwMode="auto">
            <a:xfrm>
              <a:off x="1968" y="912"/>
              <a:ext cx="144" cy="144"/>
            </a:xfrm>
            <a:custGeom>
              <a:avLst/>
              <a:gdLst>
                <a:gd name="T0" fmla="*/ 0 w 144"/>
                <a:gd name="T1" fmla="*/ 144 h 144"/>
                <a:gd name="T2" fmla="*/ 0 w 144"/>
                <a:gd name="T3" fmla="*/ 0 h 144"/>
                <a:gd name="T4" fmla="*/ 144 w 144"/>
                <a:gd name="T5" fmla="*/ 0 h 144"/>
                <a:gd name="T6" fmla="*/ 0 60000 65536"/>
                <a:gd name="T7" fmla="*/ 0 60000 65536"/>
                <a:gd name="T8" fmla="*/ 0 60000 65536"/>
                <a:gd name="T9" fmla="*/ 0 w 144"/>
                <a:gd name="T10" fmla="*/ 0 h 144"/>
                <a:gd name="T11" fmla="*/ 144 w 14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1822450" y="4165600"/>
            <a:ext cx="1606550" cy="241300"/>
            <a:chOff x="1100" y="2000"/>
            <a:chExt cx="1012" cy="152"/>
          </a:xfrm>
        </p:grpSpPr>
        <p:sp>
          <p:nvSpPr>
            <p:cNvPr id="6167" name="Freeform 4"/>
            <p:cNvSpPr>
              <a:spLocks/>
            </p:cNvSpPr>
            <p:nvPr/>
          </p:nvSpPr>
          <p:spPr bwMode="auto">
            <a:xfrm>
              <a:off x="1100" y="2136"/>
              <a:ext cx="1012" cy="16"/>
            </a:xfrm>
            <a:custGeom>
              <a:avLst/>
              <a:gdLst>
                <a:gd name="T0" fmla="*/ 0 w 1012"/>
                <a:gd name="T1" fmla="*/ 0 h 16"/>
                <a:gd name="T2" fmla="*/ 1012 w 1012"/>
                <a:gd name="T3" fmla="*/ 16 h 16"/>
                <a:gd name="T4" fmla="*/ 0 60000 65536"/>
                <a:gd name="T5" fmla="*/ 0 60000 65536"/>
                <a:gd name="T6" fmla="*/ 0 w 1012"/>
                <a:gd name="T7" fmla="*/ 0 h 16"/>
                <a:gd name="T8" fmla="*/ 1012 w 1012"/>
                <a:gd name="T9" fmla="*/ 16 h 1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012" h="16">
                  <a:moveTo>
                    <a:pt x="0" y="0"/>
                  </a:moveTo>
                  <a:lnTo>
                    <a:pt x="1012" y="1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6168" name="Freeform 53"/>
            <p:cNvSpPr>
              <a:spLocks/>
            </p:cNvSpPr>
            <p:nvPr/>
          </p:nvSpPr>
          <p:spPr bwMode="auto">
            <a:xfrm>
              <a:off x="1968" y="2000"/>
              <a:ext cx="144" cy="144"/>
            </a:xfrm>
            <a:custGeom>
              <a:avLst/>
              <a:gdLst>
                <a:gd name="T0" fmla="*/ 0 w 144"/>
                <a:gd name="T1" fmla="*/ 144 h 144"/>
                <a:gd name="T2" fmla="*/ 0 w 144"/>
                <a:gd name="T3" fmla="*/ 0 h 144"/>
                <a:gd name="T4" fmla="*/ 144 w 144"/>
                <a:gd name="T5" fmla="*/ 0 h 144"/>
                <a:gd name="T6" fmla="*/ 0 60000 65536"/>
                <a:gd name="T7" fmla="*/ 0 60000 65536"/>
                <a:gd name="T8" fmla="*/ 0 60000 65536"/>
                <a:gd name="T9" fmla="*/ 0 w 144"/>
                <a:gd name="T10" fmla="*/ 0 h 144"/>
                <a:gd name="T11" fmla="*/ 144 w 14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6160" name="Group 55"/>
          <p:cNvGrpSpPr>
            <a:grpSpLocks/>
          </p:cNvGrpSpPr>
          <p:nvPr/>
        </p:nvGrpSpPr>
        <p:grpSpPr bwMode="auto">
          <a:xfrm>
            <a:off x="3263900" y="1905000"/>
            <a:ext cx="609600" cy="3270250"/>
            <a:chOff x="2008" y="576"/>
            <a:chExt cx="384" cy="2060"/>
          </a:xfrm>
        </p:grpSpPr>
        <p:sp>
          <p:nvSpPr>
            <p:cNvPr id="6165" name="Line 49"/>
            <p:cNvSpPr>
              <a:spLocks noChangeShapeType="1"/>
            </p:cNvSpPr>
            <p:nvPr/>
          </p:nvSpPr>
          <p:spPr bwMode="auto">
            <a:xfrm>
              <a:off x="2112" y="576"/>
              <a:ext cx="1" cy="187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61910" name="Text Box 54"/>
            <p:cNvSpPr txBox="1">
              <a:spLocks noChangeArrowheads="1"/>
            </p:cNvSpPr>
            <p:nvPr/>
          </p:nvSpPr>
          <p:spPr bwMode="auto">
            <a:xfrm>
              <a:off x="2008" y="2232"/>
              <a:ext cx="38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36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161" name="Group 60"/>
          <p:cNvGrpSpPr>
            <a:grpSpLocks/>
          </p:cNvGrpSpPr>
          <p:nvPr/>
        </p:nvGrpSpPr>
        <p:grpSpPr bwMode="auto">
          <a:xfrm>
            <a:off x="4495800" y="1447800"/>
            <a:ext cx="4495800" cy="641350"/>
            <a:chOff x="2832" y="480"/>
            <a:chExt cx="2832" cy="404"/>
          </a:xfrm>
        </p:grpSpPr>
        <p:sp>
          <p:nvSpPr>
            <p:cNvPr id="761917" name="Text Box 61"/>
            <p:cNvSpPr txBox="1">
              <a:spLocks noChangeArrowheads="1"/>
            </p:cNvSpPr>
            <p:nvPr/>
          </p:nvSpPr>
          <p:spPr bwMode="auto">
            <a:xfrm>
              <a:off x="2832" y="576"/>
              <a:ext cx="28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Пряма     – </a:t>
              </a:r>
              <a:r>
                <a:rPr lang="uk-UA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вісь</a:t>
              </a: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ru-RU" sz="2400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симетрії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761918" name="Text Box 62"/>
            <p:cNvSpPr txBox="1">
              <a:spLocks noChangeArrowheads="1"/>
            </p:cNvSpPr>
            <p:nvPr/>
          </p:nvSpPr>
          <p:spPr bwMode="auto">
            <a:xfrm>
              <a:off x="3456" y="480"/>
              <a:ext cx="38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3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2" name="Прямоугольник 41"/>
          <p:cNvSpPr/>
          <p:nvPr/>
        </p:nvSpPr>
        <p:spPr>
          <a:xfrm>
            <a:off x="2057400" y="5486400"/>
            <a:ext cx="46482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А→А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В → В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АВ → А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31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61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88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Фигура, имеющая форму буквы L 6"/>
          <p:cNvSpPr/>
          <p:nvPr/>
        </p:nvSpPr>
        <p:spPr>
          <a:xfrm>
            <a:off x="2483768" y="2924944"/>
            <a:ext cx="1296144" cy="1656184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777C84">
                    <a:lumMod val="75000"/>
                  </a:srgbClr>
                </a:solidFill>
              </a:rPr>
              <a:t>F’</a:t>
            </a:r>
            <a:endParaRPr lang="ru-RU" sz="3600" dirty="0">
              <a:solidFill>
                <a:srgbClr val="777C84">
                  <a:lumMod val="75000"/>
                </a:srgbClr>
              </a:solidFill>
            </a:endParaRPr>
          </a:p>
        </p:txBody>
      </p:sp>
      <p:sp>
        <p:nvSpPr>
          <p:cNvPr id="5" name="Фигура, имеющая форму буквы L 4"/>
          <p:cNvSpPr/>
          <p:nvPr/>
        </p:nvSpPr>
        <p:spPr>
          <a:xfrm flipH="1">
            <a:off x="251520" y="2924944"/>
            <a:ext cx="1368152" cy="158417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899592" y="3367538"/>
            <a:ext cx="2304256" cy="61462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9424" y="1700808"/>
            <a:ext cx="5184576" cy="29523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Перетворенням симетрії (симетрією) </a:t>
            </a:r>
            <a:r>
              <a:rPr lang="uk-UA" dirty="0" smtClean="0"/>
              <a:t>відносно прямої </a:t>
            </a:r>
            <a:r>
              <a:rPr lang="en-US" dirty="0" smtClean="0"/>
              <a:t>l</a:t>
            </a:r>
            <a:r>
              <a:rPr lang="uk-UA" dirty="0" smtClean="0"/>
              <a:t> називають таке перетворення фігури </a:t>
            </a:r>
            <a:r>
              <a:rPr lang="en-US" dirty="0" smtClean="0"/>
              <a:t>F </a:t>
            </a:r>
            <a:r>
              <a:rPr lang="uk-UA" dirty="0" smtClean="0"/>
              <a:t>у фігуру </a:t>
            </a:r>
            <a:r>
              <a:rPr lang="en-US" dirty="0" smtClean="0"/>
              <a:t>F’</a:t>
            </a:r>
            <a:r>
              <a:rPr lang="uk-UA" dirty="0" smtClean="0"/>
              <a:t>, унаслідок якого кожна точка Х  фігури </a:t>
            </a:r>
            <a:r>
              <a:rPr lang="en-US" dirty="0" smtClean="0"/>
              <a:t>F</a:t>
            </a:r>
            <a:r>
              <a:rPr lang="uk-UA" dirty="0" smtClean="0"/>
              <a:t> переходить у точку Х</a:t>
            </a:r>
            <a:r>
              <a:rPr lang="en-US" dirty="0" smtClean="0"/>
              <a:t>’</a:t>
            </a:r>
            <a:r>
              <a:rPr lang="uk-UA" dirty="0" smtClean="0"/>
              <a:t> фігури</a:t>
            </a:r>
            <a:r>
              <a:rPr lang="en-US" dirty="0" smtClean="0"/>
              <a:t> F’</a:t>
            </a:r>
            <a:r>
              <a:rPr lang="uk-UA" dirty="0" smtClean="0"/>
              <a:t>, симетричну точку Х відносно прямої </a:t>
            </a:r>
            <a:r>
              <a:rPr lang="en-US" dirty="0" smtClean="0"/>
              <a:t>l</a:t>
            </a:r>
            <a:r>
              <a:rPr lang="uk-UA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188640"/>
            <a:ext cx="5976664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dirty="0" smtClean="0">
                <a:solidFill>
                  <a:prstClr val="white"/>
                </a:solidFill>
              </a:rPr>
              <a:t>Симетрія відносно прямої</a:t>
            </a:r>
            <a:endParaRPr lang="ru-RU" sz="4000" dirty="0">
              <a:solidFill>
                <a:prstClr val="white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71600" y="3573016"/>
            <a:ext cx="514400" cy="508918"/>
          </a:xfrm>
        </p:spPr>
        <p:txBody>
          <a:bodyPr>
            <a:noAutofit/>
          </a:bodyPr>
          <a:lstStyle/>
          <a:p>
            <a:r>
              <a:rPr lang="en-US" sz="3200" dirty="0" smtClean="0"/>
              <a:t>F</a:t>
            </a:r>
            <a:endParaRPr lang="ru-RU" sz="32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051720" y="2204864"/>
            <a:ext cx="0" cy="30243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2051720" y="3356992"/>
            <a:ext cx="45719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1720" y="34290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O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99592" y="3356992"/>
            <a:ext cx="45719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131840" y="3356992"/>
            <a:ext cx="45719" cy="7200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X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299695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X’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067944" y="4581128"/>
            <a:ext cx="4608512" cy="115212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None/>
              <a:defRPr/>
            </a:pPr>
            <a:r>
              <a:rPr lang="uk-UA" sz="2400" dirty="0" smtClean="0">
                <a:solidFill>
                  <a:prstClr val="black"/>
                </a:solidFill>
              </a:rPr>
              <a:t>При цьому фігури </a:t>
            </a:r>
            <a:r>
              <a:rPr lang="en-US" sz="2400" dirty="0" smtClean="0">
                <a:solidFill>
                  <a:prstClr val="black"/>
                </a:solidFill>
              </a:rPr>
              <a:t>F </a:t>
            </a:r>
            <a:r>
              <a:rPr lang="uk-UA" sz="2400" dirty="0" smtClean="0">
                <a:solidFill>
                  <a:prstClr val="black"/>
                </a:solidFill>
              </a:rPr>
              <a:t>і</a:t>
            </a:r>
            <a:r>
              <a:rPr lang="en-US" sz="2400" dirty="0" smtClean="0">
                <a:solidFill>
                  <a:prstClr val="black"/>
                </a:solidFill>
              </a:rPr>
              <a:t> F’</a:t>
            </a:r>
            <a:r>
              <a:rPr lang="uk-UA" sz="2400" dirty="0" smtClean="0">
                <a:solidFill>
                  <a:prstClr val="black"/>
                </a:solidFill>
              </a:rPr>
              <a:t>  називаються </a:t>
            </a:r>
            <a:r>
              <a:rPr lang="uk-UA" sz="2400" b="1" dirty="0" smtClean="0">
                <a:solidFill>
                  <a:srgbClr val="FF0000"/>
                </a:solidFill>
              </a:rPr>
              <a:t>симетричними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uk-UA" sz="2400" b="1" dirty="0" smtClean="0">
                <a:solidFill>
                  <a:srgbClr val="FF0000"/>
                </a:solidFill>
              </a:rPr>
              <a:t>відносно прямої </a:t>
            </a:r>
            <a:r>
              <a:rPr lang="en-US" sz="2400" b="1" dirty="0" smtClean="0">
                <a:solidFill>
                  <a:srgbClr val="FF0000"/>
                </a:solidFill>
              </a:rPr>
              <a:t>l</a:t>
            </a:r>
            <a:r>
              <a:rPr lang="uk-UA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5733256"/>
            <a:ext cx="792088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Симетрією відносно прямої називається також</a:t>
            </a:r>
            <a:r>
              <a:rPr lang="uk-UA" sz="2400" dirty="0" smtClean="0">
                <a:solidFill>
                  <a:prstClr val="white"/>
                </a:solidFill>
              </a:rPr>
              <a:t> </a:t>
            </a:r>
            <a:r>
              <a:rPr lang="uk-UA" sz="2400" b="1" dirty="0" smtClean="0">
                <a:solidFill>
                  <a:srgbClr val="B32C16">
                    <a:lumMod val="50000"/>
                  </a:srgbClr>
                </a:solidFill>
              </a:rPr>
              <a:t>осьовою симетрією</a:t>
            </a:r>
            <a:endParaRPr lang="ru-RU" sz="2400" b="1" dirty="0">
              <a:solidFill>
                <a:srgbClr val="B32C16">
                  <a:lumMod val="50000"/>
                </a:srgb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95736" y="2348880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l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88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3" grpId="0" build="p"/>
      <p:bldP spid="6" grpId="0"/>
      <p:bldP spid="9" grpId="0" animBg="1"/>
      <p:bldP spid="10" grpId="0"/>
      <p:bldP spid="11" grpId="0" animBg="1"/>
      <p:bldP spid="12" grpId="0" animBg="1"/>
      <p:bldP spid="13" grpId="0"/>
      <p:bldP spid="14" grpId="0"/>
      <p:bldP spid="15" grpId="0"/>
      <p:bldP spid="16" grpId="0" animBg="1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reeform 64"/>
          <p:cNvSpPr>
            <a:spLocks/>
          </p:cNvSpPr>
          <p:nvPr/>
        </p:nvSpPr>
        <p:spPr bwMode="auto">
          <a:xfrm>
            <a:off x="609600" y="1993900"/>
            <a:ext cx="2057400" cy="2286000"/>
          </a:xfrm>
          <a:custGeom>
            <a:avLst/>
            <a:gdLst>
              <a:gd name="T0" fmla="*/ 0 w 1296"/>
              <a:gd name="T1" fmla="*/ 2147483647 h 1440"/>
              <a:gd name="T2" fmla="*/ 2147483647 w 1296"/>
              <a:gd name="T3" fmla="*/ 2147483647 h 1440"/>
              <a:gd name="T4" fmla="*/ 2147483647 w 1296"/>
              <a:gd name="T5" fmla="*/ 0 h 1440"/>
              <a:gd name="T6" fmla="*/ 0 w 1296"/>
              <a:gd name="T7" fmla="*/ 2147483647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1440"/>
              <a:gd name="T14" fmla="*/ 1296 w 1296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1440">
                <a:moveTo>
                  <a:pt x="0" y="1440"/>
                </a:moveTo>
                <a:lnTo>
                  <a:pt x="1296" y="864"/>
                </a:lnTo>
                <a:lnTo>
                  <a:pt x="624" y="0"/>
                </a:lnTo>
                <a:lnTo>
                  <a:pt x="0" y="1440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auto">
          <a:xfrm>
            <a:off x="3886200" y="1219200"/>
            <a:ext cx="0" cy="3505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196" name="Line 8"/>
          <p:cNvSpPr>
            <a:spLocks noChangeShapeType="1"/>
          </p:cNvSpPr>
          <p:nvPr/>
        </p:nvSpPr>
        <p:spPr bwMode="auto">
          <a:xfrm>
            <a:off x="1600200" y="19954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98765" name="Text Box 45"/>
          <p:cNvSpPr txBox="1">
            <a:spLocks noChangeArrowheads="1"/>
          </p:cNvSpPr>
          <p:nvPr/>
        </p:nvSpPr>
        <p:spPr bwMode="auto">
          <a:xfrm>
            <a:off x="685800" y="152400"/>
            <a:ext cx="8305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dirty="0" err="1">
                <a:solidFill>
                  <a:srgbClr val="000000"/>
                </a:solidFill>
              </a:rPr>
              <a:t>Побудувати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трикутник</a:t>
            </a:r>
            <a:r>
              <a:rPr lang="ru-RU" sz="2400" dirty="0">
                <a:solidFill>
                  <a:srgbClr val="000000"/>
                </a:solidFill>
              </a:rPr>
              <a:t> А</a:t>
            </a:r>
            <a:r>
              <a:rPr lang="ru-RU" sz="2400" baseline="-25000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В</a:t>
            </a:r>
            <a:r>
              <a:rPr lang="ru-RU" sz="2400" baseline="-25000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С</a:t>
            </a:r>
            <a:r>
              <a:rPr lang="ru-RU" sz="2400" baseline="-25000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симетричний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трикутнику</a:t>
            </a:r>
            <a:r>
              <a:rPr lang="ru-RU" sz="2400" dirty="0">
                <a:solidFill>
                  <a:srgbClr val="000000"/>
                </a:solidFill>
              </a:rPr>
              <a:t> АВС </a:t>
            </a:r>
            <a:r>
              <a:rPr lang="ru-RU" sz="2400" dirty="0" err="1">
                <a:solidFill>
                  <a:srgbClr val="000000"/>
                </a:solidFill>
              </a:rPr>
              <a:t>відносно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прямої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798775" name="Text Box 55"/>
          <p:cNvSpPr txBox="1">
            <a:spLocks noChangeArrowheads="1"/>
          </p:cNvSpPr>
          <p:nvPr/>
        </p:nvSpPr>
        <p:spPr bwMode="auto">
          <a:xfrm>
            <a:off x="4876800" y="5334000"/>
            <a:ext cx="3962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Пряма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вісь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симетрії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798778" name="Text Box 58"/>
          <p:cNvSpPr txBox="1">
            <a:spLocks noChangeArrowheads="1"/>
          </p:cNvSpPr>
          <p:nvPr/>
        </p:nvSpPr>
        <p:spPr bwMode="auto">
          <a:xfrm>
            <a:off x="1143000" y="1524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798782" name="Text Box 62"/>
          <p:cNvSpPr txBox="1">
            <a:spLocks noChangeArrowheads="1"/>
          </p:cNvSpPr>
          <p:nvPr/>
        </p:nvSpPr>
        <p:spPr bwMode="auto">
          <a:xfrm>
            <a:off x="2514600" y="2971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798783" name="Text Box 63"/>
          <p:cNvSpPr txBox="1">
            <a:spLocks noChangeArrowheads="1"/>
          </p:cNvSpPr>
          <p:nvPr/>
        </p:nvSpPr>
        <p:spPr bwMode="auto">
          <a:xfrm>
            <a:off x="304800" y="4267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798788" name="Freeform 68"/>
          <p:cNvSpPr>
            <a:spLocks/>
          </p:cNvSpPr>
          <p:nvPr/>
        </p:nvSpPr>
        <p:spPr bwMode="auto">
          <a:xfrm flipH="1">
            <a:off x="5105400" y="1981200"/>
            <a:ext cx="2057400" cy="2286000"/>
          </a:xfrm>
          <a:custGeom>
            <a:avLst/>
            <a:gdLst>
              <a:gd name="T0" fmla="*/ 0 w 1296"/>
              <a:gd name="T1" fmla="*/ 2147483647 h 1440"/>
              <a:gd name="T2" fmla="*/ 2147483647 w 1296"/>
              <a:gd name="T3" fmla="*/ 2147483647 h 1440"/>
              <a:gd name="T4" fmla="*/ 2147483647 w 1296"/>
              <a:gd name="T5" fmla="*/ 0 h 1440"/>
              <a:gd name="T6" fmla="*/ 0 w 1296"/>
              <a:gd name="T7" fmla="*/ 2147483647 h 1440"/>
              <a:gd name="T8" fmla="*/ 0 60000 65536"/>
              <a:gd name="T9" fmla="*/ 0 60000 65536"/>
              <a:gd name="T10" fmla="*/ 0 60000 65536"/>
              <a:gd name="T11" fmla="*/ 0 60000 65536"/>
              <a:gd name="T12" fmla="*/ 0 w 1296"/>
              <a:gd name="T13" fmla="*/ 0 h 1440"/>
              <a:gd name="T14" fmla="*/ 1296 w 1296"/>
              <a:gd name="T15" fmla="*/ 1440 h 14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96" h="1440">
                <a:moveTo>
                  <a:pt x="0" y="1440"/>
                </a:moveTo>
                <a:lnTo>
                  <a:pt x="1296" y="864"/>
                </a:lnTo>
                <a:lnTo>
                  <a:pt x="624" y="0"/>
                </a:lnTo>
                <a:lnTo>
                  <a:pt x="0" y="144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2" name="Group 107"/>
          <p:cNvGrpSpPr>
            <a:grpSpLocks/>
          </p:cNvGrpSpPr>
          <p:nvPr/>
        </p:nvGrpSpPr>
        <p:grpSpPr bwMode="auto">
          <a:xfrm>
            <a:off x="3886200" y="1676400"/>
            <a:ext cx="2895600" cy="457200"/>
            <a:chOff x="2448" y="1056"/>
            <a:chExt cx="1824" cy="288"/>
          </a:xfrm>
        </p:grpSpPr>
        <p:sp>
          <p:nvSpPr>
            <p:cNvPr id="798779" name="Text Box 59"/>
            <p:cNvSpPr txBox="1">
              <a:spLocks noChangeArrowheads="1"/>
            </p:cNvSpPr>
            <p:nvPr/>
          </p:nvSpPr>
          <p:spPr bwMode="auto">
            <a:xfrm>
              <a:off x="3888" y="105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А</a:t>
              </a:r>
              <a:r>
                <a:rPr lang="ru-RU" sz="2400" b="1" baseline="-2500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sz="2400">
                <a:solidFill>
                  <a:srgbClr val="3333FF"/>
                </a:solidFill>
              </a:endParaRPr>
            </a:p>
          </p:txBody>
        </p:sp>
        <p:sp>
          <p:nvSpPr>
            <p:cNvPr id="8248" name="Line 66"/>
            <p:cNvSpPr>
              <a:spLocks noChangeShapeType="1"/>
            </p:cNvSpPr>
            <p:nvPr/>
          </p:nvSpPr>
          <p:spPr bwMode="auto">
            <a:xfrm>
              <a:off x="2448" y="1256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249" name="Oval 74"/>
            <p:cNvSpPr>
              <a:spLocks noChangeArrowheads="1"/>
            </p:cNvSpPr>
            <p:nvPr/>
          </p:nvSpPr>
          <p:spPr bwMode="auto">
            <a:xfrm>
              <a:off x="3880" y="1232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uk-UA" altLang="ru-RU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3" name="Group 109"/>
          <p:cNvGrpSpPr>
            <a:grpSpLocks/>
          </p:cNvGrpSpPr>
          <p:nvPr/>
        </p:nvGrpSpPr>
        <p:grpSpPr bwMode="auto">
          <a:xfrm>
            <a:off x="3886200" y="2819400"/>
            <a:ext cx="1295400" cy="571500"/>
            <a:chOff x="2448" y="1776"/>
            <a:chExt cx="816" cy="360"/>
          </a:xfrm>
        </p:grpSpPr>
        <p:sp>
          <p:nvSpPr>
            <p:cNvPr id="8244" name="Line 13"/>
            <p:cNvSpPr>
              <a:spLocks noChangeShapeType="1"/>
            </p:cNvSpPr>
            <p:nvPr/>
          </p:nvSpPr>
          <p:spPr bwMode="auto">
            <a:xfrm>
              <a:off x="2448" y="2105"/>
              <a:ext cx="76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98780" name="Text Box 60"/>
            <p:cNvSpPr txBox="1">
              <a:spLocks noChangeArrowheads="1"/>
            </p:cNvSpPr>
            <p:nvPr/>
          </p:nvSpPr>
          <p:spPr bwMode="auto">
            <a:xfrm>
              <a:off x="2880" y="1776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</a:t>
              </a:r>
              <a:r>
                <a:rPr lang="ru-RU" sz="2400" b="1" baseline="-25000" dirty="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sz="2400" dirty="0">
                <a:solidFill>
                  <a:srgbClr val="3333FF"/>
                </a:solidFill>
              </a:endParaRPr>
            </a:p>
          </p:txBody>
        </p:sp>
        <p:sp>
          <p:nvSpPr>
            <p:cNvPr id="8246" name="Oval 75"/>
            <p:cNvSpPr>
              <a:spLocks noChangeArrowheads="1"/>
            </p:cNvSpPr>
            <p:nvPr/>
          </p:nvSpPr>
          <p:spPr bwMode="auto">
            <a:xfrm>
              <a:off x="3208" y="2088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uk-UA" altLang="ru-RU" sz="1800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111"/>
          <p:cNvGrpSpPr>
            <a:grpSpLocks/>
          </p:cNvGrpSpPr>
          <p:nvPr/>
        </p:nvGrpSpPr>
        <p:grpSpPr bwMode="auto">
          <a:xfrm>
            <a:off x="3886200" y="4191000"/>
            <a:ext cx="3835400" cy="457200"/>
            <a:chOff x="2448" y="2640"/>
            <a:chExt cx="2416" cy="288"/>
          </a:xfrm>
        </p:grpSpPr>
        <p:sp>
          <p:nvSpPr>
            <p:cNvPr id="8241" name="Line 15"/>
            <p:cNvSpPr>
              <a:spLocks noChangeShapeType="1"/>
            </p:cNvSpPr>
            <p:nvPr/>
          </p:nvSpPr>
          <p:spPr bwMode="auto">
            <a:xfrm flipV="1">
              <a:off x="2448" y="2680"/>
              <a:ext cx="2064" cy="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98781" name="Text Box 61"/>
            <p:cNvSpPr txBox="1">
              <a:spLocks noChangeArrowheads="1"/>
            </p:cNvSpPr>
            <p:nvPr/>
          </p:nvSpPr>
          <p:spPr bwMode="auto">
            <a:xfrm>
              <a:off x="4480" y="264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  <a:r>
                <a:rPr lang="ru-RU" sz="2400" b="1" baseline="-2500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sz="2400">
                <a:solidFill>
                  <a:srgbClr val="3333FF"/>
                </a:solidFill>
              </a:endParaRPr>
            </a:p>
          </p:txBody>
        </p:sp>
        <p:sp>
          <p:nvSpPr>
            <p:cNvPr id="8243" name="Oval 76"/>
            <p:cNvSpPr>
              <a:spLocks noChangeArrowheads="1"/>
            </p:cNvSpPr>
            <p:nvPr/>
          </p:nvSpPr>
          <p:spPr bwMode="auto">
            <a:xfrm>
              <a:off x="4512" y="2664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uk-UA" altLang="ru-RU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8206" name="Oval 77"/>
          <p:cNvSpPr>
            <a:spLocks noChangeArrowheads="1"/>
          </p:cNvSpPr>
          <p:nvPr/>
        </p:nvSpPr>
        <p:spPr bwMode="auto">
          <a:xfrm>
            <a:off x="584200" y="42418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8207" name="Oval 78"/>
          <p:cNvSpPr>
            <a:spLocks noChangeArrowheads="1"/>
          </p:cNvSpPr>
          <p:nvPr/>
        </p:nvSpPr>
        <p:spPr bwMode="auto">
          <a:xfrm>
            <a:off x="2616200" y="33147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8208" name="Oval 79"/>
          <p:cNvSpPr>
            <a:spLocks noChangeArrowheads="1"/>
          </p:cNvSpPr>
          <p:nvPr/>
        </p:nvSpPr>
        <p:spPr bwMode="auto">
          <a:xfrm>
            <a:off x="1562100" y="19558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grpSp>
        <p:nvGrpSpPr>
          <p:cNvPr id="5" name="Group 114"/>
          <p:cNvGrpSpPr>
            <a:grpSpLocks/>
          </p:cNvGrpSpPr>
          <p:nvPr/>
        </p:nvGrpSpPr>
        <p:grpSpPr bwMode="auto">
          <a:xfrm>
            <a:off x="2667000" y="1811338"/>
            <a:ext cx="2576513" cy="347662"/>
            <a:chOff x="1680" y="1141"/>
            <a:chExt cx="1623" cy="219"/>
          </a:xfrm>
        </p:grpSpPr>
        <p:grpSp>
          <p:nvGrpSpPr>
            <p:cNvPr id="8235" name="Group 81"/>
            <p:cNvGrpSpPr>
              <a:grpSpLocks/>
            </p:cNvGrpSpPr>
            <p:nvPr/>
          </p:nvGrpSpPr>
          <p:grpSpPr bwMode="auto">
            <a:xfrm rot="-1178052">
              <a:off x="1680" y="1152"/>
              <a:ext cx="88" cy="208"/>
              <a:chOff x="1488" y="2112"/>
              <a:chExt cx="88" cy="208"/>
            </a:xfrm>
          </p:grpSpPr>
          <p:sp>
            <p:nvSpPr>
              <p:cNvPr id="8239" name="Line 82"/>
              <p:cNvSpPr>
                <a:spLocks noChangeShapeType="1"/>
              </p:cNvSpPr>
              <p:nvPr/>
            </p:nvSpPr>
            <p:spPr bwMode="auto">
              <a:xfrm flipH="1">
                <a:off x="1488" y="2112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40" name="Line 83"/>
              <p:cNvSpPr>
                <a:spLocks noChangeShapeType="1"/>
              </p:cNvSpPr>
              <p:nvPr/>
            </p:nvSpPr>
            <p:spPr bwMode="auto">
              <a:xfrm flipH="1">
                <a:off x="1528" y="212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36" name="Group 84"/>
            <p:cNvGrpSpPr>
              <a:grpSpLocks/>
            </p:cNvGrpSpPr>
            <p:nvPr/>
          </p:nvGrpSpPr>
          <p:grpSpPr bwMode="auto">
            <a:xfrm rot="-1178052">
              <a:off x="3215" y="1141"/>
              <a:ext cx="88" cy="208"/>
              <a:chOff x="1488" y="2112"/>
              <a:chExt cx="88" cy="208"/>
            </a:xfrm>
          </p:grpSpPr>
          <p:sp>
            <p:nvSpPr>
              <p:cNvPr id="8237" name="Line 85"/>
              <p:cNvSpPr>
                <a:spLocks noChangeShapeType="1"/>
              </p:cNvSpPr>
              <p:nvPr/>
            </p:nvSpPr>
            <p:spPr bwMode="auto">
              <a:xfrm flipH="1">
                <a:off x="1488" y="2112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38" name="Line 86"/>
              <p:cNvSpPr>
                <a:spLocks noChangeShapeType="1"/>
              </p:cNvSpPr>
              <p:nvPr/>
            </p:nvSpPr>
            <p:spPr bwMode="auto">
              <a:xfrm flipH="1">
                <a:off x="1528" y="212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8" name="Group 112"/>
          <p:cNvGrpSpPr>
            <a:grpSpLocks/>
          </p:cNvGrpSpPr>
          <p:nvPr/>
        </p:nvGrpSpPr>
        <p:grpSpPr bwMode="auto">
          <a:xfrm>
            <a:off x="3200400" y="3213100"/>
            <a:ext cx="1295400" cy="279400"/>
            <a:chOff x="2016" y="2024"/>
            <a:chExt cx="816" cy="176"/>
          </a:xfrm>
        </p:grpSpPr>
        <p:sp>
          <p:nvSpPr>
            <p:cNvPr id="8233" name="Freeform 91"/>
            <p:cNvSpPr>
              <a:spLocks/>
            </p:cNvSpPr>
            <p:nvPr/>
          </p:nvSpPr>
          <p:spPr bwMode="auto">
            <a:xfrm rot="1778705">
              <a:off x="2016" y="2024"/>
              <a:ext cx="48" cy="160"/>
            </a:xfrm>
            <a:custGeom>
              <a:avLst/>
              <a:gdLst>
                <a:gd name="T0" fmla="*/ 0 w 48"/>
                <a:gd name="T1" fmla="*/ 0 h 160"/>
                <a:gd name="T2" fmla="*/ 48 w 48"/>
                <a:gd name="T3" fmla="*/ 160 h 160"/>
                <a:gd name="T4" fmla="*/ 0 60000 65536"/>
                <a:gd name="T5" fmla="*/ 0 60000 65536"/>
                <a:gd name="T6" fmla="*/ 0 w 48"/>
                <a:gd name="T7" fmla="*/ 0 h 160"/>
                <a:gd name="T8" fmla="*/ 48 w 48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60">
                  <a:moveTo>
                    <a:pt x="0" y="0"/>
                  </a:moveTo>
                  <a:lnTo>
                    <a:pt x="48" y="16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234" name="Freeform 92"/>
            <p:cNvSpPr>
              <a:spLocks/>
            </p:cNvSpPr>
            <p:nvPr/>
          </p:nvSpPr>
          <p:spPr bwMode="auto">
            <a:xfrm rot="1778705">
              <a:off x="2784" y="2040"/>
              <a:ext cx="48" cy="160"/>
            </a:xfrm>
            <a:custGeom>
              <a:avLst/>
              <a:gdLst>
                <a:gd name="T0" fmla="*/ 0 w 48"/>
                <a:gd name="T1" fmla="*/ 0 h 160"/>
                <a:gd name="T2" fmla="*/ 48 w 48"/>
                <a:gd name="T3" fmla="*/ 160 h 160"/>
                <a:gd name="T4" fmla="*/ 0 60000 65536"/>
                <a:gd name="T5" fmla="*/ 0 60000 65536"/>
                <a:gd name="T6" fmla="*/ 0 w 48"/>
                <a:gd name="T7" fmla="*/ 0 h 160"/>
                <a:gd name="T8" fmla="*/ 48 w 48"/>
                <a:gd name="T9" fmla="*/ 160 h 16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" h="160">
                  <a:moveTo>
                    <a:pt x="0" y="0"/>
                  </a:moveTo>
                  <a:lnTo>
                    <a:pt x="48" y="16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113"/>
          <p:cNvGrpSpPr>
            <a:grpSpLocks/>
          </p:cNvGrpSpPr>
          <p:nvPr/>
        </p:nvGrpSpPr>
        <p:grpSpPr bwMode="auto">
          <a:xfrm>
            <a:off x="2236788" y="4113213"/>
            <a:ext cx="3362325" cy="336550"/>
            <a:chOff x="1409" y="2591"/>
            <a:chExt cx="2118" cy="212"/>
          </a:xfrm>
        </p:grpSpPr>
        <p:grpSp>
          <p:nvGrpSpPr>
            <p:cNvPr id="8223" name="Group 97"/>
            <p:cNvGrpSpPr>
              <a:grpSpLocks/>
            </p:cNvGrpSpPr>
            <p:nvPr/>
          </p:nvGrpSpPr>
          <p:grpSpPr bwMode="auto">
            <a:xfrm>
              <a:off x="1409" y="2591"/>
              <a:ext cx="119" cy="211"/>
              <a:chOff x="1409" y="2591"/>
              <a:chExt cx="119" cy="211"/>
            </a:xfrm>
          </p:grpSpPr>
          <p:grpSp>
            <p:nvGrpSpPr>
              <p:cNvPr id="8229" name="Group 93"/>
              <p:cNvGrpSpPr>
                <a:grpSpLocks/>
              </p:cNvGrpSpPr>
              <p:nvPr/>
            </p:nvGrpSpPr>
            <p:grpSpPr bwMode="auto">
              <a:xfrm rot="-1178052">
                <a:off x="1440" y="2592"/>
                <a:ext cx="88" cy="208"/>
                <a:chOff x="1488" y="2112"/>
                <a:chExt cx="88" cy="208"/>
              </a:xfrm>
            </p:grpSpPr>
            <p:sp>
              <p:nvSpPr>
                <p:cNvPr id="8231" name="Line 94"/>
                <p:cNvSpPr>
                  <a:spLocks noChangeShapeType="1"/>
                </p:cNvSpPr>
                <p:nvPr/>
              </p:nvSpPr>
              <p:spPr bwMode="auto">
                <a:xfrm flipH="1">
                  <a:off x="1488" y="2112"/>
                  <a:ext cx="48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32" name="Line 95"/>
                <p:cNvSpPr>
                  <a:spLocks noChangeShapeType="1"/>
                </p:cNvSpPr>
                <p:nvPr/>
              </p:nvSpPr>
              <p:spPr bwMode="auto">
                <a:xfrm flipH="1">
                  <a:off x="1528" y="2128"/>
                  <a:ext cx="48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230" name="Freeform 96"/>
              <p:cNvSpPr>
                <a:spLocks/>
              </p:cNvSpPr>
              <p:nvPr/>
            </p:nvSpPr>
            <p:spPr bwMode="auto">
              <a:xfrm>
                <a:off x="1409" y="2591"/>
                <a:ext cx="19" cy="211"/>
              </a:xfrm>
              <a:custGeom>
                <a:avLst/>
                <a:gdLst>
                  <a:gd name="T0" fmla="*/ 0 w 19"/>
                  <a:gd name="T1" fmla="*/ 0 h 211"/>
                  <a:gd name="T2" fmla="*/ 19 w 19"/>
                  <a:gd name="T3" fmla="*/ 211 h 211"/>
                  <a:gd name="T4" fmla="*/ 0 60000 65536"/>
                  <a:gd name="T5" fmla="*/ 0 60000 65536"/>
                  <a:gd name="T6" fmla="*/ 0 w 19"/>
                  <a:gd name="T7" fmla="*/ 0 h 211"/>
                  <a:gd name="T8" fmla="*/ 19 w 19"/>
                  <a:gd name="T9" fmla="*/ 211 h 2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9" h="211">
                    <a:moveTo>
                      <a:pt x="0" y="0"/>
                    </a:moveTo>
                    <a:lnTo>
                      <a:pt x="19" y="21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8224" name="Group 98"/>
            <p:cNvGrpSpPr>
              <a:grpSpLocks/>
            </p:cNvGrpSpPr>
            <p:nvPr/>
          </p:nvGrpSpPr>
          <p:grpSpPr bwMode="auto">
            <a:xfrm>
              <a:off x="3408" y="2592"/>
              <a:ext cx="119" cy="211"/>
              <a:chOff x="1409" y="2591"/>
              <a:chExt cx="119" cy="211"/>
            </a:xfrm>
          </p:grpSpPr>
          <p:grpSp>
            <p:nvGrpSpPr>
              <p:cNvPr id="8225" name="Group 99"/>
              <p:cNvGrpSpPr>
                <a:grpSpLocks/>
              </p:cNvGrpSpPr>
              <p:nvPr/>
            </p:nvGrpSpPr>
            <p:grpSpPr bwMode="auto">
              <a:xfrm rot="-1178052">
                <a:off x="1440" y="2592"/>
                <a:ext cx="88" cy="208"/>
                <a:chOff x="1488" y="2112"/>
                <a:chExt cx="88" cy="208"/>
              </a:xfrm>
            </p:grpSpPr>
            <p:sp>
              <p:nvSpPr>
                <p:cNvPr id="8227" name="Line 100"/>
                <p:cNvSpPr>
                  <a:spLocks noChangeShapeType="1"/>
                </p:cNvSpPr>
                <p:nvPr/>
              </p:nvSpPr>
              <p:spPr bwMode="auto">
                <a:xfrm flipH="1">
                  <a:off x="1488" y="2112"/>
                  <a:ext cx="48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8228" name="Line 101"/>
                <p:cNvSpPr>
                  <a:spLocks noChangeShapeType="1"/>
                </p:cNvSpPr>
                <p:nvPr/>
              </p:nvSpPr>
              <p:spPr bwMode="auto">
                <a:xfrm flipH="1">
                  <a:off x="1528" y="2128"/>
                  <a:ext cx="48" cy="192"/>
                </a:xfrm>
                <a:prstGeom prst="line">
                  <a:avLst/>
                </a:prstGeom>
                <a:noFill/>
                <a:ln w="9525">
                  <a:solidFill>
                    <a:schemeClr val="tx2"/>
                  </a:solidFill>
                  <a:round/>
                  <a:headEnd type="none" w="lg" len="lg"/>
                  <a:tailEnd type="none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8226" name="Freeform 102"/>
              <p:cNvSpPr>
                <a:spLocks/>
              </p:cNvSpPr>
              <p:nvPr/>
            </p:nvSpPr>
            <p:spPr bwMode="auto">
              <a:xfrm>
                <a:off x="1409" y="2591"/>
                <a:ext cx="19" cy="211"/>
              </a:xfrm>
              <a:custGeom>
                <a:avLst/>
                <a:gdLst>
                  <a:gd name="T0" fmla="*/ 0 w 19"/>
                  <a:gd name="T1" fmla="*/ 0 h 211"/>
                  <a:gd name="T2" fmla="*/ 19 w 19"/>
                  <a:gd name="T3" fmla="*/ 211 h 211"/>
                  <a:gd name="T4" fmla="*/ 0 60000 65536"/>
                  <a:gd name="T5" fmla="*/ 0 60000 65536"/>
                  <a:gd name="T6" fmla="*/ 0 w 19"/>
                  <a:gd name="T7" fmla="*/ 0 h 211"/>
                  <a:gd name="T8" fmla="*/ 19 w 19"/>
                  <a:gd name="T9" fmla="*/ 211 h 21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9" h="211">
                    <a:moveTo>
                      <a:pt x="0" y="0"/>
                    </a:moveTo>
                    <a:lnTo>
                      <a:pt x="19" y="21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4" name="Group 106"/>
          <p:cNvGrpSpPr>
            <a:grpSpLocks/>
          </p:cNvGrpSpPr>
          <p:nvPr/>
        </p:nvGrpSpPr>
        <p:grpSpPr bwMode="auto">
          <a:xfrm>
            <a:off x="1600200" y="1765300"/>
            <a:ext cx="2286000" cy="230188"/>
            <a:chOff x="1008" y="1112"/>
            <a:chExt cx="1440" cy="145"/>
          </a:xfrm>
        </p:grpSpPr>
        <p:sp>
          <p:nvSpPr>
            <p:cNvPr id="8221" name="Line 9"/>
            <p:cNvSpPr>
              <a:spLocks noChangeShapeType="1"/>
            </p:cNvSpPr>
            <p:nvPr/>
          </p:nvSpPr>
          <p:spPr bwMode="auto">
            <a:xfrm>
              <a:off x="1008" y="1257"/>
              <a:ext cx="14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222" name="Freeform 103"/>
            <p:cNvSpPr>
              <a:spLocks/>
            </p:cNvSpPr>
            <p:nvPr/>
          </p:nvSpPr>
          <p:spPr bwMode="auto">
            <a:xfrm>
              <a:off x="2304" y="1112"/>
              <a:ext cx="144" cy="144"/>
            </a:xfrm>
            <a:custGeom>
              <a:avLst/>
              <a:gdLst>
                <a:gd name="T0" fmla="*/ 0 w 144"/>
                <a:gd name="T1" fmla="*/ 144 h 144"/>
                <a:gd name="T2" fmla="*/ 0 w 144"/>
                <a:gd name="T3" fmla="*/ 0 h 144"/>
                <a:gd name="T4" fmla="*/ 144 w 144"/>
                <a:gd name="T5" fmla="*/ 0 h 144"/>
                <a:gd name="T6" fmla="*/ 0 60000 65536"/>
                <a:gd name="T7" fmla="*/ 0 60000 65536"/>
                <a:gd name="T8" fmla="*/ 0 60000 65536"/>
                <a:gd name="T9" fmla="*/ 0 w 144"/>
                <a:gd name="T10" fmla="*/ 0 h 144"/>
                <a:gd name="T11" fmla="*/ 144 w 14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08"/>
          <p:cNvGrpSpPr>
            <a:grpSpLocks/>
          </p:cNvGrpSpPr>
          <p:nvPr/>
        </p:nvGrpSpPr>
        <p:grpSpPr bwMode="auto">
          <a:xfrm>
            <a:off x="2667000" y="3111500"/>
            <a:ext cx="1219200" cy="241300"/>
            <a:chOff x="1680" y="1960"/>
            <a:chExt cx="768" cy="152"/>
          </a:xfrm>
        </p:grpSpPr>
        <p:sp>
          <p:nvSpPr>
            <p:cNvPr id="8219" name="Freeform 12"/>
            <p:cNvSpPr>
              <a:spLocks/>
            </p:cNvSpPr>
            <p:nvPr/>
          </p:nvSpPr>
          <p:spPr bwMode="auto">
            <a:xfrm>
              <a:off x="1680" y="2106"/>
              <a:ext cx="768" cy="6"/>
            </a:xfrm>
            <a:custGeom>
              <a:avLst/>
              <a:gdLst>
                <a:gd name="T0" fmla="*/ 0 w 768"/>
                <a:gd name="T1" fmla="*/ 6 h 6"/>
                <a:gd name="T2" fmla="*/ 768 w 768"/>
                <a:gd name="T3" fmla="*/ 0 h 6"/>
                <a:gd name="T4" fmla="*/ 0 60000 65536"/>
                <a:gd name="T5" fmla="*/ 0 60000 65536"/>
                <a:gd name="T6" fmla="*/ 0 w 768"/>
                <a:gd name="T7" fmla="*/ 0 h 6"/>
                <a:gd name="T8" fmla="*/ 768 w 768"/>
                <a:gd name="T9" fmla="*/ 6 h 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68" h="6">
                  <a:moveTo>
                    <a:pt x="0" y="6"/>
                  </a:moveTo>
                  <a:lnTo>
                    <a:pt x="768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220" name="Freeform 104"/>
            <p:cNvSpPr>
              <a:spLocks/>
            </p:cNvSpPr>
            <p:nvPr/>
          </p:nvSpPr>
          <p:spPr bwMode="auto">
            <a:xfrm>
              <a:off x="2304" y="1960"/>
              <a:ext cx="144" cy="144"/>
            </a:xfrm>
            <a:custGeom>
              <a:avLst/>
              <a:gdLst>
                <a:gd name="T0" fmla="*/ 0 w 144"/>
                <a:gd name="T1" fmla="*/ 144 h 144"/>
                <a:gd name="T2" fmla="*/ 0 w 144"/>
                <a:gd name="T3" fmla="*/ 0 h 144"/>
                <a:gd name="T4" fmla="*/ 144 w 144"/>
                <a:gd name="T5" fmla="*/ 0 h 144"/>
                <a:gd name="T6" fmla="*/ 0 60000 65536"/>
                <a:gd name="T7" fmla="*/ 0 60000 65536"/>
                <a:gd name="T8" fmla="*/ 0 60000 65536"/>
                <a:gd name="T9" fmla="*/ 0 w 144"/>
                <a:gd name="T10" fmla="*/ 0 h 144"/>
                <a:gd name="T11" fmla="*/ 144 w 14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10"/>
          <p:cNvGrpSpPr>
            <a:grpSpLocks/>
          </p:cNvGrpSpPr>
          <p:nvPr/>
        </p:nvGrpSpPr>
        <p:grpSpPr bwMode="auto">
          <a:xfrm>
            <a:off x="609600" y="4038600"/>
            <a:ext cx="3276600" cy="242888"/>
            <a:chOff x="384" y="2544"/>
            <a:chExt cx="2064" cy="153"/>
          </a:xfrm>
        </p:grpSpPr>
        <p:sp>
          <p:nvSpPr>
            <p:cNvPr id="8217" name="Line 14"/>
            <p:cNvSpPr>
              <a:spLocks noChangeShapeType="1"/>
            </p:cNvSpPr>
            <p:nvPr/>
          </p:nvSpPr>
          <p:spPr bwMode="auto">
            <a:xfrm>
              <a:off x="384" y="2697"/>
              <a:ext cx="20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218" name="Freeform 105"/>
            <p:cNvSpPr>
              <a:spLocks/>
            </p:cNvSpPr>
            <p:nvPr/>
          </p:nvSpPr>
          <p:spPr bwMode="auto">
            <a:xfrm>
              <a:off x="2304" y="2544"/>
              <a:ext cx="144" cy="144"/>
            </a:xfrm>
            <a:custGeom>
              <a:avLst/>
              <a:gdLst>
                <a:gd name="T0" fmla="*/ 0 w 144"/>
                <a:gd name="T1" fmla="*/ 144 h 144"/>
                <a:gd name="T2" fmla="*/ 0 w 144"/>
                <a:gd name="T3" fmla="*/ 0 h 144"/>
                <a:gd name="T4" fmla="*/ 144 w 144"/>
                <a:gd name="T5" fmla="*/ 0 h 144"/>
                <a:gd name="T6" fmla="*/ 0 60000 65536"/>
                <a:gd name="T7" fmla="*/ 0 60000 65536"/>
                <a:gd name="T8" fmla="*/ 0 60000 65536"/>
                <a:gd name="T9" fmla="*/ 0 w 144"/>
                <a:gd name="T10" fmla="*/ 0 h 144"/>
                <a:gd name="T11" fmla="*/ 144 w 144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144" y="0"/>
                  </a:lnTo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798835" name="Text Box 115"/>
          <p:cNvSpPr txBox="1">
            <a:spLocks noChangeArrowheads="1"/>
          </p:cNvSpPr>
          <p:nvPr/>
        </p:nvSpPr>
        <p:spPr bwMode="auto">
          <a:xfrm>
            <a:off x="3886200" y="42672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59" name="Text Box 28"/>
          <p:cNvSpPr txBox="1">
            <a:spLocks noChangeArrowheads="1"/>
          </p:cNvSpPr>
          <p:nvPr/>
        </p:nvSpPr>
        <p:spPr bwMode="auto">
          <a:xfrm>
            <a:off x="228600" y="5334000"/>
            <a:ext cx="4724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А→А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uk-UA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→С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В→В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∆АВС→∆А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7322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9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9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9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reeform 2"/>
          <p:cNvSpPr>
            <a:spLocks/>
          </p:cNvSpPr>
          <p:nvPr/>
        </p:nvSpPr>
        <p:spPr bwMode="auto">
          <a:xfrm>
            <a:off x="3086100" y="1371600"/>
            <a:ext cx="3390900" cy="4737100"/>
          </a:xfrm>
          <a:custGeom>
            <a:avLst/>
            <a:gdLst>
              <a:gd name="T0" fmla="*/ 2147483647 w 2136"/>
              <a:gd name="T1" fmla="*/ 0 h 2984"/>
              <a:gd name="T2" fmla="*/ 0 w 2136"/>
              <a:gd name="T3" fmla="*/ 2147483647 h 2984"/>
              <a:gd name="T4" fmla="*/ 0 60000 65536"/>
              <a:gd name="T5" fmla="*/ 0 60000 65536"/>
              <a:gd name="T6" fmla="*/ 0 w 2136"/>
              <a:gd name="T7" fmla="*/ 0 h 2984"/>
              <a:gd name="T8" fmla="*/ 2136 w 2136"/>
              <a:gd name="T9" fmla="*/ 2984 h 298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136" h="2984">
                <a:moveTo>
                  <a:pt x="2136" y="0"/>
                </a:moveTo>
                <a:lnTo>
                  <a:pt x="0" y="2984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219" name="Line 3"/>
          <p:cNvSpPr>
            <a:spLocks noChangeShapeType="1"/>
          </p:cNvSpPr>
          <p:nvPr/>
        </p:nvSpPr>
        <p:spPr bwMode="auto">
          <a:xfrm>
            <a:off x="1600200" y="19954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06925" name="Text Box 13"/>
          <p:cNvSpPr txBox="1">
            <a:spLocks noChangeArrowheads="1"/>
          </p:cNvSpPr>
          <p:nvPr/>
        </p:nvSpPr>
        <p:spPr bwMode="auto">
          <a:xfrm>
            <a:off x="609600" y="457200"/>
            <a:ext cx="79248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dirty="0">
                <a:solidFill>
                  <a:srgbClr val="000000"/>
                </a:solidFill>
              </a:rPr>
              <a:t>Побудувати трикутник</a:t>
            </a:r>
            <a:r>
              <a:rPr lang="ru-RU" sz="2400" dirty="0">
                <a:solidFill>
                  <a:srgbClr val="000000"/>
                </a:solidFill>
              </a:rPr>
              <a:t> А</a:t>
            </a:r>
            <a:r>
              <a:rPr lang="ru-RU" sz="2400" baseline="-25000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В</a:t>
            </a:r>
            <a:r>
              <a:rPr lang="ru-RU" sz="2400" baseline="-25000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С</a:t>
            </a:r>
            <a:r>
              <a:rPr lang="ru-RU" sz="2400" baseline="-25000" dirty="0">
                <a:solidFill>
                  <a:srgbClr val="000000"/>
                </a:solidFill>
              </a:rPr>
              <a:t>1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симетричний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трикутнику</a:t>
            </a:r>
            <a:r>
              <a:rPr lang="ru-RU" sz="2400" dirty="0">
                <a:solidFill>
                  <a:srgbClr val="000000"/>
                </a:solidFill>
              </a:rPr>
              <a:t>                                 АВС </a:t>
            </a:r>
            <a:r>
              <a:rPr lang="ru-RU" sz="2400" dirty="0" err="1">
                <a:solidFill>
                  <a:srgbClr val="000000"/>
                </a:solidFill>
              </a:rPr>
              <a:t>відносно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err="1">
                <a:solidFill>
                  <a:srgbClr val="000000"/>
                </a:solidFill>
              </a:rPr>
              <a:t>прямої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sz="2800" i="1" dirty="0">
              <a:solidFill>
                <a:srgbClr val="FF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srgbClr val="000000"/>
              </a:solidFill>
            </a:endParaRPr>
          </a:p>
        </p:txBody>
      </p:sp>
      <p:grpSp>
        <p:nvGrpSpPr>
          <p:cNvPr id="9221" name="Group 24"/>
          <p:cNvGrpSpPr>
            <a:grpSpLocks/>
          </p:cNvGrpSpPr>
          <p:nvPr/>
        </p:nvGrpSpPr>
        <p:grpSpPr bwMode="auto">
          <a:xfrm>
            <a:off x="6781800" y="3429000"/>
            <a:ext cx="2362200" cy="982663"/>
            <a:chOff x="3120" y="480"/>
            <a:chExt cx="1488" cy="619"/>
          </a:xfrm>
        </p:grpSpPr>
        <p:sp>
          <p:nvSpPr>
            <p:cNvPr id="806937" name="Text Box 25"/>
            <p:cNvSpPr txBox="1">
              <a:spLocks noChangeArrowheads="1"/>
            </p:cNvSpPr>
            <p:nvPr/>
          </p:nvSpPr>
          <p:spPr bwMode="auto">
            <a:xfrm>
              <a:off x="3120" y="576"/>
              <a:ext cx="1488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Пряма     – 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вісь</a:t>
              </a:r>
              <a:r>
                <a:rPr lang="ru-RU" sz="24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ru-RU" sz="2400" b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симетрії</a:t>
              </a:r>
              <a:endParaRPr lang="ru-RU" sz="2400" dirty="0">
                <a:solidFill>
                  <a:srgbClr val="FF0000"/>
                </a:solidFill>
              </a:endParaRPr>
            </a:p>
          </p:txBody>
        </p:sp>
        <p:sp>
          <p:nvSpPr>
            <p:cNvPr id="806938" name="Text Box 26"/>
            <p:cNvSpPr txBox="1">
              <a:spLocks noChangeArrowheads="1"/>
            </p:cNvSpPr>
            <p:nvPr/>
          </p:nvSpPr>
          <p:spPr bwMode="auto">
            <a:xfrm>
              <a:off x="3744" y="480"/>
              <a:ext cx="38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36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a</a:t>
              </a:r>
              <a:endParaRPr lang="ru-RU" sz="3600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06939" name="Text Box 27"/>
          <p:cNvSpPr txBox="1">
            <a:spLocks noChangeArrowheads="1"/>
          </p:cNvSpPr>
          <p:nvPr/>
        </p:nvSpPr>
        <p:spPr bwMode="auto">
          <a:xfrm>
            <a:off x="5867400" y="2057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806940" name="Text Box 28"/>
          <p:cNvSpPr txBox="1">
            <a:spLocks noChangeArrowheads="1"/>
          </p:cNvSpPr>
          <p:nvPr/>
        </p:nvSpPr>
        <p:spPr bwMode="auto">
          <a:xfrm>
            <a:off x="10668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9224" name="Freeform 29"/>
          <p:cNvSpPr>
            <a:spLocks/>
          </p:cNvSpPr>
          <p:nvPr/>
        </p:nvSpPr>
        <p:spPr bwMode="auto">
          <a:xfrm>
            <a:off x="1714500" y="2314575"/>
            <a:ext cx="4097338" cy="1403350"/>
          </a:xfrm>
          <a:custGeom>
            <a:avLst/>
            <a:gdLst>
              <a:gd name="T0" fmla="*/ 0 w 2581"/>
              <a:gd name="T1" fmla="*/ 2147483647 h 884"/>
              <a:gd name="T2" fmla="*/ 2147483647 w 2581"/>
              <a:gd name="T3" fmla="*/ 2147483647 h 884"/>
              <a:gd name="T4" fmla="*/ 2147483647 w 2581"/>
              <a:gd name="T5" fmla="*/ 0 h 884"/>
              <a:gd name="T6" fmla="*/ 0 w 2581"/>
              <a:gd name="T7" fmla="*/ 2147483647 h 884"/>
              <a:gd name="T8" fmla="*/ 0 60000 65536"/>
              <a:gd name="T9" fmla="*/ 0 60000 65536"/>
              <a:gd name="T10" fmla="*/ 0 60000 65536"/>
              <a:gd name="T11" fmla="*/ 0 60000 65536"/>
              <a:gd name="T12" fmla="*/ 0 w 2581"/>
              <a:gd name="T13" fmla="*/ 0 h 884"/>
              <a:gd name="T14" fmla="*/ 2581 w 2581"/>
              <a:gd name="T15" fmla="*/ 884 h 8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1" h="884">
                <a:moveTo>
                  <a:pt x="0" y="694"/>
                </a:moveTo>
                <a:lnTo>
                  <a:pt x="1936" y="884"/>
                </a:lnTo>
                <a:lnTo>
                  <a:pt x="2581" y="0"/>
                </a:lnTo>
                <a:lnTo>
                  <a:pt x="0" y="694"/>
                </a:lnTo>
                <a:close/>
              </a:path>
            </a:pathLst>
          </a:custGeom>
          <a:solidFill>
            <a:srgbClr val="66FF33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 rot="2144919">
            <a:off x="2438400" y="4724400"/>
            <a:ext cx="2743200" cy="347663"/>
            <a:chOff x="1680" y="1141"/>
            <a:chExt cx="1623" cy="219"/>
          </a:xfrm>
        </p:grpSpPr>
        <p:grpSp>
          <p:nvGrpSpPr>
            <p:cNvPr id="9240" name="Group 33"/>
            <p:cNvGrpSpPr>
              <a:grpSpLocks/>
            </p:cNvGrpSpPr>
            <p:nvPr/>
          </p:nvGrpSpPr>
          <p:grpSpPr bwMode="auto">
            <a:xfrm rot="-1178052">
              <a:off x="1680" y="1152"/>
              <a:ext cx="88" cy="208"/>
              <a:chOff x="1488" y="2112"/>
              <a:chExt cx="88" cy="208"/>
            </a:xfrm>
          </p:grpSpPr>
          <p:sp>
            <p:nvSpPr>
              <p:cNvPr id="9244" name="Line 34"/>
              <p:cNvSpPr>
                <a:spLocks noChangeShapeType="1"/>
              </p:cNvSpPr>
              <p:nvPr/>
            </p:nvSpPr>
            <p:spPr bwMode="auto">
              <a:xfrm flipH="1">
                <a:off x="1488" y="2112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5" name="Line 35"/>
              <p:cNvSpPr>
                <a:spLocks noChangeShapeType="1"/>
              </p:cNvSpPr>
              <p:nvPr/>
            </p:nvSpPr>
            <p:spPr bwMode="auto">
              <a:xfrm flipH="1">
                <a:off x="1528" y="212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9241" name="Group 36"/>
            <p:cNvGrpSpPr>
              <a:grpSpLocks/>
            </p:cNvGrpSpPr>
            <p:nvPr/>
          </p:nvGrpSpPr>
          <p:grpSpPr bwMode="auto">
            <a:xfrm rot="-1178052">
              <a:off x="3215" y="1141"/>
              <a:ext cx="88" cy="208"/>
              <a:chOff x="1488" y="2112"/>
              <a:chExt cx="88" cy="208"/>
            </a:xfrm>
          </p:grpSpPr>
          <p:sp>
            <p:nvSpPr>
              <p:cNvPr id="9242" name="Line 37"/>
              <p:cNvSpPr>
                <a:spLocks noChangeShapeType="1"/>
              </p:cNvSpPr>
              <p:nvPr/>
            </p:nvSpPr>
            <p:spPr bwMode="auto">
              <a:xfrm flipH="1">
                <a:off x="1488" y="2112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43" name="Line 38"/>
              <p:cNvSpPr>
                <a:spLocks noChangeShapeType="1"/>
              </p:cNvSpPr>
              <p:nvPr/>
            </p:nvSpPr>
            <p:spPr bwMode="auto">
              <a:xfrm flipH="1">
                <a:off x="1528" y="2128"/>
                <a:ext cx="48" cy="192"/>
              </a:xfrm>
              <a:prstGeom prst="lin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806957" name="Text Box 45"/>
          <p:cNvSpPr txBox="1">
            <a:spLocks noChangeArrowheads="1"/>
          </p:cNvSpPr>
          <p:nvPr/>
        </p:nvSpPr>
        <p:spPr bwMode="auto">
          <a:xfrm>
            <a:off x="3048000" y="5791200"/>
            <a:ext cx="60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sz="3600" i="1">
              <a:solidFill>
                <a:srgbClr val="FF0000"/>
              </a:solidFill>
            </a:endParaRPr>
          </a:p>
        </p:txBody>
      </p:sp>
      <p:grpSp>
        <p:nvGrpSpPr>
          <p:cNvPr id="6" name="Group 65"/>
          <p:cNvGrpSpPr>
            <a:grpSpLocks/>
          </p:cNvGrpSpPr>
          <p:nvPr/>
        </p:nvGrpSpPr>
        <p:grpSpPr bwMode="auto">
          <a:xfrm>
            <a:off x="1752600" y="3429000"/>
            <a:ext cx="2266950" cy="1549400"/>
            <a:chOff x="1104" y="2160"/>
            <a:chExt cx="1428" cy="976"/>
          </a:xfrm>
        </p:grpSpPr>
        <p:sp>
          <p:nvSpPr>
            <p:cNvPr id="9238" name="Freeform 47"/>
            <p:cNvSpPr>
              <a:spLocks/>
            </p:cNvSpPr>
            <p:nvPr/>
          </p:nvSpPr>
          <p:spPr bwMode="auto">
            <a:xfrm>
              <a:off x="1104" y="2160"/>
              <a:ext cx="1344" cy="976"/>
            </a:xfrm>
            <a:custGeom>
              <a:avLst/>
              <a:gdLst>
                <a:gd name="T0" fmla="*/ 0 w 1344"/>
                <a:gd name="T1" fmla="*/ 0 h 976"/>
                <a:gd name="T2" fmla="*/ 1344 w 1344"/>
                <a:gd name="T3" fmla="*/ 976 h 976"/>
                <a:gd name="T4" fmla="*/ 0 60000 65536"/>
                <a:gd name="T5" fmla="*/ 0 60000 65536"/>
                <a:gd name="T6" fmla="*/ 0 w 1344"/>
                <a:gd name="T7" fmla="*/ 0 h 976"/>
                <a:gd name="T8" fmla="*/ 1344 w 1344"/>
                <a:gd name="T9" fmla="*/ 976 h 9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344" h="976">
                  <a:moveTo>
                    <a:pt x="0" y="0"/>
                  </a:moveTo>
                  <a:lnTo>
                    <a:pt x="1344" y="976"/>
                  </a:lnTo>
                </a:path>
              </a:pathLst>
            </a:cu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239" name="Freeform 48"/>
            <p:cNvSpPr>
              <a:spLocks/>
            </p:cNvSpPr>
            <p:nvPr/>
          </p:nvSpPr>
          <p:spPr bwMode="auto">
            <a:xfrm>
              <a:off x="2344" y="2944"/>
              <a:ext cx="188" cy="126"/>
            </a:xfrm>
            <a:custGeom>
              <a:avLst/>
              <a:gdLst>
                <a:gd name="T0" fmla="*/ 0 w 188"/>
                <a:gd name="T1" fmla="*/ 126 h 126"/>
                <a:gd name="T2" fmla="*/ 82 w 188"/>
                <a:gd name="T3" fmla="*/ 0 h 126"/>
                <a:gd name="T4" fmla="*/ 188 w 188"/>
                <a:gd name="T5" fmla="*/ 72 h 126"/>
                <a:gd name="T6" fmla="*/ 0 60000 65536"/>
                <a:gd name="T7" fmla="*/ 0 60000 65536"/>
                <a:gd name="T8" fmla="*/ 0 60000 65536"/>
                <a:gd name="T9" fmla="*/ 0 w 188"/>
                <a:gd name="T10" fmla="*/ 0 h 126"/>
                <a:gd name="T11" fmla="*/ 188 w 188"/>
                <a:gd name="T12" fmla="*/ 126 h 12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8" h="126">
                  <a:moveTo>
                    <a:pt x="0" y="126"/>
                  </a:moveTo>
                  <a:lnTo>
                    <a:pt x="82" y="0"/>
                  </a:lnTo>
                  <a:lnTo>
                    <a:pt x="188" y="72"/>
                  </a:lnTo>
                </a:path>
              </a:pathLst>
            </a:cu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9228" name="Oval 54"/>
          <p:cNvSpPr>
            <a:spLocks noChangeArrowheads="1"/>
          </p:cNvSpPr>
          <p:nvPr/>
        </p:nvSpPr>
        <p:spPr bwMode="auto">
          <a:xfrm>
            <a:off x="1689100" y="33782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806975" name="Freeform 63"/>
          <p:cNvSpPr>
            <a:spLocks/>
          </p:cNvSpPr>
          <p:nvPr/>
        </p:nvSpPr>
        <p:spPr bwMode="auto">
          <a:xfrm>
            <a:off x="3873500" y="4978400"/>
            <a:ext cx="2133600" cy="1549400"/>
          </a:xfrm>
          <a:custGeom>
            <a:avLst/>
            <a:gdLst>
              <a:gd name="T0" fmla="*/ 0 w 1344"/>
              <a:gd name="T1" fmla="*/ 0 h 976"/>
              <a:gd name="T2" fmla="*/ 2147483647 w 1344"/>
              <a:gd name="T3" fmla="*/ 2147483647 h 976"/>
              <a:gd name="T4" fmla="*/ 0 60000 65536"/>
              <a:gd name="T5" fmla="*/ 0 60000 65536"/>
              <a:gd name="T6" fmla="*/ 0 w 1344"/>
              <a:gd name="T7" fmla="*/ 0 h 976"/>
              <a:gd name="T8" fmla="*/ 1344 w 1344"/>
              <a:gd name="T9" fmla="*/ 976 h 97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344" h="976">
                <a:moveTo>
                  <a:pt x="0" y="0"/>
                </a:moveTo>
                <a:lnTo>
                  <a:pt x="1344" y="976"/>
                </a:lnTo>
              </a:path>
            </a:pathLst>
          </a:cu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5969000" y="6172200"/>
            <a:ext cx="660400" cy="457200"/>
            <a:chOff x="3760" y="3888"/>
            <a:chExt cx="416" cy="288"/>
          </a:xfrm>
        </p:grpSpPr>
        <p:sp>
          <p:nvSpPr>
            <p:cNvPr id="806968" name="Text Box 56"/>
            <p:cNvSpPr txBox="1">
              <a:spLocks noChangeArrowheads="1"/>
            </p:cNvSpPr>
            <p:nvPr/>
          </p:nvSpPr>
          <p:spPr bwMode="auto">
            <a:xfrm>
              <a:off x="3792" y="3888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2400" b="1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</a:t>
              </a:r>
              <a:r>
                <a:rPr lang="ru-RU" sz="2400" b="1" baseline="-25000">
                  <a:solidFill>
                    <a:srgbClr val="3333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</a:t>
              </a:r>
              <a:endParaRPr lang="ru-RU" sz="2400">
                <a:solidFill>
                  <a:srgbClr val="3333FF"/>
                </a:solidFill>
              </a:endParaRPr>
            </a:p>
          </p:txBody>
        </p:sp>
        <p:sp>
          <p:nvSpPr>
            <p:cNvPr id="9237" name="Oval 30"/>
            <p:cNvSpPr>
              <a:spLocks noChangeArrowheads="1"/>
            </p:cNvSpPr>
            <p:nvPr/>
          </p:nvSpPr>
          <p:spPr bwMode="auto">
            <a:xfrm>
              <a:off x="3760" y="4088"/>
              <a:ext cx="48" cy="48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endParaRPr lang="uk-UA" altLang="ru-RU" sz="1800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806978" name="Freeform 66"/>
          <p:cNvSpPr>
            <a:spLocks/>
          </p:cNvSpPr>
          <p:nvPr/>
        </p:nvSpPr>
        <p:spPr bwMode="auto">
          <a:xfrm rot="4329738" flipH="1">
            <a:off x="3742531" y="3748882"/>
            <a:ext cx="4097337" cy="1403350"/>
          </a:xfrm>
          <a:custGeom>
            <a:avLst/>
            <a:gdLst>
              <a:gd name="T0" fmla="*/ 0 w 2581"/>
              <a:gd name="T1" fmla="*/ 2147483647 h 884"/>
              <a:gd name="T2" fmla="*/ 2147483647 w 2581"/>
              <a:gd name="T3" fmla="*/ 2147483647 h 884"/>
              <a:gd name="T4" fmla="*/ 2147483647 w 2581"/>
              <a:gd name="T5" fmla="*/ 0 h 884"/>
              <a:gd name="T6" fmla="*/ 0 w 2581"/>
              <a:gd name="T7" fmla="*/ 2147483647 h 884"/>
              <a:gd name="T8" fmla="*/ 0 60000 65536"/>
              <a:gd name="T9" fmla="*/ 0 60000 65536"/>
              <a:gd name="T10" fmla="*/ 0 60000 65536"/>
              <a:gd name="T11" fmla="*/ 0 60000 65536"/>
              <a:gd name="T12" fmla="*/ 0 w 2581"/>
              <a:gd name="T13" fmla="*/ 0 h 884"/>
              <a:gd name="T14" fmla="*/ 2581 w 2581"/>
              <a:gd name="T15" fmla="*/ 884 h 8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81" h="884">
                <a:moveTo>
                  <a:pt x="0" y="694"/>
                </a:moveTo>
                <a:lnTo>
                  <a:pt x="1936" y="884"/>
                </a:lnTo>
                <a:lnTo>
                  <a:pt x="2581" y="0"/>
                </a:lnTo>
                <a:lnTo>
                  <a:pt x="0" y="694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2"/>
            </a:solidFill>
            <a:round/>
            <a:headEnd type="none" w="lg" len="lg"/>
            <a:tailEnd type="none" w="lg" len="lg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06965" name="Text Box 53"/>
          <p:cNvSpPr txBox="1">
            <a:spLocks noChangeArrowheads="1"/>
          </p:cNvSpPr>
          <p:nvPr/>
        </p:nvSpPr>
        <p:spPr bwMode="auto">
          <a:xfrm>
            <a:off x="4191000" y="36576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endParaRPr lang="ru-RU" sz="2400">
              <a:solidFill>
                <a:srgbClr val="3333FF"/>
              </a:solidFill>
            </a:endParaRPr>
          </a:p>
        </p:txBody>
      </p:sp>
      <p:sp>
        <p:nvSpPr>
          <p:cNvPr id="9233" name="Oval 57"/>
          <p:cNvSpPr>
            <a:spLocks noChangeArrowheads="1"/>
          </p:cNvSpPr>
          <p:nvPr/>
        </p:nvSpPr>
        <p:spPr bwMode="auto">
          <a:xfrm>
            <a:off x="5778500" y="22733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9234" name="Oval 64"/>
          <p:cNvSpPr>
            <a:spLocks noChangeArrowheads="1"/>
          </p:cNvSpPr>
          <p:nvPr/>
        </p:nvSpPr>
        <p:spPr bwMode="auto">
          <a:xfrm>
            <a:off x="4749800" y="36957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0" y="4495800"/>
            <a:ext cx="2819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А→А,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→С,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В→В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1,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∆АВС→∆АВ</a:t>
            </a:r>
            <a:r>
              <a:rPr lang="ru-RU" sz="24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endParaRPr lang="ru-RU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5108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06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0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6975" grpId="0" animBg="1"/>
      <p:bldP spid="8069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911" name="Text Box 15"/>
          <p:cNvSpPr txBox="1">
            <a:spLocks noChangeArrowheads="1"/>
          </p:cNvSpPr>
          <p:nvPr/>
        </p:nvSpPr>
        <p:spPr bwMode="auto">
          <a:xfrm>
            <a:off x="457200" y="4648200"/>
            <a:ext cx="4048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</a:p>
        </p:txBody>
      </p:sp>
      <p:sp>
        <p:nvSpPr>
          <p:cNvPr id="848912" name="Text Box 16"/>
          <p:cNvSpPr txBox="1">
            <a:spLocks noChangeArrowheads="1"/>
          </p:cNvSpPr>
          <p:nvPr/>
        </p:nvSpPr>
        <p:spPr bwMode="auto">
          <a:xfrm>
            <a:off x="2882900" y="4495800"/>
            <a:ext cx="4048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848919" name="Text Box 23"/>
          <p:cNvSpPr txBox="1">
            <a:spLocks noChangeArrowheads="1"/>
          </p:cNvSpPr>
          <p:nvPr/>
        </p:nvSpPr>
        <p:spPr bwMode="auto">
          <a:xfrm>
            <a:off x="3962400" y="533400"/>
            <a:ext cx="4572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dirty="0">
                <a:solidFill>
                  <a:srgbClr val="000000"/>
                </a:solidFill>
              </a:rPr>
              <a:t>Якщо перетворення симетрії відносно прямої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uk-UA" sz="2400" dirty="0">
                <a:solidFill>
                  <a:srgbClr val="000000"/>
                </a:solidFill>
              </a:rPr>
              <a:t>переводить фігуру </a:t>
            </a:r>
            <a:r>
              <a:rPr lang="en-US" sz="2400" dirty="0">
                <a:solidFill>
                  <a:srgbClr val="000000"/>
                </a:solidFill>
              </a:rPr>
              <a:t>F</a:t>
            </a:r>
            <a:r>
              <a:rPr lang="uk-UA" sz="2400" dirty="0">
                <a:solidFill>
                  <a:srgbClr val="000000"/>
                </a:solidFill>
              </a:rPr>
              <a:t> у себе, то така фігура називається </a:t>
            </a:r>
            <a:r>
              <a:rPr lang="uk-UA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симетричною </a:t>
            </a:r>
            <a:r>
              <a:rPr lang="uk-UA" sz="2400" dirty="0">
                <a:solidFill>
                  <a:srgbClr val="000000"/>
                </a:solidFill>
              </a:rPr>
              <a:t>відносно прямої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uk-UA" sz="2400" dirty="0">
                <a:solidFill>
                  <a:srgbClr val="000000"/>
                </a:solidFill>
              </a:rPr>
              <a:t>, </a:t>
            </a:r>
            <a:endParaRPr lang="en-US" sz="2400" dirty="0">
              <a:solidFill>
                <a:srgbClr val="000000"/>
              </a:solidFill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2400" dirty="0">
                <a:solidFill>
                  <a:srgbClr val="000000"/>
                </a:solidFill>
              </a:rPr>
              <a:t>а сама пряма </a:t>
            </a: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uk-UA" sz="2400" dirty="0">
                <a:solidFill>
                  <a:srgbClr val="000000"/>
                </a:solidFill>
              </a:rPr>
              <a:t> – віссю симетрії фігури </a:t>
            </a:r>
            <a:r>
              <a:rPr lang="en-US" sz="2400" dirty="0">
                <a:solidFill>
                  <a:srgbClr val="000000"/>
                </a:solidFill>
              </a:rPr>
              <a:t>F</a:t>
            </a:r>
            <a:r>
              <a:rPr lang="uk-UA" sz="2400" dirty="0">
                <a:solidFill>
                  <a:srgbClr val="000000"/>
                </a:solidFill>
              </a:rPr>
              <a:t>.</a:t>
            </a: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848920" name="Freeform 24"/>
          <p:cNvSpPr>
            <a:spLocks/>
          </p:cNvSpPr>
          <p:nvPr/>
        </p:nvSpPr>
        <p:spPr bwMode="auto">
          <a:xfrm>
            <a:off x="1663700" y="1974850"/>
            <a:ext cx="1222375" cy="3232150"/>
          </a:xfrm>
          <a:custGeom>
            <a:avLst/>
            <a:gdLst>
              <a:gd name="T0" fmla="*/ 0 w 770"/>
              <a:gd name="T1" fmla="*/ 2147483647 h 2036"/>
              <a:gd name="T2" fmla="*/ 2147483647 w 770"/>
              <a:gd name="T3" fmla="*/ 0 h 2036"/>
              <a:gd name="T4" fmla="*/ 2147483647 w 770"/>
              <a:gd name="T5" fmla="*/ 2147483647 h 2036"/>
              <a:gd name="T6" fmla="*/ 2147483647 w 770"/>
              <a:gd name="T7" fmla="*/ 2147483647 h 2036"/>
              <a:gd name="T8" fmla="*/ 2147483647 w 770"/>
              <a:gd name="T9" fmla="*/ 2147483647 h 20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770"/>
              <a:gd name="T16" fmla="*/ 0 h 2036"/>
              <a:gd name="T17" fmla="*/ 770 w 770"/>
              <a:gd name="T18" fmla="*/ 2036 h 20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770" h="2036">
                <a:moveTo>
                  <a:pt x="0" y="2020"/>
                </a:moveTo>
                <a:lnTo>
                  <a:pt x="770" y="0"/>
                </a:lnTo>
                <a:lnTo>
                  <a:pt x="768" y="4"/>
                </a:lnTo>
                <a:lnTo>
                  <a:pt x="752" y="1708"/>
                </a:lnTo>
                <a:lnTo>
                  <a:pt x="16" y="2036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4" name="Freeform 28"/>
          <p:cNvSpPr>
            <a:spLocks/>
          </p:cNvSpPr>
          <p:nvPr/>
        </p:nvSpPr>
        <p:spPr bwMode="auto">
          <a:xfrm>
            <a:off x="2882900" y="1930400"/>
            <a:ext cx="571500" cy="3479800"/>
          </a:xfrm>
          <a:custGeom>
            <a:avLst/>
            <a:gdLst>
              <a:gd name="T0" fmla="*/ 2147483647 w 360"/>
              <a:gd name="T1" fmla="*/ 2147483647 h 2192"/>
              <a:gd name="T2" fmla="*/ 2147483647 w 360"/>
              <a:gd name="T3" fmla="*/ 0 h 2192"/>
              <a:gd name="T4" fmla="*/ 2147483647 w 360"/>
              <a:gd name="T5" fmla="*/ 2147483647 h 2192"/>
              <a:gd name="T6" fmla="*/ 0 w 360"/>
              <a:gd name="T7" fmla="*/ 2147483647 h 2192"/>
              <a:gd name="T8" fmla="*/ 2147483647 w 360"/>
              <a:gd name="T9" fmla="*/ 2147483647 h 2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0"/>
              <a:gd name="T16" fmla="*/ 0 h 2192"/>
              <a:gd name="T17" fmla="*/ 360 w 360"/>
              <a:gd name="T18" fmla="*/ 2192 h 2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0" h="2192">
                <a:moveTo>
                  <a:pt x="360" y="2192"/>
                </a:moveTo>
                <a:lnTo>
                  <a:pt x="8" y="0"/>
                </a:lnTo>
                <a:lnTo>
                  <a:pt x="8" y="24"/>
                </a:lnTo>
                <a:lnTo>
                  <a:pt x="0" y="1736"/>
                </a:lnTo>
                <a:lnTo>
                  <a:pt x="360" y="2176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5" name="Freeform 29"/>
          <p:cNvSpPr>
            <a:spLocks/>
          </p:cNvSpPr>
          <p:nvPr/>
        </p:nvSpPr>
        <p:spPr bwMode="auto">
          <a:xfrm>
            <a:off x="2882900" y="1981200"/>
            <a:ext cx="952500" cy="3352800"/>
          </a:xfrm>
          <a:custGeom>
            <a:avLst/>
            <a:gdLst>
              <a:gd name="T0" fmla="*/ 2147483647 w 600"/>
              <a:gd name="T1" fmla="*/ 2147483647 h 2112"/>
              <a:gd name="T2" fmla="*/ 2147483647 w 600"/>
              <a:gd name="T3" fmla="*/ 0 h 2112"/>
              <a:gd name="T4" fmla="*/ 0 w 600"/>
              <a:gd name="T5" fmla="*/ 0 h 2112"/>
              <a:gd name="T6" fmla="*/ 2147483647 w 600"/>
              <a:gd name="T7" fmla="*/ 2147483647 h 2112"/>
              <a:gd name="T8" fmla="*/ 2147483647 w 600"/>
              <a:gd name="T9" fmla="*/ 2147483647 h 2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0"/>
              <a:gd name="T16" fmla="*/ 0 h 2112"/>
              <a:gd name="T17" fmla="*/ 600 w 600"/>
              <a:gd name="T18" fmla="*/ 2112 h 21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0" h="2112">
                <a:moveTo>
                  <a:pt x="600" y="2112"/>
                </a:moveTo>
                <a:lnTo>
                  <a:pt x="10" y="0"/>
                </a:lnTo>
                <a:lnTo>
                  <a:pt x="0" y="0"/>
                </a:lnTo>
                <a:lnTo>
                  <a:pt x="8" y="1728"/>
                </a:lnTo>
                <a:lnTo>
                  <a:pt x="600" y="2096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6" name="Freeform 30"/>
          <p:cNvSpPr>
            <a:spLocks/>
          </p:cNvSpPr>
          <p:nvPr/>
        </p:nvSpPr>
        <p:spPr bwMode="auto">
          <a:xfrm>
            <a:off x="2882900" y="1987550"/>
            <a:ext cx="1333500" cy="3206750"/>
          </a:xfrm>
          <a:custGeom>
            <a:avLst/>
            <a:gdLst>
              <a:gd name="T0" fmla="*/ 2147483647 w 840"/>
              <a:gd name="T1" fmla="*/ 2147483647 h 2020"/>
              <a:gd name="T2" fmla="*/ 2147483647 w 840"/>
              <a:gd name="T3" fmla="*/ 0 h 2020"/>
              <a:gd name="T4" fmla="*/ 2147483647 w 840"/>
              <a:gd name="T5" fmla="*/ 2147483647 h 2020"/>
              <a:gd name="T6" fmla="*/ 0 w 840"/>
              <a:gd name="T7" fmla="*/ 2147483647 h 2020"/>
              <a:gd name="T8" fmla="*/ 2147483647 w 840"/>
              <a:gd name="T9" fmla="*/ 2147483647 h 20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0"/>
              <a:gd name="T16" fmla="*/ 0 h 2020"/>
              <a:gd name="T17" fmla="*/ 840 w 840"/>
              <a:gd name="T18" fmla="*/ 2020 h 20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0" h="2020">
                <a:moveTo>
                  <a:pt x="840" y="2012"/>
                </a:moveTo>
                <a:lnTo>
                  <a:pt x="8" y="0"/>
                </a:lnTo>
                <a:lnTo>
                  <a:pt x="8" y="4"/>
                </a:lnTo>
                <a:lnTo>
                  <a:pt x="0" y="1724"/>
                </a:lnTo>
                <a:lnTo>
                  <a:pt x="832" y="2020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7" name="Freeform 31"/>
          <p:cNvSpPr>
            <a:spLocks/>
          </p:cNvSpPr>
          <p:nvPr/>
        </p:nvSpPr>
        <p:spPr bwMode="auto">
          <a:xfrm>
            <a:off x="2870200" y="1971675"/>
            <a:ext cx="1727200" cy="3070225"/>
          </a:xfrm>
          <a:custGeom>
            <a:avLst/>
            <a:gdLst>
              <a:gd name="T0" fmla="*/ 2147483647 w 1088"/>
              <a:gd name="T1" fmla="*/ 2147483647 h 1934"/>
              <a:gd name="T2" fmla="*/ 2147483647 w 1088"/>
              <a:gd name="T3" fmla="*/ 0 h 1934"/>
              <a:gd name="T4" fmla="*/ 0 w 1088"/>
              <a:gd name="T5" fmla="*/ 2147483647 h 1934"/>
              <a:gd name="T6" fmla="*/ 2147483647 w 1088"/>
              <a:gd name="T7" fmla="*/ 2147483647 h 1934"/>
              <a:gd name="T8" fmla="*/ 2147483647 w 1088"/>
              <a:gd name="T9" fmla="*/ 2147483647 h 1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1934"/>
              <a:gd name="T17" fmla="*/ 1088 w 1088"/>
              <a:gd name="T18" fmla="*/ 1934 h 19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1934">
                <a:moveTo>
                  <a:pt x="1088" y="1926"/>
                </a:moveTo>
                <a:lnTo>
                  <a:pt x="8" y="0"/>
                </a:lnTo>
                <a:lnTo>
                  <a:pt x="0" y="14"/>
                </a:lnTo>
                <a:lnTo>
                  <a:pt x="8" y="1718"/>
                </a:lnTo>
                <a:lnTo>
                  <a:pt x="1080" y="1934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50" name="Freeform 32"/>
          <p:cNvSpPr>
            <a:spLocks/>
          </p:cNvSpPr>
          <p:nvPr/>
        </p:nvSpPr>
        <p:spPr bwMode="auto">
          <a:xfrm>
            <a:off x="2889250" y="1971675"/>
            <a:ext cx="1974850" cy="2752725"/>
          </a:xfrm>
          <a:custGeom>
            <a:avLst/>
            <a:gdLst>
              <a:gd name="T0" fmla="*/ 2147483647 w 1244"/>
              <a:gd name="T1" fmla="*/ 2147483647 h 1734"/>
              <a:gd name="T2" fmla="*/ 0 w 1244"/>
              <a:gd name="T3" fmla="*/ 0 h 1734"/>
              <a:gd name="T4" fmla="*/ 2147483647 w 1244"/>
              <a:gd name="T5" fmla="*/ 2147483647 h 1734"/>
              <a:gd name="T6" fmla="*/ 2147483647 w 1244"/>
              <a:gd name="T7" fmla="*/ 2147483647 h 1734"/>
              <a:gd name="T8" fmla="*/ 2147483647 w 1244"/>
              <a:gd name="T9" fmla="*/ 2147483647 h 17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4"/>
              <a:gd name="T16" fmla="*/ 0 h 1734"/>
              <a:gd name="T17" fmla="*/ 1244 w 1244"/>
              <a:gd name="T18" fmla="*/ 1734 h 17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4" h="1734">
                <a:moveTo>
                  <a:pt x="1244" y="1726"/>
                </a:moveTo>
                <a:lnTo>
                  <a:pt x="0" y="0"/>
                </a:lnTo>
                <a:lnTo>
                  <a:pt x="12" y="6"/>
                </a:lnTo>
                <a:lnTo>
                  <a:pt x="4" y="1710"/>
                </a:lnTo>
                <a:lnTo>
                  <a:pt x="1236" y="1734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39" name="Text Box 43"/>
          <p:cNvSpPr txBox="1">
            <a:spLocks noChangeArrowheads="1"/>
          </p:cNvSpPr>
          <p:nvPr/>
        </p:nvSpPr>
        <p:spPr bwMode="auto">
          <a:xfrm>
            <a:off x="2895600" y="1600200"/>
            <a:ext cx="4048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</a:t>
            </a:r>
          </a:p>
        </p:txBody>
      </p:sp>
      <p:sp>
        <p:nvSpPr>
          <p:cNvPr id="10252" name="Freeform 17"/>
          <p:cNvSpPr>
            <a:spLocks/>
          </p:cNvSpPr>
          <p:nvPr/>
        </p:nvSpPr>
        <p:spPr bwMode="auto">
          <a:xfrm>
            <a:off x="2881313" y="1981200"/>
            <a:ext cx="14287" cy="2717800"/>
          </a:xfrm>
          <a:custGeom>
            <a:avLst/>
            <a:gdLst>
              <a:gd name="T0" fmla="*/ 2147483647 w 7"/>
              <a:gd name="T1" fmla="*/ 0 h 1456"/>
              <a:gd name="T2" fmla="*/ 0 w 7"/>
              <a:gd name="T3" fmla="*/ 2147483647 h 1456"/>
              <a:gd name="T4" fmla="*/ 0 60000 65536"/>
              <a:gd name="T5" fmla="*/ 0 60000 65536"/>
              <a:gd name="T6" fmla="*/ 0 w 7"/>
              <a:gd name="T7" fmla="*/ 0 h 1456"/>
              <a:gd name="T8" fmla="*/ 7 w 7"/>
              <a:gd name="T9" fmla="*/ 1456 h 145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" h="1456">
                <a:moveTo>
                  <a:pt x="7" y="0"/>
                </a:moveTo>
                <a:lnTo>
                  <a:pt x="0" y="1456"/>
                </a:lnTo>
              </a:path>
            </a:pathLst>
          </a:custGeom>
          <a:noFill/>
          <a:ln w="19050">
            <a:solidFill>
              <a:schemeClr val="tx1"/>
            </a:solidFill>
            <a:prstDash val="dash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1" name="Freeform 25"/>
          <p:cNvSpPr>
            <a:spLocks/>
          </p:cNvSpPr>
          <p:nvPr/>
        </p:nvSpPr>
        <p:spPr bwMode="auto">
          <a:xfrm>
            <a:off x="2057400" y="1981200"/>
            <a:ext cx="850900" cy="3340100"/>
          </a:xfrm>
          <a:custGeom>
            <a:avLst/>
            <a:gdLst>
              <a:gd name="T0" fmla="*/ 0 w 536"/>
              <a:gd name="T1" fmla="*/ 2147483647 h 2104"/>
              <a:gd name="T2" fmla="*/ 2147483647 w 536"/>
              <a:gd name="T3" fmla="*/ 0 h 2104"/>
              <a:gd name="T4" fmla="*/ 2147483647 w 536"/>
              <a:gd name="T5" fmla="*/ 0 h 2104"/>
              <a:gd name="T6" fmla="*/ 2147483647 w 536"/>
              <a:gd name="T7" fmla="*/ 2147483647 h 2104"/>
              <a:gd name="T8" fmla="*/ 2147483647 w 536"/>
              <a:gd name="T9" fmla="*/ 2147483647 h 2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36"/>
              <a:gd name="T16" fmla="*/ 0 h 2104"/>
              <a:gd name="T17" fmla="*/ 536 w 536"/>
              <a:gd name="T18" fmla="*/ 2104 h 2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36" h="2104">
                <a:moveTo>
                  <a:pt x="0" y="2104"/>
                </a:moveTo>
                <a:lnTo>
                  <a:pt x="526" y="0"/>
                </a:lnTo>
                <a:lnTo>
                  <a:pt x="536" y="0"/>
                </a:lnTo>
                <a:lnTo>
                  <a:pt x="528" y="1704"/>
                </a:lnTo>
                <a:lnTo>
                  <a:pt x="8" y="2104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2" name="Freeform 26"/>
          <p:cNvSpPr>
            <a:spLocks/>
          </p:cNvSpPr>
          <p:nvPr/>
        </p:nvSpPr>
        <p:spPr bwMode="auto">
          <a:xfrm>
            <a:off x="2527300" y="1993900"/>
            <a:ext cx="393700" cy="3378200"/>
          </a:xfrm>
          <a:custGeom>
            <a:avLst/>
            <a:gdLst>
              <a:gd name="T0" fmla="*/ 2147483647 w 248"/>
              <a:gd name="T1" fmla="*/ 2147483647 h 2128"/>
              <a:gd name="T2" fmla="*/ 2147483647 w 248"/>
              <a:gd name="T3" fmla="*/ 0 h 2128"/>
              <a:gd name="T4" fmla="*/ 2147483647 w 248"/>
              <a:gd name="T5" fmla="*/ 2147483647 h 2128"/>
              <a:gd name="T6" fmla="*/ 2147483647 w 248"/>
              <a:gd name="T7" fmla="*/ 2147483647 h 2128"/>
              <a:gd name="T8" fmla="*/ 0 w 248"/>
              <a:gd name="T9" fmla="*/ 2147483647 h 2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8"/>
              <a:gd name="T16" fmla="*/ 0 h 2128"/>
              <a:gd name="T17" fmla="*/ 248 w 248"/>
              <a:gd name="T18" fmla="*/ 2128 h 21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8" h="2128">
                <a:moveTo>
                  <a:pt x="8" y="2104"/>
                </a:moveTo>
                <a:lnTo>
                  <a:pt x="232" y="0"/>
                </a:lnTo>
                <a:lnTo>
                  <a:pt x="208" y="8"/>
                </a:lnTo>
                <a:lnTo>
                  <a:pt x="248" y="1720"/>
                </a:lnTo>
                <a:lnTo>
                  <a:pt x="0" y="2128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848923" name="Freeform 27"/>
          <p:cNvSpPr>
            <a:spLocks/>
          </p:cNvSpPr>
          <p:nvPr/>
        </p:nvSpPr>
        <p:spPr bwMode="auto">
          <a:xfrm>
            <a:off x="2857500" y="1955800"/>
            <a:ext cx="190500" cy="3429000"/>
          </a:xfrm>
          <a:custGeom>
            <a:avLst/>
            <a:gdLst>
              <a:gd name="T0" fmla="*/ 2147483647 w 120"/>
              <a:gd name="T1" fmla="*/ 2147483647 h 2160"/>
              <a:gd name="T2" fmla="*/ 2147483647 w 120"/>
              <a:gd name="T3" fmla="*/ 0 h 2160"/>
              <a:gd name="T4" fmla="*/ 2147483647 w 120"/>
              <a:gd name="T5" fmla="*/ 2147483647 h 2160"/>
              <a:gd name="T6" fmla="*/ 0 w 120"/>
              <a:gd name="T7" fmla="*/ 2147483647 h 2160"/>
              <a:gd name="T8" fmla="*/ 2147483647 w 120"/>
              <a:gd name="T9" fmla="*/ 2147483647 h 21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"/>
              <a:gd name="T16" fmla="*/ 0 h 2160"/>
              <a:gd name="T17" fmla="*/ 120 w 120"/>
              <a:gd name="T18" fmla="*/ 2160 h 216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" h="2160">
                <a:moveTo>
                  <a:pt x="120" y="2160"/>
                </a:moveTo>
                <a:lnTo>
                  <a:pt x="24" y="0"/>
                </a:lnTo>
                <a:lnTo>
                  <a:pt x="32" y="8"/>
                </a:lnTo>
                <a:lnTo>
                  <a:pt x="0" y="1736"/>
                </a:lnTo>
                <a:lnTo>
                  <a:pt x="120" y="2144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56" name="Freeform 32"/>
          <p:cNvSpPr>
            <a:spLocks/>
          </p:cNvSpPr>
          <p:nvPr/>
        </p:nvSpPr>
        <p:spPr bwMode="auto">
          <a:xfrm flipH="1">
            <a:off x="914400" y="1981200"/>
            <a:ext cx="1974850" cy="2752725"/>
          </a:xfrm>
          <a:custGeom>
            <a:avLst/>
            <a:gdLst>
              <a:gd name="T0" fmla="*/ 2147483647 w 1244"/>
              <a:gd name="T1" fmla="*/ 2147483647 h 1734"/>
              <a:gd name="T2" fmla="*/ 0 w 1244"/>
              <a:gd name="T3" fmla="*/ 0 h 1734"/>
              <a:gd name="T4" fmla="*/ 2147483647 w 1244"/>
              <a:gd name="T5" fmla="*/ 2147483647 h 1734"/>
              <a:gd name="T6" fmla="*/ 2147483647 w 1244"/>
              <a:gd name="T7" fmla="*/ 2147483647 h 1734"/>
              <a:gd name="T8" fmla="*/ 2147483647 w 1244"/>
              <a:gd name="T9" fmla="*/ 2147483647 h 17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44"/>
              <a:gd name="T16" fmla="*/ 0 h 1734"/>
              <a:gd name="T17" fmla="*/ 1244 w 1244"/>
              <a:gd name="T18" fmla="*/ 1734 h 17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44" h="1734">
                <a:moveTo>
                  <a:pt x="1244" y="1726"/>
                </a:moveTo>
                <a:lnTo>
                  <a:pt x="0" y="0"/>
                </a:lnTo>
                <a:lnTo>
                  <a:pt x="12" y="6"/>
                </a:lnTo>
                <a:lnTo>
                  <a:pt x="4" y="1710"/>
                </a:lnTo>
                <a:lnTo>
                  <a:pt x="1236" y="1734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1" name="Freeform 31"/>
          <p:cNvSpPr>
            <a:spLocks/>
          </p:cNvSpPr>
          <p:nvPr/>
        </p:nvSpPr>
        <p:spPr bwMode="auto">
          <a:xfrm flipH="1">
            <a:off x="1157288" y="1970088"/>
            <a:ext cx="1727200" cy="3070225"/>
          </a:xfrm>
          <a:custGeom>
            <a:avLst/>
            <a:gdLst>
              <a:gd name="T0" fmla="*/ 2147483647 w 1088"/>
              <a:gd name="T1" fmla="*/ 2147483647 h 1934"/>
              <a:gd name="T2" fmla="*/ 2147483647 w 1088"/>
              <a:gd name="T3" fmla="*/ 0 h 1934"/>
              <a:gd name="T4" fmla="*/ 0 w 1088"/>
              <a:gd name="T5" fmla="*/ 2147483647 h 1934"/>
              <a:gd name="T6" fmla="*/ 2147483647 w 1088"/>
              <a:gd name="T7" fmla="*/ 2147483647 h 1934"/>
              <a:gd name="T8" fmla="*/ 2147483647 w 1088"/>
              <a:gd name="T9" fmla="*/ 2147483647 h 19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1934"/>
              <a:gd name="T17" fmla="*/ 1088 w 1088"/>
              <a:gd name="T18" fmla="*/ 1934 h 193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1934">
                <a:moveTo>
                  <a:pt x="1088" y="1926"/>
                </a:moveTo>
                <a:lnTo>
                  <a:pt x="8" y="0"/>
                </a:lnTo>
                <a:lnTo>
                  <a:pt x="0" y="14"/>
                </a:lnTo>
                <a:lnTo>
                  <a:pt x="8" y="1718"/>
                </a:lnTo>
                <a:lnTo>
                  <a:pt x="1080" y="1934"/>
                </a:lnTo>
              </a:path>
            </a:pathLst>
          </a:custGeom>
          <a:gradFill rotWithShape="1">
            <a:gsLst>
              <a:gs pos="0">
                <a:srgbClr val="A3A3FF">
                  <a:alpha val="89998"/>
                </a:srgbClr>
              </a:gs>
              <a:gs pos="100000">
                <a:srgbClr val="0033CC">
                  <a:alpha val="92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2" name="Text Box 15"/>
          <p:cNvSpPr txBox="1">
            <a:spLocks noChangeArrowheads="1"/>
          </p:cNvSpPr>
          <p:nvPr/>
        </p:nvSpPr>
        <p:spPr bwMode="auto">
          <a:xfrm>
            <a:off x="4876800" y="4648200"/>
            <a:ext cx="407988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rot="5400000">
            <a:off x="608013" y="3429000"/>
            <a:ext cx="4573588" cy="158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2438400" y="1143000"/>
            <a:ext cx="404813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99806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4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489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4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489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48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489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8489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4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848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4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848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848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4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848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8920" grpId="0" animBg="1"/>
      <p:bldP spid="848920" grpId="1" animBg="1"/>
      <p:bldP spid="848924" grpId="0" animBg="1"/>
      <p:bldP spid="848924" grpId="1" animBg="1"/>
      <p:bldP spid="848925" grpId="0" animBg="1"/>
      <p:bldP spid="848925" grpId="1" animBg="1"/>
      <p:bldP spid="848926" grpId="0" animBg="1"/>
      <p:bldP spid="848926" grpId="1" animBg="1"/>
      <p:bldP spid="848927" grpId="0" animBg="1"/>
      <p:bldP spid="848927" grpId="1" animBg="1"/>
      <p:bldP spid="848921" grpId="0" animBg="1"/>
      <p:bldP spid="848921" grpId="1" animBg="1"/>
      <p:bldP spid="848922" grpId="0" animBg="1"/>
      <p:bldP spid="848922" grpId="1" animBg="1"/>
      <p:bldP spid="848923" grpId="0" animBg="1"/>
      <p:bldP spid="848923" grpId="1" animBg="1"/>
      <p:bldP spid="41" grpId="0" animBg="1"/>
      <p:bldP spid="4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altLang="ru-RU" sz="4000" b="1" smtClean="0"/>
              <a:t>Властивості осьової симетрії:</a:t>
            </a:r>
            <a:endParaRPr lang="ru-RU" altLang="ru-RU" sz="40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uk-UA" altLang="ru-RU" sz="24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smtClean="0"/>
              <a:t>1) Перетворення осьової симетрії є переміщенням.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smtClean="0"/>
              <a:t>2)</a:t>
            </a:r>
            <a:r>
              <a:rPr lang="en-US" altLang="ru-RU" sz="2400" smtClean="0"/>
              <a:t> </a:t>
            </a:r>
            <a:r>
              <a:rPr lang="uk-UA" altLang="ru-RU" sz="2400" smtClean="0"/>
              <a:t>Осьова симетрія перетворює пряму на пряму; відрізок – на відрізок; многокутник – на рівний йому многокутник.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smtClean="0"/>
              <a:t>3)Точки, що належать осі симетрії, відображаються самі на себе.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smtClean="0"/>
              <a:t>4)Якщо точки М(х;у) і </a:t>
            </a:r>
            <a:r>
              <a:rPr lang="en-US" altLang="ru-RU" sz="2400" smtClean="0"/>
              <a:t>N</a:t>
            </a:r>
            <a:r>
              <a:rPr lang="uk-UA" altLang="ru-RU" sz="2400" smtClean="0"/>
              <a:t>(х</a:t>
            </a:r>
            <a:r>
              <a:rPr lang="uk-UA" altLang="ru-RU" sz="2400" baseline="-25000" smtClean="0"/>
              <a:t>1</a:t>
            </a:r>
            <a:r>
              <a:rPr lang="uk-UA" altLang="ru-RU" sz="2400" smtClean="0"/>
              <a:t>; у</a:t>
            </a:r>
            <a:r>
              <a:rPr lang="uk-UA" altLang="ru-RU" sz="2400" baseline="-25000" smtClean="0"/>
              <a:t>1</a:t>
            </a:r>
            <a:r>
              <a:rPr lang="uk-UA" altLang="ru-RU" sz="2400" smtClean="0"/>
              <a:t>) симетричні відносно: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smtClean="0"/>
              <a:t>  А) осі Ох, то виконується умова: х</a:t>
            </a:r>
            <a:r>
              <a:rPr lang="uk-UA" altLang="ru-RU" sz="2400" baseline="-25000" smtClean="0"/>
              <a:t>1</a:t>
            </a:r>
            <a:r>
              <a:rPr lang="uk-UA" altLang="ru-RU" sz="2400" smtClean="0"/>
              <a:t>=х, у</a:t>
            </a:r>
            <a:r>
              <a:rPr lang="uk-UA" altLang="ru-RU" sz="2400" baseline="-25000" smtClean="0"/>
              <a:t>1</a:t>
            </a:r>
            <a:r>
              <a:rPr lang="uk-UA" altLang="ru-RU" sz="2400" smtClean="0"/>
              <a:t>=-у;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uk-UA" altLang="ru-RU" sz="2400" smtClean="0"/>
              <a:t>  Б) осі Оу, то виконується умова  х</a:t>
            </a:r>
            <a:r>
              <a:rPr lang="uk-UA" altLang="ru-RU" sz="2400" baseline="-25000" smtClean="0"/>
              <a:t>1</a:t>
            </a:r>
            <a:r>
              <a:rPr lang="uk-UA" altLang="ru-RU" sz="2400" smtClean="0"/>
              <a:t>=-х, у</a:t>
            </a:r>
            <a:r>
              <a:rPr lang="uk-UA" altLang="ru-RU" sz="2400" baseline="-25000" smtClean="0"/>
              <a:t>1</a:t>
            </a:r>
            <a:r>
              <a:rPr lang="uk-UA" altLang="ru-RU" sz="2400" smtClean="0"/>
              <a:t>=у.</a:t>
            </a:r>
            <a:endParaRPr lang="ru-RU" altLang="ru-RU" sz="2400" smtClean="0"/>
          </a:p>
        </p:txBody>
      </p:sp>
    </p:spTree>
    <p:extLst>
      <p:ext uri="{BB962C8B-B14F-4D97-AF65-F5344CB8AC3E}">
        <p14:creationId xmlns:p14="http://schemas.microsoft.com/office/powerpoint/2010/main" val="33413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/>
                <a:latin typeface="Times New Roman"/>
                <a:ea typeface="Times New Roman"/>
              </a:rPr>
              <a:t>Лабораторно-практична робота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280920" cy="2304256"/>
          </a:xfrm>
        </p:spPr>
        <p:txBody>
          <a:bodyPr/>
          <a:lstStyle/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uk-UA" dirty="0" smtClean="0">
                <a:latin typeface="Times New Roman"/>
                <a:ea typeface="Times New Roman"/>
                <a:cs typeface="Times New Roman"/>
              </a:rPr>
              <a:t>(</a:t>
            </a:r>
            <a:r>
              <a:rPr lang="uk-UA" i="1" dirty="0">
                <a:solidFill>
                  <a:srgbClr val="000080"/>
                </a:solidFill>
                <a:latin typeface="Times New Roman"/>
                <a:ea typeface="Times New Roman"/>
                <a:cs typeface="Times New Roman"/>
              </a:rPr>
              <a:t>Робота в парах</a:t>
            </a:r>
            <a:r>
              <a:rPr lang="uk-UA" dirty="0">
                <a:latin typeface="Times New Roman"/>
                <a:ea typeface="Times New Roman"/>
                <a:cs typeface="Times New Roman"/>
              </a:rPr>
              <a:t>)</a:t>
            </a:r>
            <a:endParaRPr lang="ru-RU" dirty="0">
              <a:latin typeface="Courier New"/>
              <a:ea typeface="Times New Roman"/>
              <a:cs typeface="Times New Roman"/>
            </a:endParaRPr>
          </a:p>
          <a:p>
            <a:pPr marL="450215" algn="just">
              <a:lnSpc>
                <a:spcPct val="150000"/>
              </a:lnSpc>
              <a:spcAft>
                <a:spcPts val="0"/>
              </a:spcAft>
            </a:pPr>
            <a:r>
              <a:rPr lang="uk-UA" dirty="0">
                <a:latin typeface="Times New Roman"/>
                <a:ea typeface="Times New Roman"/>
                <a:cs typeface="Times New Roman"/>
              </a:rPr>
              <a:t>Визначити кількість осей фігур шляхом їх перегинання.</a:t>
            </a:r>
            <a:endParaRPr lang="ru-RU" dirty="0">
              <a:latin typeface="Courier New"/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396071" y="2060847"/>
            <a:ext cx="8352927" cy="4081117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eaLnBrk="0" fontAlgn="base" hangingPunct="0">
              <a:lnSpc>
                <a:spcPct val="150000"/>
              </a:lnSpc>
              <a:spcBef>
                <a:spcPct val="20000"/>
              </a:spcBef>
              <a:tabLst>
                <a:tab pos="457200" algn="l"/>
              </a:tabLst>
            </a:pPr>
            <a:r>
              <a:rPr lang="uk-UA" sz="28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Звіт-висновок.</a:t>
            </a:r>
            <a:endParaRPr lang="ru-RU" sz="2800" kern="0" dirty="0">
              <a:solidFill>
                <a:srgbClr val="000000"/>
              </a:solidFill>
              <a:latin typeface="Courier New"/>
              <a:ea typeface="Times New Roman"/>
              <a:cs typeface="Times New Roman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  <a:tabLst>
                <a:tab pos="540385" algn="l"/>
              </a:tabLst>
            </a:pPr>
            <a:r>
              <a:rPr lang="uk-UA" sz="28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Чи всі фігури мають осі симетрії?</a:t>
            </a:r>
            <a:endParaRPr lang="ru-RU" sz="2800" kern="0" dirty="0">
              <a:solidFill>
                <a:srgbClr val="000000"/>
              </a:solidFill>
              <a:latin typeface="Courier New"/>
              <a:ea typeface="Times New Roman"/>
              <a:cs typeface="Times New Roman"/>
            </a:endParaRPr>
          </a:p>
          <a:p>
            <a:pPr marL="342900" lvl="0" indent="-342900" algn="just" eaLnBrk="0" fontAlgn="base" hangingPunct="0">
              <a:lnSpc>
                <a:spcPct val="150000"/>
              </a:lnSpc>
              <a:spcBef>
                <a:spcPct val="20000"/>
              </a:spcBef>
              <a:buFont typeface="+mj-lt"/>
              <a:buAutoNum type="arabicParenR"/>
              <a:tabLst>
                <a:tab pos="540385" algn="l"/>
              </a:tabLst>
            </a:pPr>
            <a:r>
              <a:rPr lang="uk-UA" sz="28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Які фігури мають 1 (2, 3, 4, безліч) осей?</a:t>
            </a:r>
            <a:endParaRPr lang="ru-RU" sz="2800" kern="0" dirty="0">
              <a:solidFill>
                <a:srgbClr val="000000"/>
              </a:solidFill>
              <a:latin typeface="Courier New"/>
              <a:ea typeface="Times New Roman"/>
              <a:cs typeface="Times New Roman"/>
            </a:endParaRPr>
          </a:p>
          <a:p>
            <a:pPr lvl="0" algn="just" eaLnBrk="0" fontAlgn="base" hangingPunct="0">
              <a:lnSpc>
                <a:spcPct val="150000"/>
              </a:lnSpc>
              <a:spcBef>
                <a:spcPct val="20000"/>
              </a:spcBef>
              <a:tabLst>
                <a:tab pos="540385" algn="l"/>
              </a:tabLst>
            </a:pPr>
            <a:r>
              <a:rPr lang="uk-UA" sz="2800" kern="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  3)Як називаються такі фігури?</a:t>
            </a:r>
            <a:endParaRPr lang="ru-RU" sz="2800" kern="0" dirty="0">
              <a:solidFill>
                <a:srgbClr val="000000"/>
              </a:solidFill>
              <a:latin typeface="Courier New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9791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980728"/>
            <a:ext cx="8504599" cy="502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4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Рисунок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994159"/>
            <a:ext cx="1857389" cy="2863841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251520" y="836712"/>
            <a:ext cx="6876256" cy="3869287"/>
          </a:xfrm>
          <a:prstGeom prst="cloudCallout">
            <a:avLst>
              <a:gd name="adj1" fmla="val 54779"/>
              <a:gd name="adj2" fmla="val 485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50000"/>
              </a:lnSpc>
              <a:buFont typeface="Arial"/>
              <a:buChar char="–"/>
              <a:tabLst>
                <a:tab pos="228600" algn="l"/>
              </a:tabLst>
            </a:pPr>
            <a:r>
              <a:rPr lang="uk-UA" sz="3600" dirty="0">
                <a:solidFill>
                  <a:prstClr val="white"/>
                </a:solidFill>
                <a:latin typeface="Times New Roman"/>
                <a:ea typeface="Times New Roman"/>
                <a:cs typeface="Times New Roman"/>
              </a:rPr>
              <a:t>Чому букви в слові ЧАЙ перевернуті, а в слові СІК ні?</a:t>
            </a:r>
            <a:endParaRPr lang="ru-RU" sz="3600" dirty="0">
              <a:solidFill>
                <a:prstClr val="white"/>
              </a:solidFill>
              <a:latin typeface="Courier New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437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60648"/>
            <a:ext cx="6480720" cy="1109985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Відгадайте загадку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5301208"/>
            <a:ext cx="3056384" cy="792088"/>
          </a:xfrm>
        </p:spPr>
        <p:txBody>
          <a:bodyPr/>
          <a:lstStyle/>
          <a:p>
            <a:r>
              <a:rPr lang="uk-UA" dirty="0" smtClean="0"/>
              <a:t>(дзеркало)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318330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kern="0" dirty="0">
                <a:solidFill>
                  <a:srgbClr val="000000"/>
                </a:solidFill>
              </a:rPr>
              <a:t>Який є, таким покаже, і без слів усе розкаже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27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Прямая соединительная линия 8"/>
          <p:cNvCxnSpPr/>
          <p:nvPr/>
        </p:nvCxnSpPr>
        <p:spPr>
          <a:xfrm>
            <a:off x="3162300" y="4752975"/>
            <a:ext cx="2867025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43200" y="2667000"/>
            <a:ext cx="365760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/>
              <a:t>Побудувати фігуру, симетричну даній відносно прямої </a:t>
            </a:r>
            <a:r>
              <a:rPr lang="en-US" sz="6000" dirty="0" smtClean="0">
                <a:solidFill>
                  <a:srgbClr val="C00000"/>
                </a:solidFill>
              </a:rPr>
              <a:t>n</a:t>
            </a:r>
            <a:endParaRPr lang="ru-RU" sz="6000" dirty="0" smtClean="0">
              <a:solidFill>
                <a:srgbClr val="C00000"/>
              </a:solidFill>
            </a:endParaRPr>
          </a:p>
        </p:txBody>
      </p:sp>
      <p:pic>
        <p:nvPicPr>
          <p:cNvPr id="15365" name="Picture 2" descr="C:\Documents and Settings\Admin\Рабочий стол\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2266950"/>
            <a:ext cx="19431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3" name="Oval 3"/>
          <p:cNvSpPr>
            <a:spLocks noChangeArrowheads="1"/>
          </p:cNvSpPr>
          <p:nvPr/>
        </p:nvSpPr>
        <p:spPr bwMode="auto">
          <a:xfrm>
            <a:off x="3162300" y="3533775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pic>
        <p:nvPicPr>
          <p:cNvPr id="7" name="Picture 2" descr="C:\Documents and Settings\Admin\Рабочий стол\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2247900"/>
            <a:ext cx="19431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3"/>
          <p:cNvSpPr>
            <a:spLocks noChangeArrowheads="1"/>
          </p:cNvSpPr>
          <p:nvPr/>
        </p:nvSpPr>
        <p:spPr bwMode="auto">
          <a:xfrm>
            <a:off x="3124200" y="47244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12" name="Oval 3"/>
          <p:cNvSpPr>
            <a:spLocks noChangeArrowheads="1"/>
          </p:cNvSpPr>
          <p:nvPr/>
        </p:nvSpPr>
        <p:spPr bwMode="auto">
          <a:xfrm>
            <a:off x="6019800" y="4724400"/>
            <a:ext cx="76200" cy="762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13" name="Oval 3"/>
          <p:cNvSpPr>
            <a:spLocks noChangeArrowheads="1"/>
          </p:cNvSpPr>
          <p:nvPr/>
        </p:nvSpPr>
        <p:spPr bwMode="auto">
          <a:xfrm>
            <a:off x="2714625" y="262890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14" name="Oval 3"/>
          <p:cNvSpPr>
            <a:spLocks noChangeArrowheads="1"/>
          </p:cNvSpPr>
          <p:nvPr/>
        </p:nvSpPr>
        <p:spPr bwMode="auto">
          <a:xfrm>
            <a:off x="6324600" y="2609850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23" name="Oval 3"/>
          <p:cNvSpPr>
            <a:spLocks noChangeArrowheads="1"/>
          </p:cNvSpPr>
          <p:nvPr/>
        </p:nvSpPr>
        <p:spPr bwMode="auto">
          <a:xfrm>
            <a:off x="1866900" y="4648200"/>
            <a:ext cx="76200" cy="762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sp>
        <p:nvSpPr>
          <p:cNvPr id="24" name="Oval 3"/>
          <p:cNvSpPr>
            <a:spLocks noChangeArrowheads="1"/>
          </p:cNvSpPr>
          <p:nvPr/>
        </p:nvSpPr>
        <p:spPr bwMode="auto">
          <a:xfrm>
            <a:off x="7191375" y="4638675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1905000" y="4676775"/>
            <a:ext cx="53054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200400" y="3581400"/>
            <a:ext cx="2733675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3"/>
          <p:cNvSpPr>
            <a:spLocks noChangeArrowheads="1"/>
          </p:cNvSpPr>
          <p:nvPr/>
        </p:nvSpPr>
        <p:spPr bwMode="auto">
          <a:xfrm>
            <a:off x="5915025" y="3533775"/>
            <a:ext cx="76200" cy="762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uk-UA" altLang="ru-RU" sz="1800" smtClean="0">
              <a:solidFill>
                <a:srgbClr val="000000"/>
              </a:solidFill>
            </a:endParaRPr>
          </a:p>
        </p:txBody>
      </p:sp>
      <p:grpSp>
        <p:nvGrpSpPr>
          <p:cNvPr id="3" name="Группа 31"/>
          <p:cNvGrpSpPr>
            <a:grpSpLocks/>
          </p:cNvGrpSpPr>
          <p:nvPr/>
        </p:nvGrpSpPr>
        <p:grpSpPr bwMode="auto">
          <a:xfrm>
            <a:off x="4038600" y="1601788"/>
            <a:ext cx="609600" cy="4191000"/>
            <a:chOff x="4038600" y="1600994"/>
            <a:chExt cx="609600" cy="4191000"/>
          </a:xfrm>
        </p:grpSpPr>
        <p:sp>
          <p:nvSpPr>
            <p:cNvPr id="6" name="Text Box 12"/>
            <p:cNvSpPr txBox="1">
              <a:spLocks noChangeArrowheads="1"/>
            </p:cNvSpPr>
            <p:nvPr/>
          </p:nvSpPr>
          <p:spPr bwMode="auto">
            <a:xfrm>
              <a:off x="4038600" y="2056606"/>
              <a:ext cx="609600" cy="401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</a:t>
              </a:r>
              <a:endParaRPr lang="ru-RU" sz="20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 rot="5400000">
              <a:off x="2476501" y="3694906"/>
              <a:ext cx="4191000" cy="3175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Line 24"/>
          <p:cNvSpPr>
            <a:spLocks noChangeShapeType="1"/>
          </p:cNvSpPr>
          <p:nvPr/>
        </p:nvSpPr>
        <p:spPr bwMode="auto">
          <a:xfrm>
            <a:off x="3962400" y="4681538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4" name="Line 24"/>
          <p:cNvSpPr>
            <a:spLocks noChangeShapeType="1"/>
          </p:cNvSpPr>
          <p:nvPr/>
        </p:nvSpPr>
        <p:spPr bwMode="auto">
          <a:xfrm>
            <a:off x="5210175" y="4670425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7" name="Freeform 54"/>
          <p:cNvSpPr>
            <a:spLocks/>
          </p:cNvSpPr>
          <p:nvPr/>
        </p:nvSpPr>
        <p:spPr bwMode="auto">
          <a:xfrm>
            <a:off x="4418013" y="4754563"/>
            <a:ext cx="127000" cy="133350"/>
          </a:xfrm>
          <a:custGeom>
            <a:avLst/>
            <a:gdLst>
              <a:gd name="T0" fmla="*/ 0 w 80"/>
              <a:gd name="T1" fmla="*/ 0 h 84"/>
              <a:gd name="T2" fmla="*/ 2147483647 w 80"/>
              <a:gd name="T3" fmla="*/ 2147483647 h 84"/>
              <a:gd name="T4" fmla="*/ 2147483647 w 80"/>
              <a:gd name="T5" fmla="*/ 2147483647 h 84"/>
              <a:gd name="T6" fmla="*/ 0 60000 65536"/>
              <a:gd name="T7" fmla="*/ 0 60000 65536"/>
              <a:gd name="T8" fmla="*/ 0 60000 65536"/>
              <a:gd name="T9" fmla="*/ 0 w 80"/>
              <a:gd name="T10" fmla="*/ 0 h 84"/>
              <a:gd name="T11" fmla="*/ 80 w 80"/>
              <a:gd name="T12" fmla="*/ 84 h 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0" h="84">
                <a:moveTo>
                  <a:pt x="0" y="0"/>
                </a:moveTo>
                <a:lnTo>
                  <a:pt x="2" y="84"/>
                </a:lnTo>
                <a:lnTo>
                  <a:pt x="80" y="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8" name="Freeform 54"/>
          <p:cNvSpPr>
            <a:spLocks/>
          </p:cNvSpPr>
          <p:nvPr/>
        </p:nvSpPr>
        <p:spPr bwMode="auto">
          <a:xfrm>
            <a:off x="4429125" y="3587750"/>
            <a:ext cx="127000" cy="133350"/>
          </a:xfrm>
          <a:custGeom>
            <a:avLst/>
            <a:gdLst>
              <a:gd name="T0" fmla="*/ 0 w 80"/>
              <a:gd name="T1" fmla="*/ 0 h 84"/>
              <a:gd name="T2" fmla="*/ 2147483647 w 80"/>
              <a:gd name="T3" fmla="*/ 2147483647 h 84"/>
              <a:gd name="T4" fmla="*/ 2147483647 w 80"/>
              <a:gd name="T5" fmla="*/ 2147483647 h 84"/>
              <a:gd name="T6" fmla="*/ 0 60000 65536"/>
              <a:gd name="T7" fmla="*/ 0 60000 65536"/>
              <a:gd name="T8" fmla="*/ 0 60000 65536"/>
              <a:gd name="T9" fmla="*/ 0 w 80"/>
              <a:gd name="T10" fmla="*/ 0 h 84"/>
              <a:gd name="T11" fmla="*/ 80 w 80"/>
              <a:gd name="T12" fmla="*/ 84 h 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0" h="84">
                <a:moveTo>
                  <a:pt x="0" y="0"/>
                </a:moveTo>
                <a:lnTo>
                  <a:pt x="2" y="84"/>
                </a:lnTo>
                <a:lnTo>
                  <a:pt x="80" y="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9" name="Freeform 54"/>
          <p:cNvSpPr>
            <a:spLocks/>
          </p:cNvSpPr>
          <p:nvPr/>
        </p:nvSpPr>
        <p:spPr bwMode="auto">
          <a:xfrm>
            <a:off x="4419600" y="2667000"/>
            <a:ext cx="127000" cy="133350"/>
          </a:xfrm>
          <a:custGeom>
            <a:avLst/>
            <a:gdLst>
              <a:gd name="T0" fmla="*/ 0 w 80"/>
              <a:gd name="T1" fmla="*/ 0 h 84"/>
              <a:gd name="T2" fmla="*/ 2147483647 w 80"/>
              <a:gd name="T3" fmla="*/ 2147483647 h 84"/>
              <a:gd name="T4" fmla="*/ 2147483647 w 80"/>
              <a:gd name="T5" fmla="*/ 2147483647 h 84"/>
              <a:gd name="T6" fmla="*/ 0 60000 65536"/>
              <a:gd name="T7" fmla="*/ 0 60000 65536"/>
              <a:gd name="T8" fmla="*/ 0 60000 65536"/>
              <a:gd name="T9" fmla="*/ 0 w 80"/>
              <a:gd name="T10" fmla="*/ 0 h 84"/>
              <a:gd name="T11" fmla="*/ 80 w 80"/>
              <a:gd name="T12" fmla="*/ 84 h 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0" h="84">
                <a:moveTo>
                  <a:pt x="0" y="0"/>
                </a:moveTo>
                <a:lnTo>
                  <a:pt x="2" y="84"/>
                </a:lnTo>
                <a:lnTo>
                  <a:pt x="80" y="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0" name="Freeform 54"/>
          <p:cNvSpPr>
            <a:spLocks/>
          </p:cNvSpPr>
          <p:nvPr/>
        </p:nvSpPr>
        <p:spPr bwMode="auto">
          <a:xfrm rot="5400000">
            <a:off x="4429125" y="4543425"/>
            <a:ext cx="127000" cy="133350"/>
          </a:xfrm>
          <a:custGeom>
            <a:avLst/>
            <a:gdLst>
              <a:gd name="T0" fmla="*/ 0 w 80"/>
              <a:gd name="T1" fmla="*/ 0 h 84"/>
              <a:gd name="T2" fmla="*/ 2147483647 w 80"/>
              <a:gd name="T3" fmla="*/ 2147483647 h 84"/>
              <a:gd name="T4" fmla="*/ 2147483647 w 80"/>
              <a:gd name="T5" fmla="*/ 2147483647 h 84"/>
              <a:gd name="T6" fmla="*/ 0 60000 65536"/>
              <a:gd name="T7" fmla="*/ 0 60000 65536"/>
              <a:gd name="T8" fmla="*/ 0 60000 65536"/>
              <a:gd name="T9" fmla="*/ 0 w 80"/>
              <a:gd name="T10" fmla="*/ 0 h 84"/>
              <a:gd name="T11" fmla="*/ 80 w 80"/>
              <a:gd name="T12" fmla="*/ 84 h 8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0" h="84">
                <a:moveTo>
                  <a:pt x="0" y="0"/>
                </a:moveTo>
                <a:lnTo>
                  <a:pt x="2" y="84"/>
                </a:lnTo>
                <a:lnTo>
                  <a:pt x="80" y="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1" name="Line 24"/>
          <p:cNvSpPr>
            <a:spLocks noChangeShapeType="1"/>
          </p:cNvSpPr>
          <p:nvPr/>
        </p:nvSpPr>
        <p:spPr bwMode="auto">
          <a:xfrm>
            <a:off x="541020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42" name="Line 24"/>
          <p:cNvSpPr>
            <a:spLocks noChangeShapeType="1"/>
          </p:cNvSpPr>
          <p:nvPr/>
        </p:nvSpPr>
        <p:spPr bwMode="auto">
          <a:xfrm>
            <a:off x="3810000" y="4572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4" name="Группа 44"/>
          <p:cNvGrpSpPr>
            <a:grpSpLocks/>
          </p:cNvGrpSpPr>
          <p:nvPr/>
        </p:nvGrpSpPr>
        <p:grpSpPr bwMode="auto">
          <a:xfrm>
            <a:off x="3886200" y="3505200"/>
            <a:ext cx="1371600" cy="152400"/>
            <a:chOff x="3886200" y="3505200"/>
            <a:chExt cx="1371600" cy="152400"/>
          </a:xfrm>
        </p:grpSpPr>
        <p:sp>
          <p:nvSpPr>
            <p:cNvPr id="15390" name="Line 24"/>
            <p:cNvSpPr>
              <a:spLocks noChangeShapeType="1"/>
            </p:cNvSpPr>
            <p:nvPr/>
          </p:nvSpPr>
          <p:spPr bwMode="auto">
            <a:xfrm>
              <a:off x="5257800" y="3505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5391" name="Line 24"/>
            <p:cNvSpPr>
              <a:spLocks noChangeShapeType="1"/>
            </p:cNvSpPr>
            <p:nvPr/>
          </p:nvSpPr>
          <p:spPr bwMode="auto">
            <a:xfrm>
              <a:off x="3886200" y="35052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Группа 47"/>
          <p:cNvGrpSpPr>
            <a:grpSpLocks/>
          </p:cNvGrpSpPr>
          <p:nvPr/>
        </p:nvGrpSpPr>
        <p:grpSpPr bwMode="auto">
          <a:xfrm>
            <a:off x="3733800" y="2590800"/>
            <a:ext cx="1676400" cy="152400"/>
            <a:chOff x="3733800" y="2590800"/>
            <a:chExt cx="1676400" cy="152400"/>
          </a:xfrm>
        </p:grpSpPr>
        <p:sp>
          <p:nvSpPr>
            <p:cNvPr id="15388" name="Line 24"/>
            <p:cNvSpPr>
              <a:spLocks noChangeShapeType="1"/>
            </p:cNvSpPr>
            <p:nvPr/>
          </p:nvSpPr>
          <p:spPr bwMode="auto">
            <a:xfrm>
              <a:off x="5410200" y="2590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5389" name="Line 24"/>
            <p:cNvSpPr>
              <a:spLocks noChangeShapeType="1"/>
            </p:cNvSpPr>
            <p:nvPr/>
          </p:nvSpPr>
          <p:spPr bwMode="auto">
            <a:xfrm>
              <a:off x="3733800" y="2590800"/>
              <a:ext cx="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02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1" grpId="0" animBg="1"/>
      <p:bldP spid="12" grpId="0" animBg="1"/>
      <p:bldP spid="13" grpId="0" animBg="1"/>
      <p:bldP spid="14" grpId="0" animBg="1"/>
      <p:bldP spid="23" grpId="0" animBg="1"/>
      <p:bldP spid="24" grpId="0" animBg="1"/>
      <p:bldP spid="29" grpId="0" animBg="1"/>
      <p:bldP spid="33" grpId="0" animBg="1"/>
      <p:bldP spid="34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1" grpId="1" animBg="1"/>
      <p:bldP spid="42" grpId="0" animBg="1"/>
      <p:bldP spid="4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Усні вправи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209800"/>
          </a:xfrm>
        </p:spPr>
        <p:txBody>
          <a:bodyPr/>
          <a:lstStyle/>
          <a:p>
            <a:r>
              <a:rPr lang="uk-UA" altLang="ru-RU" sz="2400" smtClean="0"/>
              <a:t>Чи можна фігури, зображені на малюнках назвати симетричними відносно певної осі?</a:t>
            </a:r>
          </a:p>
          <a:p>
            <a:r>
              <a:rPr lang="uk-UA" altLang="ru-RU" sz="2400" smtClean="0"/>
              <a:t>Назвіть номери фігур, що мають одну, дві, три, чотири, безліч осей симетрії.</a:t>
            </a:r>
          </a:p>
          <a:p>
            <a:r>
              <a:rPr lang="uk-UA" altLang="ru-RU" sz="2400" smtClean="0"/>
              <a:t>Скільки осей симетрії мають прямокутник і ромб?</a:t>
            </a:r>
            <a:endParaRPr lang="ru-RU" altLang="ru-RU" sz="2400" smtClean="0"/>
          </a:p>
        </p:txBody>
      </p:sp>
      <p:pic>
        <p:nvPicPr>
          <p:cNvPr id="11268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76600"/>
            <a:ext cx="65913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26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bg2">
                <a:lumMod val="9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799288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dirty="0" smtClean="0">
                <a:solidFill>
                  <a:prstClr val="black"/>
                </a:solidFill>
              </a:rPr>
              <a:t>Які з фігур мають вісь симетрії? Де він розміщений?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5" name="Picture 7" descr="j028357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05064"/>
            <a:ext cx="3163221" cy="2154485"/>
          </a:xfrm>
          <a:prstGeom prst="rect">
            <a:avLst/>
          </a:prstGeom>
          <a:noFill/>
        </p:spPr>
      </p:pic>
      <p:pic>
        <p:nvPicPr>
          <p:cNvPr id="6" name="Picture 8" descr="j019738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221088"/>
            <a:ext cx="2520950" cy="2001838"/>
          </a:xfrm>
          <a:prstGeom prst="rect">
            <a:avLst/>
          </a:prstGeom>
          <a:noFill/>
        </p:spPr>
      </p:pic>
      <p:pic>
        <p:nvPicPr>
          <p:cNvPr id="7" name="Picture 10" descr="j02333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4005064"/>
            <a:ext cx="2420938" cy="2081213"/>
          </a:xfrm>
          <a:prstGeom prst="rect">
            <a:avLst/>
          </a:prstGeom>
          <a:noFill/>
        </p:spPr>
      </p:pic>
      <p:pic>
        <p:nvPicPr>
          <p:cNvPr id="9" name="Picture 3" descr="ufo_float_hw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1988840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4" descr="49489982_1254673773_0_1ad4f_6dbff2f3_XL.jpg"/>
          <p:cNvPicPr>
            <a:picLocks noGrp="1" noChangeAspect="1"/>
          </p:cNvPicPr>
          <p:nvPr>
            <p:ph sz="half" idx="1"/>
          </p:nvPr>
        </p:nvPicPr>
        <p:blipFill>
          <a:blip r:embed="rId6" cstate="print"/>
          <a:stretch>
            <a:fillRect/>
          </a:stretch>
        </p:blipFill>
        <p:spPr>
          <a:xfrm>
            <a:off x="467544" y="2204864"/>
            <a:ext cx="2376264" cy="1782198"/>
          </a:xfrm>
        </p:spPr>
      </p:pic>
      <p:pic>
        <p:nvPicPr>
          <p:cNvPr id="12" name="Содержимое 5" descr="stone1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2060848"/>
            <a:ext cx="2321808" cy="174135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769253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7009418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Домашнє завдання:</a:t>
            </a:r>
            <a:br>
              <a:rPr lang="uk-UA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sz="3600" dirty="0" smtClean="0">
                <a:latin typeface="Times New Roman"/>
                <a:cs typeface="Times New Roman"/>
              </a:rPr>
              <a:t>1.Навеси свої приклади осьової симетрії у мистецтві, природі, архітектурі, техніці. Де ще застосовується симетрія?</a:t>
            </a:r>
          </a:p>
          <a:p>
            <a:pPr>
              <a:buNone/>
            </a:pPr>
            <a:r>
              <a:rPr lang="uk-UA" sz="3600" dirty="0" smtClean="0">
                <a:latin typeface="Times New Roman"/>
                <a:cs typeface="Times New Roman"/>
              </a:rPr>
              <a:t>2. § 12 п 12.2 № 428, 430, 438.</a:t>
            </a:r>
          </a:p>
          <a:p>
            <a:pPr>
              <a:buNone/>
            </a:pPr>
            <a:r>
              <a:rPr lang="uk-UA" sz="3600" dirty="0" smtClean="0">
                <a:latin typeface="Times New Roman"/>
                <a:cs typeface="Times New Roman"/>
              </a:rPr>
              <a:t>повторити § 1 п 1.2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1560537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68313" y="260350"/>
            <a:ext cx="828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Симетрія відносно прямої у всьому що оточує нас…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  <p:pic>
        <p:nvPicPr>
          <p:cNvPr id="4105" name="Picture 9" descr="55110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836613"/>
            <a:ext cx="7200900" cy="536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" name="Line 10"/>
          <p:cNvSpPr>
            <a:spLocks noChangeShapeType="1"/>
          </p:cNvSpPr>
          <p:nvPr/>
        </p:nvSpPr>
        <p:spPr bwMode="auto">
          <a:xfrm flipH="1">
            <a:off x="4284663" y="908050"/>
            <a:ext cx="431800" cy="5400675"/>
          </a:xfrm>
          <a:prstGeom prst="line">
            <a:avLst/>
          </a:prstGeom>
          <a:noFill/>
          <a:ln w="57150">
            <a:solidFill>
              <a:srgbClr val="0099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60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0_3f39_64159cd4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60350"/>
            <a:ext cx="6286500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140200" y="188913"/>
            <a:ext cx="1152525" cy="6408737"/>
          </a:xfrm>
          <a:prstGeom prst="line">
            <a:avLst/>
          </a:prstGeom>
          <a:noFill/>
          <a:ln w="76200">
            <a:solidFill>
              <a:srgbClr val="CC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1547813" y="908050"/>
            <a:ext cx="6048375" cy="4897438"/>
          </a:xfrm>
          <a:prstGeom prst="line">
            <a:avLst/>
          </a:prstGeom>
          <a:noFill/>
          <a:ln w="76200">
            <a:solidFill>
              <a:srgbClr val="99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1476375" y="2349500"/>
            <a:ext cx="6119813" cy="2374900"/>
          </a:xfrm>
          <a:prstGeom prst="line">
            <a:avLst/>
          </a:prstGeom>
          <a:noFill/>
          <a:ln w="76200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50825" y="981075"/>
            <a:ext cx="1008063" cy="429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У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П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Р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И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Р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О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Д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</a:p>
        </p:txBody>
      </p:sp>
    </p:spTree>
    <p:extLst>
      <p:ext uri="{BB962C8B-B14F-4D97-AF65-F5344CB8AC3E}">
        <p14:creationId xmlns:p14="http://schemas.microsoft.com/office/powerpoint/2010/main" val="6836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0_43b_43a59efa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76250"/>
            <a:ext cx="7620000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900113" y="3068638"/>
            <a:ext cx="7488237" cy="21590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0" y="692150"/>
            <a:ext cx="827088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endParaRPr lang="uk-UA" altLang="ru-RU" sz="2400" b="1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А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Р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И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Н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А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Х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98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448" y="582880"/>
            <a:ext cx="7024744" cy="1621984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Перевір, чи Знайка правильно знайшов центр симетрії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16" y="2204864"/>
            <a:ext cx="816940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994159"/>
            <a:ext cx="1857389" cy="28638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23833" y="313632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33209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33209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64288" y="33209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44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39897920_1235035851_Fil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66700"/>
            <a:ext cx="7272338" cy="597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Line 5"/>
          <p:cNvSpPr>
            <a:spLocks noChangeShapeType="1"/>
          </p:cNvSpPr>
          <p:nvPr/>
        </p:nvSpPr>
        <p:spPr bwMode="auto">
          <a:xfrm flipH="1">
            <a:off x="4643438" y="260350"/>
            <a:ext cx="0" cy="5976938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83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979613" y="477838"/>
            <a:ext cx="5113337" cy="59753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692150"/>
            <a:ext cx="4640262" cy="561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97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m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76104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0"/>
            <a:ext cx="1042988" cy="648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А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Р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Х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Е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К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У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Р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4787900" y="1196975"/>
            <a:ext cx="71438" cy="5111750"/>
          </a:xfrm>
          <a:prstGeom prst="line">
            <a:avLst/>
          </a:prstGeom>
          <a:noFill/>
          <a:ln w="57150">
            <a:solidFill>
              <a:srgbClr val="CC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139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763713" y="115888"/>
            <a:ext cx="5329237" cy="6626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360363"/>
            <a:ext cx="5040313" cy="623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532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boe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04813"/>
            <a:ext cx="7620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H="1" flipV="1">
            <a:off x="4643438" y="1341438"/>
            <a:ext cx="71437" cy="4392612"/>
          </a:xfrm>
          <a:prstGeom prst="line">
            <a:avLst/>
          </a:prstGeom>
          <a:noFill/>
          <a:ln w="57150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0" y="908050"/>
            <a:ext cx="900113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endParaRPr lang="uk-UA" altLang="ru-RU" sz="2400" b="1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Е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Х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Н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Ц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1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0_31a6e_f2b79c60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Line 5"/>
          <p:cNvSpPr>
            <a:spLocks noChangeShapeType="1"/>
          </p:cNvSpPr>
          <p:nvPr/>
        </p:nvSpPr>
        <p:spPr bwMode="auto">
          <a:xfrm flipV="1">
            <a:off x="755650" y="3357563"/>
            <a:ext cx="7488238" cy="142875"/>
          </a:xfrm>
          <a:prstGeom prst="line">
            <a:avLst/>
          </a:prstGeom>
          <a:noFill/>
          <a:ln w="57150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64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mo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692150"/>
            <a:ext cx="3492500" cy="528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9750" y="333375"/>
            <a:ext cx="1800225" cy="593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endParaRPr lang="uk-UA" altLang="ru-RU" sz="2400" b="1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М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И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С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Е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Ц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4643438" y="692150"/>
            <a:ext cx="73025" cy="5257800"/>
          </a:xfrm>
          <a:prstGeom prst="line">
            <a:avLst/>
          </a:prstGeom>
          <a:noFill/>
          <a:ln w="76200">
            <a:solidFill>
              <a:srgbClr val="CCFF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39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123383677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765175"/>
            <a:ext cx="4313237" cy="553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4140200" y="692150"/>
            <a:ext cx="1655763" cy="5761038"/>
          </a:xfrm>
          <a:prstGeom prst="line">
            <a:avLst/>
          </a:prstGeom>
          <a:noFill/>
          <a:ln w="76200">
            <a:solidFill>
              <a:srgbClr val="66FF3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86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484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908050"/>
            <a:ext cx="5456238" cy="491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611188" y="188913"/>
            <a:ext cx="863600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</a:p>
          <a:p>
            <a:pPr algn="ctr">
              <a:spcBef>
                <a:spcPct val="50000"/>
              </a:spcBef>
            </a:pPr>
            <a:endParaRPr lang="uk-UA" altLang="ru-RU" sz="2400" b="1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Н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А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В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І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Т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Ь</a:t>
            </a:r>
          </a:p>
          <a:p>
            <a:pPr algn="ctr">
              <a:spcBef>
                <a:spcPct val="50000"/>
              </a:spcBef>
            </a:pPr>
            <a:endParaRPr lang="ru-RU" altLang="ru-RU" sz="2400" b="1">
              <a:solidFill>
                <a:srgbClr val="FFFF00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8027988" y="3860800"/>
            <a:ext cx="6477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У</a:t>
            </a:r>
          </a:p>
          <a:p>
            <a:pPr algn="ctr">
              <a:spcBef>
                <a:spcPct val="50000"/>
              </a:spcBef>
            </a:pPr>
            <a:endParaRPr lang="uk-UA" altLang="ru-RU" sz="2400" b="1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Н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А</a:t>
            </a:r>
          </a:p>
          <a:p>
            <a:pPr algn="ctr">
              <a:spcBef>
                <a:spcPct val="50000"/>
              </a:spcBef>
            </a:pPr>
            <a:r>
              <a:rPr lang="uk-UA" altLang="ru-RU" sz="2400" b="1">
                <a:solidFill>
                  <a:srgbClr val="FFFF00"/>
                </a:solidFill>
              </a:rPr>
              <a:t>С</a:t>
            </a:r>
            <a:endParaRPr lang="ru-RU" altLang="ru-RU" sz="2400" b="1">
              <a:solidFill>
                <a:srgbClr val="FFFF00"/>
              </a:solidFill>
            </a:endParaRP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492500" y="1412875"/>
            <a:ext cx="0" cy="3744913"/>
          </a:xfrm>
          <a:prstGeom prst="line">
            <a:avLst/>
          </a:prstGeom>
          <a:noFill/>
          <a:ln w="57150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>
            <a:off x="6156325" y="1412875"/>
            <a:ext cx="71438" cy="3816350"/>
          </a:xfrm>
          <a:prstGeom prst="line">
            <a:avLst/>
          </a:prstGeom>
          <a:noFill/>
          <a:ln w="57150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42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bg2"/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6491064" cy="1084982"/>
          </a:xfrm>
        </p:spPr>
        <p:txBody>
          <a:bodyPr>
            <a:normAutofit/>
          </a:bodyPr>
          <a:lstStyle/>
          <a:p>
            <a:r>
              <a:rPr lang="uk-UA" sz="5400" dirty="0" smtClean="0"/>
              <a:t>Дякую за увагу</a:t>
            </a:r>
            <a:endParaRPr lang="ru-RU" sz="5400" dirty="0"/>
          </a:p>
        </p:txBody>
      </p:sp>
      <p:pic>
        <p:nvPicPr>
          <p:cNvPr id="4" name="Picture 2" descr="driver_car_cartoon_hw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988840"/>
            <a:ext cx="4104456" cy="26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994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Цікавий-фокус.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260648"/>
            <a:ext cx="5216624" cy="838944"/>
          </a:xfrm>
        </p:spPr>
        <p:txBody>
          <a:bodyPr/>
          <a:lstStyle/>
          <a:p>
            <a:r>
              <a:rPr lang="uk-UA" dirty="0" smtClean="0"/>
              <a:t>Проведемо дослід.</a:t>
            </a:r>
            <a:endParaRPr lang="ru-RU" dirty="0"/>
          </a:p>
        </p:txBody>
      </p:sp>
      <p:pic>
        <p:nvPicPr>
          <p:cNvPr id="5" name="Picture 3" descr="Рисунок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994159"/>
            <a:ext cx="1857389" cy="2863841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179512" y="980728"/>
            <a:ext cx="6876256" cy="3869287"/>
          </a:xfrm>
          <a:prstGeom prst="cloudCallout">
            <a:avLst>
              <a:gd name="adj1" fmla="val 54779"/>
              <a:gd name="adj2" fmla="val 485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Arial"/>
              <a:buChar char="–"/>
              <a:tabLst>
                <a:tab pos="228600" algn="l"/>
              </a:tabLst>
            </a:pPr>
            <a:r>
              <a:rPr lang="uk-UA" sz="3600" dirty="0">
                <a:latin typeface="Times New Roman"/>
                <a:ea typeface="Times New Roman"/>
                <a:cs typeface="Times New Roman"/>
              </a:rPr>
              <a:t>Чому букви в слові ЧАЙ перевернуті, а в слові СІК ні?</a:t>
            </a:r>
            <a:endParaRPr lang="ru-RU" sz="3600" dirty="0">
              <a:effectLst/>
              <a:latin typeface="Courier New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036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effectLst/>
                <a:latin typeface="Times New Roman"/>
                <a:ea typeface="Times New Roman"/>
                <a:cs typeface="Times New Roman"/>
              </a:rPr>
              <a:t>Сьогодні на уроці: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588645" algn="l"/>
              </a:tabLst>
            </a:pP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'</a:t>
            </a: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ясуємо, що таке перетворення </a:t>
            </a:r>
            <a:r>
              <a:rPr lang="uk-UA" sz="2800" dirty="0" smtClean="0">
                <a:latin typeface="Times New Roman"/>
                <a:ea typeface="Times New Roman"/>
                <a:cs typeface="Times New Roman"/>
              </a:rPr>
              <a:t>осьова </a:t>
            </a: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симетрії.</a:t>
            </a:r>
            <a:endParaRPr lang="ru-RU" sz="2800" dirty="0" smtClean="0">
              <a:effectLst/>
              <a:latin typeface="Courier New"/>
              <a:ea typeface="Times New Roman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588645" algn="l"/>
              </a:tabLst>
            </a:pP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навчимось будувати точки, симетричні даним відносно даних прямих.</a:t>
            </a:r>
            <a:endParaRPr lang="ru-RU" sz="2800" dirty="0" smtClean="0">
              <a:effectLst/>
              <a:latin typeface="Courier New"/>
              <a:ea typeface="Times New Roman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588645" algn="l"/>
              </a:tabLst>
            </a:pP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дізнаємось про фігури, що мають вісь симетрії.</a:t>
            </a:r>
            <a:endParaRPr lang="ru-RU" sz="2800" dirty="0" smtClean="0">
              <a:effectLst/>
              <a:latin typeface="Courier New"/>
              <a:ea typeface="Times New Roman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588645" algn="l"/>
              </a:tabLst>
            </a:pP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з</a:t>
            </a:r>
            <a:r>
              <a:rPr lang="ru-RU" sz="2800" dirty="0" smtClean="0">
                <a:effectLst/>
                <a:latin typeface="Times New Roman"/>
                <a:ea typeface="Times New Roman"/>
                <a:cs typeface="Times New Roman"/>
              </a:rPr>
              <a:t>'</a:t>
            </a:r>
            <a:r>
              <a:rPr lang="uk-UA" sz="2800" dirty="0" smtClean="0">
                <a:effectLst/>
                <a:latin typeface="Times New Roman"/>
                <a:ea typeface="Times New Roman"/>
                <a:cs typeface="Times New Roman"/>
              </a:rPr>
              <a:t>ясуємо, де на практиці та в навколишньому середовищі зустрічаємось та використовуємо симетрію.</a:t>
            </a:r>
            <a:endParaRPr lang="ru-RU" sz="2800" dirty="0" smtClean="0">
              <a:effectLst/>
              <a:latin typeface="Courier New"/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2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188640"/>
            <a:ext cx="2808312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3016"/>
            <a:ext cx="7467600" cy="2900936"/>
          </a:xfrm>
        </p:spPr>
        <p:txBody>
          <a:bodyPr/>
          <a:lstStyle/>
          <a:p>
            <a:r>
              <a:rPr lang="uk-UA" dirty="0" smtClean="0"/>
              <a:t>Переміщення (або рухом) називається перетворення фігури, внаслідок якого зберігається відстані між даної фігури.</a:t>
            </a:r>
            <a:endParaRPr lang="ru-RU" dirty="0"/>
          </a:p>
        </p:txBody>
      </p:sp>
      <p:pic>
        <p:nvPicPr>
          <p:cNvPr id="2050" name="Picture 2" descr="mel_blinking_hw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260648"/>
            <a:ext cx="25923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131840" y="980728"/>
            <a:ext cx="4392488" cy="1872208"/>
          </a:xfrm>
          <a:prstGeom prst="wedgeRoundRectCallout">
            <a:avLst>
              <a:gd name="adj1" fmla="val -68568"/>
              <a:gd name="adj2" fmla="val -2415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600" dirty="0" smtClean="0">
                <a:solidFill>
                  <a:prstClr val="white"/>
                </a:solidFill>
              </a:rPr>
              <a:t>Сформулюйте означення переміщення</a:t>
            </a:r>
            <a:endParaRPr lang="ru-RU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03848" y="1700808"/>
            <a:ext cx="5729064" cy="2900936"/>
          </a:xfrm>
        </p:spPr>
        <p:txBody>
          <a:bodyPr/>
          <a:lstStyle/>
          <a:p>
            <a:r>
              <a:rPr lang="uk-UA" dirty="0" smtClean="0"/>
              <a:t>Унаслідок переміщення точки, що лежать на прямій, переходять у точки, що лежать на прямій, і порядок їх взаємного розміщення зберігається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88640"/>
            <a:ext cx="2808312" cy="21602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050" name="Picture 2" descr="mel_blinking_hw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260648"/>
            <a:ext cx="25923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3275856" y="0"/>
            <a:ext cx="5616624" cy="1656184"/>
          </a:xfrm>
          <a:prstGeom prst="wedgeRoundRectCallout">
            <a:avLst>
              <a:gd name="adj1" fmla="val -65942"/>
              <a:gd name="adj2" fmla="val 230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600" dirty="0" smtClean="0">
                <a:solidFill>
                  <a:prstClr val="white"/>
                </a:solidFill>
              </a:rPr>
              <a:t>Сформулюйте основну властивість переміщення</a:t>
            </a:r>
            <a:endParaRPr lang="ru-RU" sz="3600" dirty="0">
              <a:solidFill>
                <a:prstClr val="white"/>
              </a:solidFill>
            </a:endParaRPr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51520" y="3933056"/>
            <a:ext cx="4968552" cy="2232248"/>
          </a:xfrm>
          <a:prstGeom prst="wedgeRoundRectCallout">
            <a:avLst>
              <a:gd name="adj1" fmla="val -9416"/>
              <a:gd name="adj2" fmla="val -15486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prstClr val="white"/>
                </a:solidFill>
              </a:rPr>
              <a:t>При переміщені пряма переходить у пряму, промінь-у промінь, відрізок – у відрізок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4211960" y="1988840"/>
            <a:ext cx="4176464" cy="1872208"/>
          </a:xfrm>
          <a:prstGeom prst="wedgeRoundRectCallout">
            <a:avLst>
              <a:gd name="adj1" fmla="val -91812"/>
              <a:gd name="adj2" fmla="val -785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prstClr val="white"/>
                </a:solidFill>
              </a:rPr>
              <a:t>А зберігаються кути при переміщені?</a:t>
            </a:r>
            <a:endParaRPr lang="ru-RU" sz="3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82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4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3" dur="1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 animBg="1"/>
      <p:bldP spid="6" grpId="1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0">
              <a:schemeClr val="bg2">
                <a:lumMod val="9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60648"/>
            <a:ext cx="7992888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2800" dirty="0" smtClean="0">
                <a:solidFill>
                  <a:prstClr val="black"/>
                </a:solidFill>
              </a:rPr>
              <a:t>Унаслідок симетрії відносно точки О точки А і В переходять у точки А</a:t>
            </a:r>
            <a:r>
              <a:rPr lang="en-US" sz="2800" dirty="0" smtClean="0">
                <a:solidFill>
                  <a:prstClr val="black"/>
                </a:solidFill>
              </a:rPr>
              <a:t>’ </a:t>
            </a:r>
            <a:r>
              <a:rPr lang="uk-UA" sz="2800" dirty="0" smtClean="0">
                <a:solidFill>
                  <a:prstClr val="black"/>
                </a:solidFill>
              </a:rPr>
              <a:t>і В</a:t>
            </a:r>
            <a:r>
              <a:rPr lang="en-US" sz="2800" dirty="0" smtClean="0">
                <a:solidFill>
                  <a:prstClr val="black"/>
                </a:solidFill>
              </a:rPr>
              <a:t>’</a:t>
            </a:r>
            <a:r>
              <a:rPr lang="uk-UA" sz="2800" dirty="0" smtClean="0">
                <a:solidFill>
                  <a:prstClr val="black"/>
                </a:solidFill>
              </a:rPr>
              <a:t> відповідно. Серед рівностей </a:t>
            </a:r>
            <a:r>
              <a:rPr lang="uk-UA" sz="2800" dirty="0" err="1" smtClean="0">
                <a:solidFill>
                  <a:prstClr val="black"/>
                </a:solidFill>
              </a:rPr>
              <a:t>а-г</a:t>
            </a:r>
            <a:r>
              <a:rPr lang="uk-UA" sz="2800" dirty="0" smtClean="0">
                <a:solidFill>
                  <a:prstClr val="black"/>
                </a:solidFill>
              </a:rPr>
              <a:t> виберіть рівність, яка не обов'язково справджується: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99592" y="2852936"/>
            <a:ext cx="252028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AB=A’B’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99592" y="4797152"/>
            <a:ext cx="252028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AO=BO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004048" y="4869160"/>
            <a:ext cx="252028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BO=B’O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76056" y="2852936"/>
            <a:ext cx="252028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AO=A’O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4168" y="429309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prstClr val="black"/>
                </a:solidFill>
              </a:rPr>
              <a:t>б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429309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prstClr val="black"/>
                </a:solidFill>
              </a:rPr>
              <a:t>а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696" y="6165304"/>
            <a:ext cx="6480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prstClr val="black"/>
                </a:solidFill>
              </a:rPr>
              <a:t> в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12160" y="6237312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prstClr val="black"/>
                </a:solidFill>
              </a:rPr>
              <a:t>  г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5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Які з даних фігур є </a:t>
            </a:r>
            <a:br>
              <a:rPr lang="uk-UA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uk-UA" sz="4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центрально-симетричними</a:t>
            </a:r>
            <a:r>
              <a:rPr lang="uk-UA" dirty="0" smtClean="0"/>
              <a:t>?</a:t>
            </a:r>
            <a:endParaRPr lang="ru-RU" dirty="0" smtClean="0"/>
          </a:p>
        </p:txBody>
      </p:sp>
      <p:pic>
        <p:nvPicPr>
          <p:cNvPr id="16387" name="Picture 2" descr="D:\мама\СТМ\математика 9\Тема\Картинки\0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981200"/>
            <a:ext cx="4762500" cy="3175000"/>
          </a:xfrm>
          <a:noFill/>
        </p:spPr>
      </p:pic>
      <p:pic>
        <p:nvPicPr>
          <p:cNvPr id="16388" name="Picture 3" descr="D:\мама\СТМ\математика 9\Тема\Картинки\55e01caf44b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419225"/>
            <a:ext cx="3886200" cy="531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5" descr="D:\мама\СТМ\математика 9\Тема\Картинки\00acc9626e6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981200"/>
            <a:ext cx="47752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 descr="D:\мама\СТМ\математика 9\Тема\Картинки\275a254f0a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2413"/>
            <a:ext cx="4872038" cy="495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1733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1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_Тема11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9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0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870</Words>
  <Application>Microsoft Office PowerPoint</Application>
  <PresentationFormat>Экран (4:3)</PresentationFormat>
  <Paragraphs>195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21</vt:i4>
      </vt:variant>
      <vt:variant>
        <vt:lpstr>Заголовки слайдов</vt:lpstr>
      </vt:variant>
      <vt:variant>
        <vt:i4>39</vt:i4>
      </vt:variant>
    </vt:vector>
  </HeadingPairs>
  <TitlesOfParts>
    <vt:vector size="60" baseType="lpstr">
      <vt:lpstr>Эркер</vt:lpstr>
      <vt:lpstr>1_Эркер</vt:lpstr>
      <vt:lpstr>3_Эркер</vt:lpstr>
      <vt:lpstr>4_Эркер</vt:lpstr>
      <vt:lpstr>7_Эркер</vt:lpstr>
      <vt:lpstr>9_Эркер</vt:lpstr>
      <vt:lpstr>10_Эркер</vt:lpstr>
      <vt:lpstr>2_Тема Office</vt:lpstr>
      <vt:lpstr>Оформление по умолчанию</vt:lpstr>
      <vt:lpstr>1_Оформление по умолчанию</vt:lpstr>
      <vt:lpstr>2_Оформление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9_Оформление по умолчанию</vt:lpstr>
      <vt:lpstr>11_Оформление по умолчанию</vt:lpstr>
      <vt:lpstr>Изящная</vt:lpstr>
      <vt:lpstr>Остин</vt:lpstr>
      <vt:lpstr>Тема110</vt:lpstr>
      <vt:lpstr>1_Тема110</vt:lpstr>
      <vt:lpstr>Симетрія відносно прямої-Осьова симетрія</vt:lpstr>
      <vt:lpstr>Презентация PowerPoint</vt:lpstr>
      <vt:lpstr>Перевір, чи Знайка правильно знайшов центр симетрії</vt:lpstr>
      <vt:lpstr>Цікавий-фокус.</vt:lpstr>
      <vt:lpstr>Сьогодні на уроці:</vt:lpstr>
      <vt:lpstr>Презентация PowerPoint</vt:lpstr>
      <vt:lpstr>Презентация PowerPoint</vt:lpstr>
      <vt:lpstr>Презентация PowerPoint</vt:lpstr>
      <vt:lpstr>Які з даних фігур є  центрально-симетричними?</vt:lpstr>
      <vt:lpstr>Презентация PowerPoint</vt:lpstr>
      <vt:lpstr>Презентация PowerPoint</vt:lpstr>
      <vt:lpstr>Усні вправи</vt:lpstr>
      <vt:lpstr>Презентация PowerPoint</vt:lpstr>
      <vt:lpstr>F</vt:lpstr>
      <vt:lpstr>Презентация PowerPoint</vt:lpstr>
      <vt:lpstr>Презентация PowerPoint</vt:lpstr>
      <vt:lpstr>Презентация PowerPoint</vt:lpstr>
      <vt:lpstr>Властивості осьової симетрії:</vt:lpstr>
      <vt:lpstr>Лабораторно-практична робота</vt:lpstr>
      <vt:lpstr>Презентация PowerPoint</vt:lpstr>
      <vt:lpstr>Відгадайте загадку</vt:lpstr>
      <vt:lpstr>Побудувати фігуру, симетричну даній відносно прямої n</vt:lpstr>
      <vt:lpstr>Усні вправи</vt:lpstr>
      <vt:lpstr>Презентация PowerPoint</vt:lpstr>
      <vt:lpstr>Презентация PowerPoint</vt:lpstr>
      <vt:lpstr>Домашнє завдання: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Дякую за увагу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Осьова симанрія</dc:title>
  <dc:creator>user</dc:creator>
  <cp:lastModifiedBy>user</cp:lastModifiedBy>
  <cp:revision>21</cp:revision>
  <dcterms:created xsi:type="dcterms:W3CDTF">2017-01-15T12:18:36Z</dcterms:created>
  <dcterms:modified xsi:type="dcterms:W3CDTF">2017-01-26T19:22:19Z</dcterms:modified>
</cp:coreProperties>
</file>