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58" r:id="rId6"/>
    <p:sldId id="272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16E2-A6E2-4879-A548-15DD8701606B}" type="datetimeFigureOut">
              <a:rPr lang="ru-RU" smtClean="0"/>
              <a:pPr/>
              <a:t>08.12.2010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A748F-7A39-47D2-A1F6-A3638EA635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47500" lnSpcReduction="20000"/>
          </a:bodyPr>
          <a:lstStyle/>
          <a:p>
            <a:r>
              <a:rPr lang="uk-UA" sz="3800" b="1" dirty="0" smtClean="0"/>
              <a:t>1. Скільки великих планет входить до </a:t>
            </a:r>
            <a:r>
              <a:rPr lang="uk-UA" sz="3800" b="1" dirty="0" err="1" smtClean="0"/>
              <a:t>Сонячноі</a:t>
            </a:r>
            <a:r>
              <a:rPr lang="uk-UA" sz="3800" b="1" dirty="0" smtClean="0"/>
              <a:t> системи ?</a:t>
            </a:r>
            <a:endParaRPr lang="ru-RU" sz="3800" dirty="0" smtClean="0"/>
          </a:p>
          <a:p>
            <a:r>
              <a:rPr lang="uk-UA" sz="3800" dirty="0" smtClean="0"/>
              <a:t> </a:t>
            </a:r>
            <a:endParaRPr lang="ru-RU" sz="3800" dirty="0" smtClean="0"/>
          </a:p>
          <a:p>
            <a:r>
              <a:rPr lang="uk-UA" sz="3800" dirty="0" smtClean="0">
                <a:solidFill>
                  <a:srgbClr val="00B050"/>
                </a:solidFill>
              </a:rPr>
              <a:t>А)10   Б)8   В)9    Г)11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uk-UA" sz="3800" dirty="0" smtClean="0"/>
              <a:t> </a:t>
            </a:r>
            <a:endParaRPr lang="ru-RU" sz="3800" dirty="0" smtClean="0"/>
          </a:p>
          <a:p>
            <a:r>
              <a:rPr lang="uk-UA" sz="3800" dirty="0" smtClean="0"/>
              <a:t> </a:t>
            </a:r>
            <a:r>
              <a:rPr lang="uk-UA" sz="3800" b="1" dirty="0" smtClean="0"/>
              <a:t>2.Яка із вказаних планет найбільша?</a:t>
            </a:r>
            <a:endParaRPr lang="ru-RU" sz="3800" dirty="0" smtClean="0"/>
          </a:p>
          <a:p>
            <a:r>
              <a:rPr lang="uk-UA" sz="3800" dirty="0" smtClean="0"/>
              <a:t> </a:t>
            </a:r>
            <a:endParaRPr lang="ru-RU" sz="3800" dirty="0" smtClean="0"/>
          </a:p>
          <a:p>
            <a:r>
              <a:rPr lang="uk-UA" sz="3800" dirty="0" smtClean="0">
                <a:solidFill>
                  <a:srgbClr val="00B050"/>
                </a:solidFill>
              </a:rPr>
              <a:t>А)Юпітер    Б)Сатурн    В)Уран      Г)Плутон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uk-UA" sz="3800" dirty="0" smtClean="0">
                <a:solidFill>
                  <a:srgbClr val="00B050"/>
                </a:solidFill>
              </a:rPr>
              <a:t> 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uk-UA" sz="3800" b="1" dirty="0" smtClean="0"/>
              <a:t>3.Древні астрономи принципову відмінність між планетами і зорями вбачали в тому,що планети …</a:t>
            </a:r>
            <a:endParaRPr lang="ru-RU" sz="3800" dirty="0" smtClean="0"/>
          </a:p>
          <a:p>
            <a:r>
              <a:rPr lang="uk-UA" sz="3800" b="1" dirty="0" smtClean="0"/>
              <a:t> </a:t>
            </a:r>
            <a:endParaRPr lang="ru-RU" sz="3800" dirty="0" smtClean="0"/>
          </a:p>
          <a:p>
            <a:r>
              <a:rPr lang="uk-UA" sz="3800" dirty="0" smtClean="0">
                <a:solidFill>
                  <a:srgbClr val="00B050"/>
                </a:solidFill>
              </a:rPr>
              <a:t>А)яскравіші,ніж зорі     Б)перебувають далі від Землі    В)блукають серед зір      Г)темніші ,ніж зорі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uk-UA" sz="3800" dirty="0" smtClean="0">
                <a:solidFill>
                  <a:srgbClr val="00B050"/>
                </a:solidFill>
              </a:rPr>
              <a:t> 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uk-UA" sz="3800" b="1" dirty="0" smtClean="0"/>
              <a:t>4.Нижній шар атмосфери Землі називається…</a:t>
            </a:r>
            <a:endParaRPr lang="ru-RU" sz="3800" dirty="0" smtClean="0"/>
          </a:p>
          <a:p>
            <a:r>
              <a:rPr lang="uk-UA" sz="3800" b="1" dirty="0" smtClean="0"/>
              <a:t> </a:t>
            </a:r>
            <a:endParaRPr lang="ru-RU" sz="3800" dirty="0" smtClean="0"/>
          </a:p>
          <a:p>
            <a:r>
              <a:rPr lang="uk-UA" sz="3800" dirty="0" smtClean="0">
                <a:solidFill>
                  <a:srgbClr val="00B050"/>
                </a:solidFill>
              </a:rPr>
              <a:t>А)стратосферою   Б)іоносферою   В)тропосферою      Г)термосферою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uk-UA" sz="3800" dirty="0" smtClean="0">
                <a:solidFill>
                  <a:srgbClr val="00B050"/>
                </a:solidFill>
              </a:rPr>
              <a:t> 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uk-UA" sz="3800" dirty="0" smtClean="0">
                <a:solidFill>
                  <a:srgbClr val="00B050"/>
                </a:solidFill>
              </a:rPr>
              <a:t> </a:t>
            </a:r>
            <a:endParaRPr lang="ru-RU" sz="38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D:\Кліпарти\ANIMATED\J02827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22" y="21429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1571612"/>
            <a:ext cx="4429155" cy="41434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/>
              <a:t>«МІСЯЧНА» ПОВЕРХНЯ</a:t>
            </a:r>
          </a:p>
          <a:p>
            <a:r>
              <a:rPr lang="ru-RU" dirty="0"/>
              <a:t>Через </a:t>
            </a:r>
            <a:r>
              <a:rPr lang="ru-RU" dirty="0" err="1"/>
              <a:t>труднощі</a:t>
            </a:r>
            <a:r>
              <a:rPr lang="ru-RU" dirty="0"/>
              <a:t> детального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Меркурія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телескопів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до 1974 року не знав, як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 </a:t>
            </a:r>
            <a:r>
              <a:rPr lang="ru-RU" dirty="0" err="1"/>
              <a:t>Щоправда</a:t>
            </a:r>
            <a:r>
              <a:rPr lang="ru-RU" dirty="0"/>
              <a:t>, не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сумніву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</a:t>
            </a:r>
            <a:r>
              <a:rPr lang="ru-RU" dirty="0" err="1"/>
              <a:t>безліччю</a:t>
            </a:r>
            <a:r>
              <a:rPr lang="ru-RU" dirty="0"/>
              <a:t> </a:t>
            </a:r>
            <a:r>
              <a:rPr lang="ru-RU" dirty="0" err="1"/>
              <a:t>кратерів</a:t>
            </a:r>
            <a:r>
              <a:rPr lang="ru-RU" dirty="0"/>
              <a:t>. У 1974 </a:t>
            </a:r>
            <a:r>
              <a:rPr lang="uk-UA" dirty="0"/>
              <a:t>році космічний апарат «</a:t>
            </a:r>
            <a:r>
              <a:rPr lang="uk-UA" dirty="0" smtClean="0"/>
              <a:t>Маринер10», </a:t>
            </a:r>
            <a:r>
              <a:rPr lang="uk-UA" dirty="0"/>
              <a:t>пролітаючи біля Меркурія, зробив багато фотографій. Виявилося, що поверхня Меркурія дуже схожа на місячний ландшафт і вкрита безліччю кратерів, які утворилися після падіння метеоритів. Тріщини на поверхні, яка має сіруватий відтінок, можливо, теж метеоритного походження.</a:t>
            </a:r>
          </a:p>
          <a:p>
            <a:r>
              <a:rPr lang="uk-UA" b="1" dirty="0"/>
              <a:t>НАЙБІЛЬШИЙ КРАТЕР</a:t>
            </a:r>
          </a:p>
          <a:p>
            <a:r>
              <a:rPr lang="ru-RU" dirty="0" err="1"/>
              <a:t>Оточене</a:t>
            </a:r>
            <a:r>
              <a:rPr lang="ru-RU" dirty="0"/>
              <a:t> гористою </a:t>
            </a:r>
            <a:r>
              <a:rPr lang="ru-RU" dirty="0" err="1"/>
              <a:t>місцевістю</a:t>
            </a:r>
            <a:r>
              <a:rPr lang="ru-RU" dirty="0"/>
              <a:t> Море Спеки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меркуріанських</a:t>
            </a:r>
            <a:r>
              <a:rPr lang="ru-RU" dirty="0"/>
              <a:t> </a:t>
            </a:r>
            <a:r>
              <a:rPr lang="ru-RU" dirty="0" err="1"/>
              <a:t>кратерів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1300 </a:t>
            </a:r>
            <a:r>
              <a:rPr lang="uk-UA" dirty="0"/>
              <a:t>кілометрів.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72560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57232"/>
            <a:ext cx="857256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4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3325776" cy="4000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uk-UA" sz="1600" b="1" dirty="0" smtClean="0"/>
              <a:t>                  ДОСЛІДЖЕННЯ </a:t>
            </a:r>
            <a:r>
              <a:rPr lang="uk-UA" sz="1600" b="1" dirty="0"/>
              <a:t>ВЕНЕРИ</a:t>
            </a:r>
          </a:p>
          <a:p>
            <a:pPr>
              <a:buNone/>
            </a:pPr>
            <a:r>
              <a:rPr lang="ru-RU" sz="1600" dirty="0" smtClean="0"/>
              <a:t>        Першим </a:t>
            </a:r>
            <a:r>
              <a:rPr lang="ru-RU" sz="1600" dirty="0" err="1"/>
              <a:t>космічним</a:t>
            </a:r>
            <a:r>
              <a:rPr lang="ru-RU" sz="1600" dirty="0"/>
              <a:t> </a:t>
            </a:r>
            <a:r>
              <a:rPr lang="ru-RU" sz="1600" dirty="0" err="1"/>
              <a:t>апаратом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відвідав</a:t>
            </a:r>
            <a:r>
              <a:rPr lang="ru-RU" sz="1600" dirty="0"/>
              <a:t> Венеру,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радянська</a:t>
            </a:r>
            <a:r>
              <a:rPr lang="ru-RU" sz="1600" dirty="0"/>
              <a:t> автоматична </a:t>
            </a:r>
            <a:r>
              <a:rPr lang="ru-RU" sz="1600" dirty="0" err="1"/>
              <a:t>науково-дослідна</a:t>
            </a:r>
            <a:r>
              <a:rPr lang="ru-RU" sz="1600" dirty="0"/>
              <a:t> </a:t>
            </a:r>
            <a:r>
              <a:rPr lang="ru-RU" sz="1600" dirty="0" err="1"/>
              <a:t>станція</a:t>
            </a:r>
            <a:r>
              <a:rPr lang="ru-RU" sz="1600" dirty="0"/>
              <a:t> «Венера-7»,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опустилася</a:t>
            </a:r>
            <a:r>
              <a:rPr lang="ru-RU" sz="1600" dirty="0"/>
              <a:t> на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 в 1970 </a:t>
            </a:r>
            <a:r>
              <a:rPr lang="ru-RU" sz="1600" dirty="0" err="1"/>
              <a:t>році</a:t>
            </a:r>
            <a:r>
              <a:rPr lang="ru-RU" sz="1600" dirty="0"/>
              <a:t>. «Маринер-10» </a:t>
            </a:r>
            <a:r>
              <a:rPr lang="ru-RU" sz="1600" dirty="0" err="1"/>
              <a:t>сфотографував</a:t>
            </a:r>
            <a:r>
              <a:rPr lang="ru-RU" sz="1600" dirty="0"/>
              <a:t> атмосферу </a:t>
            </a:r>
            <a:r>
              <a:rPr lang="ru-RU" sz="1600" dirty="0" err="1"/>
              <a:t>Венери</a:t>
            </a:r>
            <a:r>
              <a:rPr lang="ru-RU" sz="1600" dirty="0"/>
              <a:t> в 1973 </a:t>
            </a:r>
            <a:r>
              <a:rPr lang="uk-UA" sz="1600" dirty="0"/>
              <a:t>році. У </a:t>
            </a:r>
            <a:r>
              <a:rPr lang="ru-RU" sz="1600" dirty="0"/>
              <a:t>1978 </a:t>
            </a:r>
            <a:r>
              <a:rPr lang="ru-RU" sz="1600" dirty="0" err="1"/>
              <a:t>році</a:t>
            </a:r>
            <a:r>
              <a:rPr lang="ru-RU" sz="1600" dirty="0"/>
              <a:t> «</a:t>
            </a:r>
            <a:r>
              <a:rPr lang="ru-RU" sz="1600" dirty="0" err="1"/>
              <a:t>Піонер</a:t>
            </a:r>
            <a:r>
              <a:rPr lang="ru-RU" sz="1600" dirty="0"/>
              <a:t> </a:t>
            </a:r>
            <a:r>
              <a:rPr lang="ru-RU" sz="1600" dirty="0" err="1"/>
              <a:t>Венери</a:t>
            </a:r>
            <a:r>
              <a:rPr lang="ru-RU" sz="1600" dirty="0"/>
              <a:t>» став </a:t>
            </a:r>
            <a:r>
              <a:rPr lang="ru-RU" sz="1600" dirty="0" err="1"/>
              <a:t>супутником</a:t>
            </a:r>
            <a:r>
              <a:rPr lang="ru-RU" sz="1600" dirty="0"/>
              <a:t> </a:t>
            </a:r>
            <a:r>
              <a:rPr lang="ru-RU" sz="1600" dirty="0" err="1"/>
              <a:t>Венери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спустив на </a:t>
            </a:r>
            <a:r>
              <a:rPr lang="ru-RU" sz="1600" dirty="0" err="1"/>
              <a:t>парашутах</a:t>
            </a:r>
            <a:r>
              <a:rPr lang="ru-RU" sz="1600" dirty="0"/>
              <a:t> в атмосферу </a:t>
            </a:r>
            <a:r>
              <a:rPr lang="ru-RU" sz="1600" dirty="0" err="1"/>
              <a:t>планети</a:t>
            </a:r>
            <a:r>
              <a:rPr lang="ru-RU" sz="1600" dirty="0"/>
              <a:t> </a:t>
            </a:r>
            <a:r>
              <a:rPr lang="ru-RU" sz="1600" dirty="0" err="1"/>
              <a:t>космічний</a:t>
            </a:r>
            <a:r>
              <a:rPr lang="ru-RU" sz="1600" dirty="0"/>
              <a:t> зонд. У 1992 </a:t>
            </a:r>
            <a:r>
              <a:rPr lang="ru-RU" sz="1600" dirty="0" err="1"/>
              <a:t>році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космічного</a:t>
            </a:r>
            <a:r>
              <a:rPr lang="ru-RU" sz="1600" dirty="0"/>
              <a:t> зонда «</a:t>
            </a:r>
            <a:r>
              <a:rPr lang="ru-RU" sz="1600" dirty="0" err="1"/>
              <a:t>Маґеллан</a:t>
            </a:r>
            <a:r>
              <a:rPr lang="ru-RU" sz="1600" dirty="0"/>
              <a:t>» </a:t>
            </a:r>
            <a:r>
              <a:rPr lang="ru-RU" sz="1600" dirty="0" err="1"/>
              <a:t>було</a:t>
            </a:r>
            <a:r>
              <a:rPr lang="ru-RU" sz="1600" dirty="0"/>
              <a:t> створено </a:t>
            </a:r>
            <a:r>
              <a:rPr lang="ru-RU" sz="1600" dirty="0" err="1"/>
              <a:t>топографічну</a:t>
            </a:r>
            <a:r>
              <a:rPr lang="ru-RU" sz="1600" dirty="0"/>
              <a:t> карту </a:t>
            </a:r>
            <a:r>
              <a:rPr lang="ru-RU" sz="1600" dirty="0" err="1"/>
              <a:t>Венери</a:t>
            </a:r>
            <a:r>
              <a:rPr lang="ru-RU" sz="1600" dirty="0"/>
              <a:t>. Колись </a:t>
            </a:r>
            <a:r>
              <a:rPr lang="ru-RU" sz="1600" dirty="0" err="1"/>
              <a:t>товстий</a:t>
            </a:r>
            <a:r>
              <a:rPr lang="ru-RU" sz="1600" dirty="0"/>
              <a:t> шар </a:t>
            </a:r>
            <a:r>
              <a:rPr lang="ru-RU" sz="1600" dirty="0" err="1"/>
              <a:t>хмар</a:t>
            </a:r>
            <a:r>
              <a:rPr lang="ru-RU" sz="1600" dirty="0"/>
              <a:t> в </a:t>
            </a:r>
            <a:r>
              <a:rPr lang="ru-RU" sz="1600" dirty="0" err="1"/>
              <a:t>атмосфері</a:t>
            </a:r>
            <a:r>
              <a:rPr lang="ru-RU" sz="1600" dirty="0"/>
              <a:t> </a:t>
            </a:r>
            <a:r>
              <a:rPr lang="ru-RU" sz="1600" dirty="0" err="1"/>
              <a:t>Венери</a:t>
            </a:r>
            <a:r>
              <a:rPr lang="ru-RU" sz="1600" dirty="0"/>
              <a:t> </a:t>
            </a:r>
            <a:r>
              <a:rPr lang="ru-RU" sz="1600" dirty="0" err="1"/>
              <a:t>здавався</a:t>
            </a:r>
            <a:r>
              <a:rPr lang="ru-RU" sz="1600" dirty="0"/>
              <a:t> </a:t>
            </a:r>
            <a:r>
              <a:rPr lang="ru-RU" sz="1600" dirty="0" err="1"/>
              <a:t>нездоланною</a:t>
            </a:r>
            <a:r>
              <a:rPr lang="ru-RU" sz="1600" dirty="0"/>
              <a:t> </a:t>
            </a:r>
            <a:r>
              <a:rPr lang="ru-RU" sz="1600" dirty="0" err="1"/>
              <a:t>перешкодою</a:t>
            </a:r>
            <a:r>
              <a:rPr lang="ru-RU" sz="1600" dirty="0"/>
              <a:t> для </a:t>
            </a:r>
            <a:r>
              <a:rPr lang="ru-RU" sz="1600" dirty="0" err="1"/>
              <a:t>досліджень</a:t>
            </a:r>
            <a:r>
              <a:rPr lang="ru-RU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космічним</a:t>
            </a:r>
            <a:r>
              <a:rPr lang="ru-RU" sz="1600" dirty="0"/>
              <a:t> </a:t>
            </a:r>
            <a:r>
              <a:rPr lang="ru-RU" sz="1600" dirty="0" err="1"/>
              <a:t>апаратам</a:t>
            </a:r>
            <a:r>
              <a:rPr lang="ru-RU" sz="1600" dirty="0"/>
              <a:t> </a:t>
            </a:r>
            <a:r>
              <a:rPr lang="ru-RU" sz="1600" dirty="0" err="1"/>
              <a:t>тепер</a:t>
            </a:r>
            <a:r>
              <a:rPr lang="ru-RU" sz="1600" dirty="0"/>
              <a:t> ми </a:t>
            </a:r>
            <a:r>
              <a:rPr lang="ru-RU" sz="1600" dirty="0" err="1"/>
              <a:t>знаємо</a:t>
            </a:r>
            <a:r>
              <a:rPr lang="ru-RU" sz="1600" dirty="0"/>
              <a:t> </a:t>
            </a:r>
            <a:r>
              <a:rPr lang="ru-RU" sz="1600" dirty="0" err="1"/>
              <a:t>детальну</a:t>
            </a:r>
            <a:r>
              <a:rPr lang="ru-RU" sz="1600" dirty="0"/>
              <a:t> структуру </a:t>
            </a:r>
            <a:r>
              <a:rPr lang="ru-RU" sz="1600" dirty="0" err="1"/>
              <a:t>поверхні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4071966" cy="4857784"/>
          </a:xfrm>
        </p:spPr>
      </p:pic>
      <p:pic>
        <p:nvPicPr>
          <p:cNvPr id="5" name="Содержимое 4" descr="img24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785794"/>
            <a:ext cx="4186238" cy="4785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8286808" cy="48699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0" b="1" dirty="0" smtClean="0"/>
              <a:t>            СУПУТНИКИ </a:t>
            </a:r>
            <a:r>
              <a:rPr lang="uk-UA" sz="8000" b="1" dirty="0"/>
              <a:t>МАРСА     </a:t>
            </a:r>
            <a:endParaRPr lang="en-US" sz="8000" b="1" dirty="0" smtClean="0"/>
          </a:p>
          <a:p>
            <a:pPr>
              <a:buNone/>
            </a:pPr>
            <a:r>
              <a:rPr lang="ru-RU" sz="8000" dirty="0" smtClean="0"/>
              <a:t>      </a:t>
            </a:r>
            <a:r>
              <a:rPr lang="ru-RU" sz="8000" dirty="0" err="1" smtClean="0"/>
              <a:t>Навколо</a:t>
            </a:r>
            <a:r>
              <a:rPr lang="ru-RU" sz="8000" dirty="0" smtClean="0"/>
              <a:t> Марса </a:t>
            </a:r>
            <a:r>
              <a:rPr lang="ru-RU" sz="8000" dirty="0" err="1" smtClean="0"/>
              <a:t>обертаються</a:t>
            </a:r>
            <a:r>
              <a:rPr lang="ru-RU" sz="8000" dirty="0" smtClean="0"/>
              <a:t> два </a:t>
            </a:r>
            <a:r>
              <a:rPr lang="ru-RU" sz="8000" dirty="0" err="1" smtClean="0"/>
              <a:t>невеликі</a:t>
            </a:r>
            <a:r>
              <a:rPr lang="ru-RU" sz="8000" dirty="0" smtClean="0"/>
              <a:t> </a:t>
            </a:r>
            <a:r>
              <a:rPr lang="ru-RU" sz="8000" dirty="0" err="1" smtClean="0"/>
              <a:t>супутники</a:t>
            </a:r>
            <a:r>
              <a:rPr lang="ru-RU" sz="8000" dirty="0" smtClean="0"/>
              <a:t>, </a:t>
            </a:r>
            <a:r>
              <a:rPr lang="ru-RU" sz="8000" dirty="0" err="1" smtClean="0"/>
              <a:t>які</a:t>
            </a:r>
            <a:r>
              <a:rPr lang="ru-RU" sz="8000" dirty="0" smtClean="0"/>
              <a:t> </a:t>
            </a:r>
            <a:r>
              <a:rPr lang="ru-RU" sz="8000" dirty="0" err="1" smtClean="0"/>
              <a:t>відкрили</a:t>
            </a:r>
            <a:r>
              <a:rPr lang="ru-RU" sz="8000" dirty="0" smtClean="0"/>
              <a:t> в 1877 </a:t>
            </a:r>
            <a:r>
              <a:rPr lang="uk-UA" sz="8000" dirty="0" smtClean="0"/>
              <a:t>році. їх назвали </a:t>
            </a:r>
            <a:r>
              <a:rPr lang="ru-RU" sz="8000" dirty="0" smtClean="0"/>
              <a:t>Фобосом </a:t>
            </a:r>
            <a:r>
              <a:rPr lang="uk-UA" sz="8000" dirty="0" smtClean="0"/>
              <a:t>і </a:t>
            </a:r>
            <a:r>
              <a:rPr lang="ru-RU" sz="8000" dirty="0" err="1" smtClean="0"/>
              <a:t>Деймосом</a:t>
            </a:r>
            <a:r>
              <a:rPr lang="ru-RU" sz="8000" dirty="0" smtClean="0"/>
              <a:t> на честь коней, </a:t>
            </a:r>
            <a:r>
              <a:rPr lang="ru-RU" sz="8000" dirty="0" err="1" smtClean="0"/>
              <a:t>запряжених</a:t>
            </a:r>
            <a:r>
              <a:rPr lang="ru-RU" sz="8000" dirty="0" smtClean="0"/>
              <a:t> у </a:t>
            </a:r>
            <a:r>
              <a:rPr lang="ru-RU" sz="8000" dirty="0" err="1" smtClean="0"/>
              <a:t>бойову</a:t>
            </a:r>
            <a:r>
              <a:rPr lang="ru-RU" sz="8000" dirty="0" smtClean="0"/>
              <a:t> </a:t>
            </a:r>
            <a:r>
              <a:rPr lang="ru-RU" sz="8000" dirty="0" err="1" smtClean="0"/>
              <a:t>колісницю</a:t>
            </a:r>
            <a:r>
              <a:rPr lang="ru-RU" sz="8000" dirty="0" smtClean="0"/>
              <a:t> </a:t>
            </a:r>
            <a:r>
              <a:rPr lang="ru-RU" sz="8000" dirty="0" err="1" smtClean="0"/>
              <a:t>давньоримського</a:t>
            </a:r>
            <a:r>
              <a:rPr lang="ru-RU" sz="8000" dirty="0" smtClean="0"/>
              <a:t> бога </a:t>
            </a:r>
            <a:r>
              <a:rPr lang="ru-RU" sz="8000" dirty="0" err="1" smtClean="0"/>
              <a:t>війни</a:t>
            </a:r>
            <a:r>
              <a:rPr lang="ru-RU" sz="8000" dirty="0" smtClean="0"/>
              <a:t> Марса. </a:t>
            </a:r>
            <a:r>
              <a:rPr lang="ru-RU" sz="8000" dirty="0" err="1" smtClean="0"/>
              <a:t>Ці</a:t>
            </a:r>
            <a:r>
              <a:rPr lang="ru-RU" sz="8000" dirty="0" smtClean="0"/>
              <a:t> </a:t>
            </a:r>
            <a:r>
              <a:rPr lang="ru-RU" sz="8000" dirty="0" err="1" smtClean="0"/>
              <a:t>супутники</a:t>
            </a:r>
            <a:r>
              <a:rPr lang="ru-RU" sz="8000" dirty="0" smtClean="0"/>
              <a:t> </a:t>
            </a:r>
            <a:r>
              <a:rPr lang="ru-RU" sz="8000" dirty="0" err="1" smtClean="0"/>
              <a:t>повільно</a:t>
            </a:r>
            <a:r>
              <a:rPr lang="ru-RU" sz="8000" dirty="0" smtClean="0"/>
              <a:t> </a:t>
            </a:r>
            <a:r>
              <a:rPr lang="ru-RU" sz="8000" dirty="0" err="1" smtClean="0"/>
              <a:t>рухаються</a:t>
            </a:r>
            <a:r>
              <a:rPr lang="ru-RU" sz="8000" dirty="0" smtClean="0"/>
              <a:t> по </a:t>
            </a:r>
            <a:r>
              <a:rPr lang="ru-RU" sz="8000" dirty="0" err="1" smtClean="0"/>
              <a:t>марсіанському</a:t>
            </a:r>
            <a:r>
              <a:rPr lang="ru-RU" sz="8000" dirty="0" smtClean="0"/>
              <a:t> небу </a:t>
            </a:r>
            <a:r>
              <a:rPr lang="ru-RU" sz="8000" dirty="0" err="1" smtClean="0"/>
              <a:t>й</a:t>
            </a:r>
            <a:r>
              <a:rPr lang="ru-RU" sz="8000" dirty="0" smtClean="0"/>
              <a:t> </a:t>
            </a:r>
            <a:r>
              <a:rPr lang="ru-RU" sz="8000" dirty="0" err="1" smtClean="0"/>
              <a:t>зовні</a:t>
            </a:r>
            <a:r>
              <a:rPr lang="ru-RU" sz="8000" dirty="0" smtClean="0"/>
              <a:t> </a:t>
            </a:r>
            <a:r>
              <a:rPr lang="ru-RU" sz="8000" dirty="0" err="1" smtClean="0"/>
              <a:t>схожі</a:t>
            </a:r>
            <a:r>
              <a:rPr lang="ru-RU" sz="8000" dirty="0" smtClean="0"/>
              <a:t> на </a:t>
            </a:r>
            <a:r>
              <a:rPr lang="ru-RU" sz="8000" dirty="0" err="1" smtClean="0"/>
              <a:t>зорі</a:t>
            </a:r>
            <a:r>
              <a:rPr lang="ru-RU" sz="8000" dirty="0" smtClean="0"/>
              <a:t>. Вони </a:t>
            </a:r>
            <a:r>
              <a:rPr lang="ru-RU" sz="8000" dirty="0" err="1" smtClean="0"/>
              <a:t>мають</a:t>
            </a:r>
            <a:r>
              <a:rPr lang="ru-RU" sz="8000" dirty="0" smtClean="0"/>
              <a:t> </a:t>
            </a:r>
            <a:r>
              <a:rPr lang="ru-RU" sz="8000" dirty="0" err="1" smtClean="0"/>
              <a:t>неправильну</a:t>
            </a:r>
            <a:r>
              <a:rPr lang="ru-RU" sz="8000" dirty="0" smtClean="0"/>
              <a:t> форму, тому </a:t>
            </a:r>
            <a:r>
              <a:rPr lang="ru-RU" sz="8000" dirty="0" err="1" smtClean="0"/>
              <a:t>вчені</a:t>
            </a:r>
            <a:r>
              <a:rPr lang="ru-RU" sz="8000" dirty="0" smtClean="0"/>
              <a:t> </a:t>
            </a:r>
            <a:r>
              <a:rPr lang="ru-RU" sz="8000" dirty="0" err="1" smtClean="0"/>
              <a:t>вважають</a:t>
            </a:r>
            <a:r>
              <a:rPr lang="ru-RU" sz="8000" dirty="0" smtClean="0"/>
              <a:t>, </a:t>
            </a:r>
            <a:r>
              <a:rPr lang="ru-RU" sz="8000" dirty="0" err="1" smtClean="0"/>
              <a:t>що</a:t>
            </a:r>
            <a:r>
              <a:rPr lang="ru-RU" sz="8000" dirty="0" smtClean="0"/>
              <a:t> Фобос </a:t>
            </a:r>
            <a:r>
              <a:rPr lang="uk-UA" sz="8000" dirty="0" smtClean="0"/>
              <a:t>і </a:t>
            </a:r>
            <a:r>
              <a:rPr lang="ru-RU" sz="8000" dirty="0" err="1" smtClean="0"/>
              <a:t>Деймос</a:t>
            </a:r>
            <a:r>
              <a:rPr lang="ru-RU" sz="8000" dirty="0" smtClean="0"/>
              <a:t> колись </a:t>
            </a:r>
            <a:r>
              <a:rPr lang="ru-RU" sz="8000" dirty="0" err="1" smtClean="0"/>
              <a:t>були</a:t>
            </a:r>
            <a:r>
              <a:rPr lang="ru-RU" sz="8000" dirty="0" smtClean="0"/>
              <a:t> </a:t>
            </a:r>
            <a:r>
              <a:rPr lang="ru-RU" sz="8000" dirty="0" err="1" smtClean="0"/>
              <a:t>астероїдами</a:t>
            </a:r>
            <a:r>
              <a:rPr lang="ru-RU" sz="8000" dirty="0" smtClean="0"/>
              <a:t>, </a:t>
            </a:r>
            <a:r>
              <a:rPr lang="ru-RU" sz="8000" dirty="0" err="1" smtClean="0"/>
              <a:t>які</a:t>
            </a:r>
            <a:r>
              <a:rPr lang="ru-RU" sz="8000" dirty="0" smtClean="0"/>
              <a:t> </a:t>
            </a:r>
            <a:r>
              <a:rPr lang="ru-RU" sz="8000" dirty="0" err="1" smtClean="0"/>
              <a:t>захопило</a:t>
            </a:r>
            <a:r>
              <a:rPr lang="ru-RU" sz="8000" dirty="0" smtClean="0"/>
              <a:t> </a:t>
            </a:r>
            <a:r>
              <a:rPr lang="ru-RU" sz="8000" dirty="0" err="1" smtClean="0"/>
              <a:t>гравітаційне</a:t>
            </a:r>
            <a:r>
              <a:rPr lang="ru-RU" sz="8000" dirty="0" smtClean="0"/>
              <a:t> поле </a:t>
            </a:r>
            <a:r>
              <a:rPr lang="ru-RU" sz="8000" dirty="0" err="1" smtClean="0"/>
              <a:t>планети</a:t>
            </a:r>
            <a:r>
              <a:rPr lang="ru-RU" sz="8000" dirty="0" smtClean="0"/>
              <a:t>. </a:t>
            </a:r>
            <a:r>
              <a:rPr lang="ru-RU" sz="8000" dirty="0" err="1" smtClean="0"/>
              <a:t>Побачити</a:t>
            </a:r>
            <a:r>
              <a:rPr lang="ru-RU" sz="8000" dirty="0" smtClean="0"/>
              <a:t> </a:t>
            </a:r>
            <a:r>
              <a:rPr lang="ru-RU" sz="8000" dirty="0" err="1" smtClean="0"/>
              <a:t>їх</a:t>
            </a:r>
            <a:r>
              <a:rPr lang="ru-RU" sz="8000" dirty="0" smtClean="0"/>
              <a:t> </a:t>
            </a:r>
            <a:r>
              <a:rPr lang="ru-RU" sz="8000" dirty="0" err="1" smtClean="0"/>
              <a:t>можна</a:t>
            </a:r>
            <a:r>
              <a:rPr lang="ru-RU" sz="8000" dirty="0" smtClean="0"/>
              <a:t> </a:t>
            </a:r>
            <a:r>
              <a:rPr lang="ru-RU" sz="8000" dirty="0" err="1" smtClean="0"/>
              <a:t>лише</a:t>
            </a:r>
            <a:r>
              <a:rPr lang="ru-RU" sz="8000" dirty="0" smtClean="0"/>
              <a:t> за </a:t>
            </a:r>
            <a:r>
              <a:rPr lang="ru-RU" sz="8000" dirty="0" err="1" smtClean="0"/>
              <a:t>допомогою</a:t>
            </a:r>
            <a:r>
              <a:rPr lang="ru-RU" sz="8000" dirty="0" smtClean="0"/>
              <a:t> великого телескопа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img24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3876" y="2000240"/>
            <a:ext cx="3825842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uk-UA" sz="1600" b="1" dirty="0" smtClean="0"/>
              <a:t> МАРСІАНИ</a:t>
            </a:r>
            <a:endParaRPr lang="uk-UA" sz="1600" b="1" dirty="0"/>
          </a:p>
          <a:p>
            <a:pPr>
              <a:buNone/>
            </a:pPr>
            <a:r>
              <a:rPr lang="uk-UA" sz="1600" dirty="0" smtClean="0"/>
              <a:t>       У </a:t>
            </a:r>
            <a:r>
              <a:rPr lang="ru-RU" sz="1600" dirty="0"/>
              <a:t>1877 </a:t>
            </a:r>
            <a:r>
              <a:rPr lang="uk-UA" sz="1600" dirty="0"/>
              <a:t>році італійський астроном </a:t>
            </a:r>
            <a:r>
              <a:rPr lang="uk-UA" sz="1600" dirty="0" err="1"/>
              <a:t>Скіапареллі</a:t>
            </a:r>
            <a:r>
              <a:rPr lang="uk-UA" sz="1600" dirty="0"/>
              <a:t> відкрив довгі темні лінії на поверхні планети й назвав їх каналами. Насправді «канали» на Марсі виявилися своєрідною оптичною ілюзією, яку створюють окремі ділянки марсіанського ландшафту. Письменники-фантасти підтримали припущення про штучні канали, збудовані марсіанами. Гіпотеза набула значної популярності, і багато людей повірили, що на Марсі є або принаймні було життя. Ось так з'явилася легенда про жителів Марса </a:t>
            </a:r>
            <a:r>
              <a:rPr lang="ru-RU" sz="1600" dirty="0"/>
              <a:t>— </a:t>
            </a:r>
            <a:r>
              <a:rPr lang="uk-UA" sz="1600" dirty="0"/>
              <a:t>марсіан</a:t>
            </a:r>
            <a:r>
              <a:rPr lang="uk-UA" sz="1600" dirty="0" smtClean="0"/>
              <a:t>.</a:t>
            </a:r>
          </a:p>
          <a:p>
            <a:pPr>
              <a:buNone/>
            </a:pPr>
            <a:r>
              <a:rPr lang="uk-UA" sz="1600" b="1" dirty="0" smtClean="0"/>
              <a:t>             марсіанський </a:t>
            </a:r>
            <a:r>
              <a:rPr lang="uk-UA" sz="1600" b="1" dirty="0"/>
              <a:t>метеорит</a:t>
            </a:r>
          </a:p>
          <a:p>
            <a:pPr>
              <a:buNone/>
            </a:pPr>
            <a:r>
              <a:rPr lang="uk-UA" sz="1600" dirty="0" smtClean="0"/>
              <a:t>        у </a:t>
            </a:r>
            <a:r>
              <a:rPr lang="uk-UA" sz="1600" dirty="0"/>
              <a:t>метеориті з Марса були </a:t>
            </a:r>
            <a:r>
              <a:rPr lang="uk-UA" sz="1600" dirty="0" smtClean="0"/>
              <a:t>знайдені </a:t>
            </a:r>
            <a:r>
              <a:rPr lang="uk-UA" sz="1600" dirty="0" err="1" smtClean="0"/>
              <a:t>ор-</a:t>
            </a:r>
            <a:r>
              <a:rPr lang="uk-UA" sz="1600" dirty="0" smtClean="0"/>
              <a:t> </a:t>
            </a:r>
            <a:r>
              <a:rPr lang="uk-UA" sz="1600" dirty="0" err="1"/>
              <a:t>ганічні</a:t>
            </a:r>
            <a:r>
              <a:rPr lang="uk-UA" sz="1600" dirty="0"/>
              <a:t> сполуки та хімічні </a:t>
            </a:r>
            <a:r>
              <a:rPr lang="uk-UA" sz="1600" dirty="0" smtClean="0"/>
              <a:t>речовини, які </a:t>
            </a:r>
            <a:r>
              <a:rPr lang="uk-UA" sz="1600" dirty="0"/>
              <a:t>нагадують земні викопні </a:t>
            </a:r>
            <a:r>
              <a:rPr lang="uk-UA" sz="1600" dirty="0" smtClean="0"/>
              <a:t>скам'янілі </a:t>
            </a:r>
            <a:r>
              <a:rPr lang="uk-UA" sz="1600" dirty="0"/>
              <a:t>організми.</a:t>
            </a:r>
            <a:endParaRPr lang="ru-RU" sz="1600" dirty="0"/>
          </a:p>
        </p:txBody>
      </p:sp>
      <p:pic>
        <p:nvPicPr>
          <p:cNvPr id="5" name="Содержимое 4" descr="img25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9260" y="2002377"/>
            <a:ext cx="2316480" cy="3721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r>
              <a:rPr lang="uk-UA" sz="1400" b="1" dirty="0" smtClean="0"/>
              <a:t>5.Між ядром і корою планети розміщена…</a:t>
            </a:r>
            <a:endParaRPr lang="ru-RU" sz="1400" dirty="0" smtClean="0"/>
          </a:p>
          <a:p>
            <a:r>
              <a:rPr lang="uk-UA" sz="1400" dirty="0" smtClean="0">
                <a:solidFill>
                  <a:srgbClr val="00B050"/>
                </a:solidFill>
              </a:rPr>
              <a:t>А)магма    Б)мантія    В)літосфера     Г)металічна фаза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>
                <a:solidFill>
                  <a:srgbClr val="00B050"/>
                </a:solidFill>
              </a:rPr>
              <a:t> 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b="1" dirty="0" smtClean="0"/>
              <a:t>6.Першою людиною ,яка ступила на поверхню Місяця,був ...</a:t>
            </a:r>
            <a:endParaRPr lang="ru-RU" sz="1400" dirty="0" smtClean="0"/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r>
              <a:rPr lang="uk-UA" sz="1400" dirty="0" smtClean="0">
                <a:solidFill>
                  <a:srgbClr val="00B050"/>
                </a:solidFill>
              </a:rPr>
              <a:t>А)</a:t>
            </a:r>
            <a:r>
              <a:rPr lang="uk-UA" sz="1400" dirty="0" err="1" smtClean="0">
                <a:solidFill>
                  <a:srgbClr val="00B050"/>
                </a:solidFill>
              </a:rPr>
              <a:t>Нейл</a:t>
            </a:r>
            <a:r>
              <a:rPr lang="uk-UA" sz="1400" dirty="0" smtClean="0">
                <a:solidFill>
                  <a:srgbClr val="00B050"/>
                </a:solidFill>
              </a:rPr>
              <a:t> </a:t>
            </a:r>
            <a:r>
              <a:rPr lang="uk-UA" sz="1400" dirty="0" err="1" smtClean="0">
                <a:solidFill>
                  <a:srgbClr val="00B050"/>
                </a:solidFill>
              </a:rPr>
              <a:t>Армстронг</a:t>
            </a:r>
            <a:r>
              <a:rPr lang="uk-UA" sz="1400" dirty="0" smtClean="0">
                <a:solidFill>
                  <a:srgbClr val="00B050"/>
                </a:solidFill>
              </a:rPr>
              <a:t>   Б)Майкл </a:t>
            </a:r>
            <a:r>
              <a:rPr lang="uk-UA" sz="1400" dirty="0" err="1" smtClean="0">
                <a:solidFill>
                  <a:srgbClr val="00B050"/>
                </a:solidFill>
              </a:rPr>
              <a:t>Коллінз</a:t>
            </a:r>
            <a:r>
              <a:rPr lang="uk-UA" sz="1400" dirty="0" smtClean="0">
                <a:solidFill>
                  <a:srgbClr val="00B050"/>
                </a:solidFill>
              </a:rPr>
              <a:t>   В)Юрій Гагарін      Г)Едвін </a:t>
            </a:r>
            <a:r>
              <a:rPr lang="uk-UA" sz="1400" dirty="0" err="1" smtClean="0">
                <a:solidFill>
                  <a:srgbClr val="00B050"/>
                </a:solidFill>
              </a:rPr>
              <a:t>Олдрін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r>
              <a:rPr lang="uk-UA" sz="1400" b="1" dirty="0" smtClean="0"/>
              <a:t>7.Припливи виникають за рахунок…</a:t>
            </a:r>
            <a:endParaRPr lang="ru-RU" sz="1400" dirty="0" smtClean="0"/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r>
              <a:rPr lang="uk-UA" sz="1400" dirty="0" smtClean="0">
                <a:solidFill>
                  <a:srgbClr val="00B050"/>
                </a:solidFill>
              </a:rPr>
              <a:t>А)обертального руху Землі навколо Сонця    Б)сили гравітаційного притягання Місяця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>
                <a:solidFill>
                  <a:srgbClr val="00B050"/>
                </a:solidFill>
              </a:rPr>
              <a:t>В)Сили тертя води й атмосфери     Г)сили притягання Сонця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r>
              <a:rPr lang="uk-UA" sz="1400" b="1" dirty="0" smtClean="0"/>
              <a:t>8.Чому у Місяця і в більшості інших супутників планет немає атмосфери?</a:t>
            </a:r>
            <a:endParaRPr lang="ru-RU" sz="1400" dirty="0" smtClean="0"/>
          </a:p>
          <a:p>
            <a:r>
              <a:rPr lang="uk-UA" sz="1400" dirty="0" smtClean="0">
                <a:solidFill>
                  <a:srgbClr val="00B050"/>
                </a:solidFill>
              </a:rPr>
              <a:t>А)бо в них мала маса Б)бо вони з однієї сторони сильно нагріваються ,а з другої – сильно охолоджуються 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>
                <a:solidFill>
                  <a:srgbClr val="00B050"/>
                </a:solidFill>
              </a:rPr>
              <a:t>В)бо в них не було тих елементів,з яких утворюється атмосфера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>
                <a:solidFill>
                  <a:srgbClr val="00B050"/>
                </a:solidFill>
              </a:rPr>
              <a:t>Г)бо </a:t>
            </a:r>
            <a:r>
              <a:rPr lang="uk-UA" sz="1400" dirty="0" err="1" smtClean="0">
                <a:solidFill>
                  <a:srgbClr val="00B050"/>
                </a:solidFill>
              </a:rPr>
              <a:t>іхню</a:t>
            </a:r>
            <a:r>
              <a:rPr lang="uk-UA" sz="1400" dirty="0" smtClean="0">
                <a:solidFill>
                  <a:srgbClr val="00B050"/>
                </a:solidFill>
              </a:rPr>
              <a:t> атмосферу захопили планети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r>
              <a:rPr lang="uk-UA" sz="1400" b="1" dirty="0" smtClean="0"/>
              <a:t>9.Який із названих кратерів розміщений на Землі?</a:t>
            </a:r>
            <a:endParaRPr lang="ru-RU" sz="1400" dirty="0" smtClean="0"/>
          </a:p>
          <a:p>
            <a:r>
              <a:rPr lang="uk-UA" sz="1400" dirty="0" smtClean="0">
                <a:solidFill>
                  <a:srgbClr val="00B050"/>
                </a:solidFill>
              </a:rPr>
              <a:t>А)</a:t>
            </a:r>
            <a:r>
              <a:rPr lang="uk-UA" sz="1400" dirty="0" err="1" smtClean="0">
                <a:solidFill>
                  <a:srgbClr val="00B050"/>
                </a:solidFill>
              </a:rPr>
              <a:t>Арізонський</a:t>
            </a:r>
            <a:r>
              <a:rPr lang="uk-UA" sz="1400" dirty="0" smtClean="0">
                <a:solidFill>
                  <a:srgbClr val="00B050"/>
                </a:solidFill>
              </a:rPr>
              <a:t>     Б)Коперника     В)</a:t>
            </a:r>
            <a:r>
              <a:rPr lang="uk-UA" sz="1400" dirty="0" err="1" smtClean="0">
                <a:solidFill>
                  <a:srgbClr val="00B050"/>
                </a:solidFill>
              </a:rPr>
              <a:t>Тіхо</a:t>
            </a:r>
            <a:r>
              <a:rPr lang="uk-UA" sz="1400" dirty="0" smtClean="0">
                <a:solidFill>
                  <a:srgbClr val="00B050"/>
                </a:solidFill>
              </a:rPr>
              <a:t>     Г)</a:t>
            </a:r>
            <a:r>
              <a:rPr lang="uk-UA" sz="1400" dirty="0" err="1" smtClean="0">
                <a:solidFill>
                  <a:srgbClr val="00B050"/>
                </a:solidFill>
              </a:rPr>
              <a:t>Клавій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>
                <a:solidFill>
                  <a:srgbClr val="00B050"/>
                </a:solidFill>
              </a:rPr>
              <a:t> 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b="1" dirty="0" smtClean="0"/>
              <a:t>10.Якого елемента за масою найбільше на Землі?</a:t>
            </a:r>
            <a:endParaRPr lang="ru-RU" sz="1400" dirty="0" smtClean="0"/>
          </a:p>
          <a:p>
            <a:r>
              <a:rPr lang="uk-UA" sz="1400" dirty="0" smtClean="0">
                <a:solidFill>
                  <a:srgbClr val="00B050"/>
                </a:solidFill>
              </a:rPr>
              <a:t>А)Нітрогену     Б)</a:t>
            </a:r>
            <a:r>
              <a:rPr lang="uk-UA" sz="1400" dirty="0" err="1" smtClean="0">
                <a:solidFill>
                  <a:srgbClr val="00B050"/>
                </a:solidFill>
              </a:rPr>
              <a:t>Оксигену</a:t>
            </a:r>
            <a:r>
              <a:rPr lang="uk-UA" sz="1400" dirty="0" smtClean="0">
                <a:solidFill>
                  <a:srgbClr val="00B050"/>
                </a:solidFill>
              </a:rPr>
              <a:t>     В)Силіцію    Г)</a:t>
            </a:r>
            <a:r>
              <a:rPr lang="uk-UA" sz="1400" dirty="0" err="1" smtClean="0">
                <a:solidFill>
                  <a:srgbClr val="00B050"/>
                </a:solidFill>
              </a:rPr>
              <a:t>Феруму</a:t>
            </a:r>
            <a:endParaRPr lang="ru-RU" sz="1400" dirty="0" smtClean="0">
              <a:solidFill>
                <a:srgbClr val="00B050"/>
              </a:solidFill>
            </a:endParaRPr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r>
              <a:rPr lang="uk-UA" sz="1400" dirty="0" smtClean="0"/>
              <a:t> </a:t>
            </a:r>
            <a:endParaRPr lang="ru-RU" sz="1400" dirty="0" smtClean="0"/>
          </a:p>
          <a:p>
            <a:r>
              <a:rPr lang="uk-UA" sz="1200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  <p:pic>
        <p:nvPicPr>
          <p:cNvPr id="4" name="Picture 2" descr="D:\Кліпарти\ANIMATED\J02827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64" y="0"/>
            <a:ext cx="235743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571636"/>
          </a:xfrm>
        </p:spPr>
        <p:txBody>
          <a:bodyPr>
            <a:noAutofit/>
          </a:bodyPr>
          <a:lstStyle/>
          <a:p>
            <a:r>
              <a:rPr lang="ru-RU" sz="8000" b="1" i="1" dirty="0" err="1" smtClean="0">
                <a:solidFill>
                  <a:srgbClr val="FF0000"/>
                </a:solidFill>
              </a:rPr>
              <a:t>Мандрівка</a:t>
            </a:r>
            <a:r>
              <a:rPr lang="ru-RU" sz="8000" b="1" i="1" dirty="0" smtClean="0">
                <a:solidFill>
                  <a:srgbClr val="FF0000"/>
                </a:solidFill>
              </a:rPr>
              <a:t> по планетах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857628"/>
            <a:ext cx="700092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FF0000"/>
                </a:solidFill>
              </a:rPr>
              <a:t>З історії відкриття планет: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Планету Уран     відкрив у 1781р. видатний англійський астроном Вільям </a:t>
            </a:r>
            <a:r>
              <a:rPr lang="uk-UA" dirty="0" err="1" smtClean="0"/>
              <a:t>Гершель</a:t>
            </a:r>
            <a:r>
              <a:rPr lang="uk-UA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250px-William_Herschel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928934"/>
            <a:ext cx="2928958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80px-Johann-Gottfried-Gall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4375" y="1500174"/>
            <a:ext cx="2255085" cy="372089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23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вересня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1846 одержав лист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У.Ж.Ж.Левер'є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проханням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провести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пошуки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зауранової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планети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по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передобчислених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ним координатах.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Увечері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того ж дня </a:t>
            </a:r>
            <a:r>
              <a:rPr lang="ru-RU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берлінський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астроном Галле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відшукав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нову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планету,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названу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згодом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Нептуном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96GT0CAJ3237ICAR704RFCA9SMY86CA9AOH22CA91QGGECA8FWPPLCAZ1D89HCAXO67IMCAC0ONOUCAOANR72CA0HAAKACAZ8A6N4CAK8VKEOCAIIDXYMCA44WDP5CAXGSZKCCAP15KRHCAW5UM8PCA1B5RYZ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0695" y="1600200"/>
            <a:ext cx="3291609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      18 лютого 1930 року </a:t>
            </a:r>
            <a:r>
              <a:rPr lang="ru-RU" sz="1800" dirty="0" err="1" smtClean="0">
                <a:solidFill>
                  <a:srgbClr val="0070C0"/>
                </a:solidFill>
              </a:rPr>
              <a:t>молодий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американський</a:t>
            </a:r>
            <a:r>
              <a:rPr lang="ru-RU" sz="1800" dirty="0" smtClean="0">
                <a:solidFill>
                  <a:srgbClr val="0070C0"/>
                </a:solidFill>
              </a:rPr>
              <a:t> астроном Клайд </a:t>
            </a:r>
            <a:r>
              <a:rPr lang="ru-RU" sz="1800" dirty="0" err="1" smtClean="0">
                <a:solidFill>
                  <a:srgbClr val="0070C0"/>
                </a:solidFill>
              </a:rPr>
              <a:t>Томбо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після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обробки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знімків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</a:rPr>
              <a:t>отриманих</a:t>
            </a:r>
            <a:r>
              <a:rPr lang="ru-RU" sz="1800" dirty="0" smtClean="0">
                <a:solidFill>
                  <a:srgbClr val="0070C0"/>
                </a:solidFill>
              </a:rPr>
              <a:t> за </a:t>
            </a:r>
            <a:r>
              <a:rPr lang="ru-RU" sz="1800" dirty="0" err="1" smtClean="0">
                <a:solidFill>
                  <a:srgbClr val="0070C0"/>
                </a:solidFill>
              </a:rPr>
              <a:t>допомогою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фотографічного</a:t>
            </a:r>
            <a:r>
              <a:rPr lang="ru-RU" sz="1800" dirty="0" smtClean="0">
                <a:solidFill>
                  <a:srgbClr val="0070C0"/>
                </a:solidFill>
              </a:rPr>
              <a:t> телескопа, </a:t>
            </a:r>
            <a:r>
              <a:rPr lang="ru-RU" sz="1800" dirty="0" err="1" smtClean="0">
                <a:solidFill>
                  <a:srgbClr val="0070C0"/>
                </a:solidFill>
              </a:rPr>
              <a:t>переконався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</a:rPr>
              <a:t>що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відкрив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нову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</a:rPr>
              <a:t>дев'яту</a:t>
            </a:r>
            <a:r>
              <a:rPr lang="ru-RU" sz="1800" dirty="0" smtClean="0">
                <a:solidFill>
                  <a:srgbClr val="0070C0"/>
                </a:solidFill>
              </a:rPr>
              <a:t> планету </a:t>
            </a:r>
            <a:r>
              <a:rPr lang="ru-RU" sz="1800" dirty="0" err="1" smtClean="0">
                <a:solidFill>
                  <a:srgbClr val="0070C0"/>
                </a:solidFill>
              </a:rPr>
              <a:t>Сонячної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системи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</a:rPr>
              <a:t>найвіддаленішу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від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Сонця</a:t>
            </a:r>
            <a:r>
              <a:rPr lang="ru-RU" sz="1800" dirty="0" smtClean="0">
                <a:solidFill>
                  <a:srgbClr val="0070C0"/>
                </a:solidFill>
              </a:rPr>
              <a:t>. У </a:t>
            </a:r>
            <a:r>
              <a:rPr lang="ru-RU" sz="1800" dirty="0" err="1" smtClean="0">
                <a:solidFill>
                  <a:srgbClr val="0070C0"/>
                </a:solidFill>
              </a:rPr>
              <a:t>повідомленні</a:t>
            </a:r>
            <a:r>
              <a:rPr lang="ru-RU" sz="1800" dirty="0" smtClean="0">
                <a:solidFill>
                  <a:srgbClr val="0070C0"/>
                </a:solidFill>
              </a:rPr>
              <a:t> про </a:t>
            </a:r>
            <a:r>
              <a:rPr lang="ru-RU" sz="1800" dirty="0" err="1" smtClean="0">
                <a:solidFill>
                  <a:srgbClr val="0070C0"/>
                </a:solidFill>
              </a:rPr>
              <a:t>це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</a:rPr>
              <a:t>зробленому</a:t>
            </a:r>
            <a:r>
              <a:rPr lang="ru-RU" sz="1800" dirty="0" smtClean="0">
                <a:solidFill>
                  <a:srgbClr val="0070C0"/>
                </a:solidFill>
              </a:rPr>
              <a:t> 13 </a:t>
            </a:r>
            <a:r>
              <a:rPr lang="ru-RU" sz="1800" dirty="0" err="1" smtClean="0">
                <a:solidFill>
                  <a:srgbClr val="0070C0"/>
                </a:solidFill>
              </a:rPr>
              <a:t>березня</a:t>
            </a:r>
            <a:r>
              <a:rPr lang="ru-RU" sz="1800" dirty="0" smtClean="0">
                <a:solidFill>
                  <a:srgbClr val="0070C0"/>
                </a:solidFill>
              </a:rPr>
              <a:t> 1930 року, </a:t>
            </a:r>
            <a:r>
              <a:rPr lang="ru-RU" sz="1800" dirty="0" err="1" smtClean="0">
                <a:solidFill>
                  <a:srgbClr val="0070C0"/>
                </a:solidFill>
              </a:rPr>
              <a:t>йшлося</a:t>
            </a:r>
            <a:r>
              <a:rPr lang="ru-RU" sz="1800" dirty="0" smtClean="0">
                <a:solidFill>
                  <a:srgbClr val="0070C0"/>
                </a:solidFill>
              </a:rPr>
              <a:t>, </a:t>
            </a:r>
            <a:r>
              <a:rPr lang="ru-RU" sz="1800" dirty="0" err="1" smtClean="0">
                <a:solidFill>
                  <a:srgbClr val="0070C0"/>
                </a:solidFill>
              </a:rPr>
              <a:t>що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її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назвуть</a:t>
            </a:r>
            <a:r>
              <a:rPr lang="ru-RU" sz="1800" dirty="0" smtClean="0">
                <a:solidFill>
                  <a:srgbClr val="0070C0"/>
                </a:solidFill>
              </a:rPr>
              <a:t> Плутоном. 24 </a:t>
            </a:r>
            <a:r>
              <a:rPr lang="ru-RU" sz="1800" dirty="0" err="1" smtClean="0">
                <a:solidFill>
                  <a:srgbClr val="0070C0"/>
                </a:solidFill>
              </a:rPr>
              <a:t>серпня</a:t>
            </a:r>
            <a:r>
              <a:rPr lang="ru-RU" sz="1800" dirty="0" smtClean="0">
                <a:solidFill>
                  <a:srgbClr val="0070C0"/>
                </a:solidFill>
              </a:rPr>
              <a:t> 2006 року на </a:t>
            </a:r>
            <a:r>
              <a:rPr lang="ru-RU" sz="1800" dirty="0" err="1" smtClean="0">
                <a:solidFill>
                  <a:srgbClr val="0070C0"/>
                </a:solidFill>
              </a:rPr>
              <a:t>асамблеї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Міжнародного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астрономічного</a:t>
            </a:r>
            <a:r>
              <a:rPr lang="ru-RU" sz="1800" dirty="0" smtClean="0">
                <a:solidFill>
                  <a:srgbClr val="0070C0"/>
                </a:solidFill>
              </a:rPr>
              <a:t> союзу в </a:t>
            </a:r>
            <a:r>
              <a:rPr lang="ru-RU" sz="1800" dirty="0" err="1" smtClean="0">
                <a:solidFill>
                  <a:srgbClr val="0070C0"/>
                </a:solidFill>
              </a:rPr>
              <a:t>Празі</a:t>
            </a:r>
            <a:r>
              <a:rPr lang="ru-RU" sz="1800" dirty="0" smtClean="0">
                <a:solidFill>
                  <a:srgbClr val="0070C0"/>
                </a:solidFill>
              </a:rPr>
              <a:t>, Плутон </a:t>
            </a:r>
            <a:r>
              <a:rPr lang="ru-RU" sz="1800" dirty="0" err="1" smtClean="0">
                <a:solidFill>
                  <a:srgbClr val="0070C0"/>
                </a:solidFill>
              </a:rPr>
              <a:t>позбавили</a:t>
            </a:r>
            <a:r>
              <a:rPr lang="ru-RU" sz="1800" dirty="0" smtClean="0">
                <a:solidFill>
                  <a:srgbClr val="0070C0"/>
                </a:solidFill>
              </a:rPr>
              <a:t> статусу </a:t>
            </a:r>
            <a:r>
              <a:rPr lang="ru-RU" sz="1800" dirty="0" err="1" smtClean="0">
                <a:solidFill>
                  <a:srgbClr val="0070C0"/>
                </a:solidFill>
              </a:rPr>
              <a:t>планети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Сонячної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системи</a:t>
            </a:r>
            <a:r>
              <a:rPr lang="ru-RU" sz="1800" dirty="0" smtClean="0">
                <a:solidFill>
                  <a:srgbClr val="0070C0"/>
                </a:solidFill>
              </a:rPr>
              <a:t>. </a:t>
            </a:r>
            <a:r>
              <a:rPr lang="ru-RU" sz="1800" dirty="0" err="1" smtClean="0">
                <a:solidFill>
                  <a:srgbClr val="0070C0"/>
                </a:solidFill>
              </a:rPr>
              <a:t>Він</a:t>
            </a: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</a:rPr>
              <a:t>тепер</a:t>
            </a:r>
            <a:r>
              <a:rPr lang="ru-RU" sz="1800" dirty="0" smtClean="0">
                <a:solidFill>
                  <a:srgbClr val="0070C0"/>
                </a:solidFill>
              </a:rPr>
              <a:t> — </a:t>
            </a:r>
            <a:r>
              <a:rPr lang="ru-RU" sz="1800" dirty="0" err="1" smtClean="0">
                <a:solidFill>
                  <a:srgbClr val="0070C0"/>
                </a:solidFill>
              </a:rPr>
              <a:t>лише</a:t>
            </a:r>
            <a:r>
              <a:rPr lang="ru-RU" sz="1800" dirty="0" smtClean="0">
                <a:solidFill>
                  <a:srgbClr val="0070C0"/>
                </a:solidFill>
              </a:rPr>
              <a:t> «</a:t>
            </a:r>
            <a:r>
              <a:rPr lang="ru-RU" sz="1800" dirty="0" err="1" smtClean="0">
                <a:solidFill>
                  <a:srgbClr val="0070C0"/>
                </a:solidFill>
              </a:rPr>
              <a:t>карликова</a:t>
            </a:r>
            <a:r>
              <a:rPr lang="ru-RU" sz="1800" dirty="0" smtClean="0">
                <a:solidFill>
                  <a:srgbClr val="0070C0"/>
                </a:solidFill>
              </a:rPr>
              <a:t> планета»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 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1" y="0"/>
            <a:ext cx="7072363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87154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2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804" y="1584166"/>
            <a:ext cx="4092286" cy="3916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1600" b="1" dirty="0"/>
              <a:t>БУДОВА НАДР ПЛАНЕТИ</a:t>
            </a:r>
          </a:p>
          <a:p>
            <a:r>
              <a:rPr lang="uk-UA" sz="1600" dirty="0"/>
              <a:t>Меркурій </a:t>
            </a:r>
            <a:r>
              <a:rPr lang="ru-RU" sz="1600" dirty="0"/>
              <a:t>— тверда планета, яка </a:t>
            </a:r>
            <a:r>
              <a:rPr lang="ru-RU" sz="1600" dirty="0" err="1"/>
              <a:t>складається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металічного</a:t>
            </a:r>
            <a:r>
              <a:rPr lang="ru-RU" sz="1600" dirty="0"/>
              <a:t> ядра (1), </a:t>
            </a:r>
            <a:r>
              <a:rPr lang="uk-UA" sz="1600" dirty="0"/>
              <a:t>оточеного силікатною мантією </a:t>
            </a:r>
            <a:r>
              <a:rPr lang="ru-RU" sz="1600" dirty="0"/>
              <a:t>(2), </a:t>
            </a:r>
            <a:r>
              <a:rPr lang="uk-UA" sz="1600" dirty="0"/>
              <a:t>та кори </a:t>
            </a:r>
            <a:r>
              <a:rPr lang="ru-RU" sz="1600" dirty="0"/>
              <a:t>(3),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утворює</a:t>
            </a:r>
            <a:r>
              <a:rPr lang="ru-RU" sz="1600" dirty="0"/>
              <a:t>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. </a:t>
            </a:r>
            <a:r>
              <a:rPr lang="ru-RU" sz="1600" dirty="0" err="1"/>
              <a:t>Меркурій</a:t>
            </a:r>
            <a:r>
              <a:rPr lang="ru-RU" sz="1600" dirty="0"/>
              <a:t> </a:t>
            </a:r>
            <a:r>
              <a:rPr lang="ru-RU" sz="1600" dirty="0" err="1"/>
              <a:t>сформувався</a:t>
            </a:r>
            <a:r>
              <a:rPr lang="ru-RU" sz="1600" dirty="0"/>
              <a:t> 4,5 </a:t>
            </a:r>
            <a:r>
              <a:rPr lang="ru-RU" sz="1600" dirty="0" err="1"/>
              <a:t>млрд</a:t>
            </a:r>
            <a:r>
              <a:rPr lang="ru-RU" sz="1600" dirty="0"/>
              <a:t> </a:t>
            </a:r>
            <a:r>
              <a:rPr lang="uk-UA" sz="1600" dirty="0"/>
              <a:t>років тому і завдяки малій масі швидко охолонув. Учені вважають, що планета ніколи не була </a:t>
            </a:r>
            <a:r>
              <a:rPr lang="uk-UA" sz="1600" dirty="0" err="1"/>
              <a:t>вулканічно</a:t>
            </a:r>
            <a:r>
              <a:rPr lang="uk-UA" sz="1600" dirty="0"/>
              <a:t> активною, і тому після завершення формування її поверхня майже не змінювалась, за винятком появи нових кратерів, які утворювались після падіння метеоритів.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625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Мандрівка по планетах</vt:lpstr>
      <vt:lpstr>З історії відкриття планет: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Мандрівка по планетах</dc:title>
  <dc:creator>Admin</dc:creator>
  <cp:lastModifiedBy>Admin</cp:lastModifiedBy>
  <cp:revision>15</cp:revision>
  <dcterms:created xsi:type="dcterms:W3CDTF">2010-01-17T11:53:32Z</dcterms:created>
  <dcterms:modified xsi:type="dcterms:W3CDTF">2010-12-08T16:13:26Z</dcterms:modified>
</cp:coreProperties>
</file>