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61" r:id="rId5"/>
    <p:sldId id="259" r:id="rId6"/>
    <p:sldId id="260" r:id="rId7"/>
    <p:sldId id="263" r:id="rId8"/>
    <p:sldId id="264" r:id="rId9"/>
    <p:sldId id="267" r:id="rId10"/>
    <p:sldId id="273" r:id="rId11"/>
    <p:sldId id="271" r:id="rId12"/>
    <p:sldId id="270" r:id="rId13"/>
    <p:sldId id="266" r:id="rId14"/>
    <p:sldId id="274" r:id="rId15"/>
    <p:sldId id="285" r:id="rId16"/>
    <p:sldId id="265" r:id="rId17"/>
    <p:sldId id="286" r:id="rId18"/>
    <p:sldId id="280" r:id="rId19"/>
    <p:sldId id="272" r:id="rId20"/>
    <p:sldId id="275" r:id="rId21"/>
    <p:sldId id="262" r:id="rId22"/>
    <p:sldId id="268" r:id="rId23"/>
    <p:sldId id="281" r:id="rId24"/>
    <p:sldId id="282" r:id="rId25"/>
    <p:sldId id="276" r:id="rId26"/>
    <p:sldId id="277" r:id="rId27"/>
    <p:sldId id="284" r:id="rId28"/>
    <p:sldId id="283" r:id="rId29"/>
    <p:sldId id="279" r:id="rId30"/>
    <p:sldId id="287" r:id="rId31"/>
    <p:sldId id="269" r:id="rId32"/>
    <p:sldId id="27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35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320D-4FC5-495D-AA86-99FEAB3715BC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DEB-8D86-4E37-AD0F-1B2609D31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468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320D-4FC5-495D-AA86-99FEAB3715BC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DEB-8D86-4E37-AD0F-1B2609D31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06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320D-4FC5-495D-AA86-99FEAB3715BC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DEB-8D86-4E37-AD0F-1B2609D31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96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712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985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08020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332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1138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4968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63152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97329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320D-4FC5-495D-AA86-99FEAB3715BC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DEB-8D86-4E37-AD0F-1B2609D31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4749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0742704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94475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721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320D-4FC5-495D-AA86-99FEAB3715BC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DEB-8D86-4E37-AD0F-1B2609D31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886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320D-4FC5-495D-AA86-99FEAB3715BC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DEB-8D86-4E37-AD0F-1B2609D31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642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320D-4FC5-495D-AA86-99FEAB3715BC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DEB-8D86-4E37-AD0F-1B2609D31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906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320D-4FC5-495D-AA86-99FEAB3715BC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DEB-8D86-4E37-AD0F-1B2609D31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30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320D-4FC5-495D-AA86-99FEAB3715BC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DEB-8D86-4E37-AD0F-1B2609D31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353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320D-4FC5-495D-AA86-99FEAB3715BC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DEB-8D86-4E37-AD0F-1B2609D31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702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1320D-4FC5-495D-AA86-99FEAB3715BC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E6DEB-8D86-4E37-AD0F-1B2609D31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935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1320D-4FC5-495D-AA86-99FEAB3715BC}" type="datetimeFigureOut">
              <a:rPr lang="ru-RU" smtClean="0"/>
              <a:t>17.11.2015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E6DEB-8D86-4E37-AD0F-1B2609D314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7496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4aac425772c1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5150" y="82862"/>
            <a:ext cx="1643074" cy="1322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74638"/>
            <a:ext cx="69723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7B666-80DF-46CD-8AAB-B3DFC37DEB9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17.11.2015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8BCA3-D493-4E8F-899E-C19B06A922B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510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b="1" kern="1200" cap="none" spc="0">
          <a:ln w="31550" cmpd="sng">
            <a:gradFill>
              <a:gsLst>
                <a:gs pos="70000">
                  <a:schemeClr val="accent6">
                    <a:shade val="50000"/>
                    <a:satMod val="190000"/>
                  </a:schemeClr>
                </a:gs>
                <a:gs pos="0">
                  <a:schemeClr val="accent6">
                    <a:tint val="77000"/>
                    <a:satMod val="180000"/>
                  </a:schemeClr>
                </a:gs>
              </a:gsLst>
              <a:lin ang="5400000"/>
            </a:gradFill>
            <a:prstDash val="solid"/>
          </a:ln>
          <a:solidFill>
            <a:schemeClr val="accent6">
              <a:tint val="15000"/>
              <a:satMod val="200000"/>
            </a:schemeClr>
          </a:solidFill>
          <a:effectLst>
            <a:outerShdw blurRad="50800" dist="40000" dir="5400000" algn="tl" rotWithShape="0">
              <a:srgbClr val="000000">
                <a:shade val="5000"/>
                <a:satMod val="120000"/>
                <a:alpha val="33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accent6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accent6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accent6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accent6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accent6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7" Type="http://schemas.openxmlformats.org/officeDocument/2006/relationships/image" Target="../media/image51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g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gif"/><Relationship Id="rId3" Type="http://schemas.openxmlformats.org/officeDocument/2006/relationships/image" Target="../media/image55.gif"/><Relationship Id="rId7" Type="http://schemas.openxmlformats.org/officeDocument/2006/relationships/image" Target="../media/image59.gif"/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gif"/><Relationship Id="rId11" Type="http://schemas.openxmlformats.org/officeDocument/2006/relationships/image" Target="../media/image63.gif"/><Relationship Id="rId5" Type="http://schemas.openxmlformats.org/officeDocument/2006/relationships/image" Target="../media/image57.gif"/><Relationship Id="rId10" Type="http://schemas.openxmlformats.org/officeDocument/2006/relationships/image" Target="../media/image62.gif"/><Relationship Id="rId4" Type="http://schemas.openxmlformats.org/officeDocument/2006/relationships/image" Target="../media/image56.gif"/><Relationship Id="rId9" Type="http://schemas.openxmlformats.org/officeDocument/2006/relationships/image" Target="../media/image61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00"/>
          <a:stretch/>
        </p:blipFill>
        <p:spPr>
          <a:xfrm>
            <a:off x="0" y="0"/>
            <a:ext cx="9168771" cy="683762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41283" y="764704"/>
            <a:ext cx="6023066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0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18 листопада 2015</a:t>
            </a:r>
          </a:p>
          <a:p>
            <a:pPr algn="ctr"/>
            <a:endParaRPr lang="ru-RU" sz="4400" b="0" i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4400" b="0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Доброго </a:t>
            </a:r>
            <a:r>
              <a:rPr lang="ru-RU" sz="44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всім</a:t>
            </a:r>
            <a:r>
              <a:rPr lang="ru-RU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дня!</a:t>
            </a:r>
          </a:p>
          <a:p>
            <a:pPr algn="ctr"/>
            <a:r>
              <a:rPr lang="ru-RU" sz="4400" b="0" i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Приємного</a:t>
            </a:r>
            <a:r>
              <a:rPr lang="ru-RU" sz="4400" b="0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400" b="0" i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спілкування</a:t>
            </a:r>
            <a:endParaRPr lang="ru-RU" sz="4400" b="0" i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та </a:t>
            </a:r>
            <a:r>
              <a:rPr lang="ru-RU" sz="44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вдалого</a:t>
            </a:r>
            <a:r>
              <a:rPr lang="ru-RU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уроку!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4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80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света\методичні розробки\образотворче мистецтво\образотворче\живопис\photo_14427833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" y="0"/>
            <a:ext cx="5361475" cy="6862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света\методичні розробки\образотворче мистецтво\образотворче\живопис\photo_14427840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483" y="526275"/>
            <a:ext cx="4459516" cy="6021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света\методичні розробки\образотворче мистецтво\образотворче\живопис\photo_144278399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2" y="29925"/>
            <a:ext cx="5067454" cy="6813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света\методичні розробки\образотворче мистецтво\образотворче\живопис\photo_144278345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01"/>
          <a:stretch/>
        </p:blipFill>
        <p:spPr bwMode="auto">
          <a:xfrm>
            <a:off x="4553171" y="0"/>
            <a:ext cx="4590830" cy="6843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34976" y="5301208"/>
            <a:ext cx="34363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камерний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9080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188640"/>
            <a:ext cx="4351720" cy="6413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88640"/>
            <a:ext cx="3990230" cy="6432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04053" y="5517232"/>
            <a:ext cx="59932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Станковий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портрет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238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9" r="5000" b="3456"/>
          <a:stretch/>
        </p:blipFill>
        <p:spPr>
          <a:xfrm>
            <a:off x="0" y="0"/>
            <a:ext cx="4860032" cy="68394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706" t="3236" r="12647" b="2352"/>
          <a:stretch/>
        </p:blipFill>
        <p:spPr>
          <a:xfrm>
            <a:off x="4860032" y="0"/>
            <a:ext cx="4283967" cy="68394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5762"/>
            <a:ext cx="9144000" cy="608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3" y="0"/>
            <a:ext cx="6858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751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274"/>
            <a:ext cx="4073351" cy="389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http://www.cult-turist.ru/img/vitraz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351" y="70038"/>
            <a:ext cx="4958670" cy="3719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wm-painting.ru/plugins/p19_image_design/images/6/15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6765" y="692696"/>
            <a:ext cx="9096845" cy="5483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835695" y="5714664"/>
            <a:ext cx="57241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Монументальний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949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-1"/>
            <a:ext cx="5435297" cy="6862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2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2" r="2193" b="7520"/>
          <a:stretch/>
        </p:blipFill>
        <p:spPr>
          <a:xfrm>
            <a:off x="24085" y="7113"/>
            <a:ext cx="5571256" cy="35769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1" t="2132" r="3150" b="8088"/>
          <a:stretch/>
        </p:blipFill>
        <p:spPr>
          <a:xfrm>
            <a:off x="5561097" y="0"/>
            <a:ext cx="3562977" cy="47971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89"/>
          <a:stretch/>
        </p:blipFill>
        <p:spPr>
          <a:xfrm>
            <a:off x="0" y="2692686"/>
            <a:ext cx="3707904" cy="42089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758" y="4345062"/>
            <a:ext cx="3520316" cy="249172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627784" y="3412628"/>
            <a:ext cx="48600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  <a:t>Якщо бачиш, що з картини</a:t>
            </a:r>
            <a:b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</a:br>
            <a: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  <a:t>Ніби дивиться на нас</a:t>
            </a:r>
            <a:b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</a:br>
            <a: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  <a:t>Принц в одежі старовинній,</a:t>
            </a:r>
            <a:b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</a:br>
            <a: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  <a:t>Чи сучасний верхолаз,</a:t>
            </a:r>
            <a:b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</a:br>
            <a: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  <a:t>Льотчик, вчений, балерина, </a:t>
            </a:r>
            <a:b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</a:br>
            <a: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  <a:t>Чи художник, чи поет,</a:t>
            </a:r>
            <a:b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</a:br>
            <a: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  <a:t>Так і знай, що ця картина</a:t>
            </a:r>
            <a:b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</a:br>
            <a: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  <a:t>Називається</a:t>
            </a:r>
            <a:r>
              <a:rPr kumimoji="0" lang="uk-UA" sz="2400" b="1" i="0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  <a:t>  </a:t>
            </a:r>
            <a:r>
              <a:rPr kumimoji="0" lang="uk-UA" sz="32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  <a:t>портрет</a:t>
            </a:r>
            <a:r>
              <a:rPr kumimoji="0" lang="uk-UA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</a:rPr>
              <a:t>.</a:t>
            </a:r>
            <a:endParaRPr kumimoji="0" lang="ru-RU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79657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79512" y="3284984"/>
            <a:ext cx="8820472" cy="26642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79512" y="620688"/>
            <a:ext cx="8820472" cy="2448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620688"/>
            <a:ext cx="8892480" cy="2229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uk-UA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Портрет – це жанр образотворчого мистецтва; художній твір, у якому зображується людина або група людей.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3284984"/>
            <a:ext cx="88924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uk-UA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Художній образ – форма відтворення навколишнього світу, думок і почуттів митця в художньому творі.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3520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света\методичні розробки\образотворче мистецтво\оьр мист\портрети\ъ__c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67" y="0"/>
            <a:ext cx="2411760" cy="35467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света\методичні розробки\образотворче мистецтво\оьр мист\портрети\zzzz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108" y="-3484"/>
            <a:ext cx="2880320" cy="3859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света\методичні розробки\образотворче мистецтво\оьр мист\портрети\photo_142990087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46706"/>
            <a:ext cx="4395509" cy="3295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света\методичні розробки\образотворче мистецтво\оьр мист\портрети\photo_142990082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479841"/>
            <a:ext cx="4572000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света\методичні розробки\образотворче мистецтво\оьр мист\портрети\IMG__462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790" y="90620"/>
            <a:ext cx="3411306" cy="34113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034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913" y="1588"/>
            <a:ext cx="5145087" cy="6853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4256880" cy="68098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68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ліцо 001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" t="10736" r="8015" b="13121"/>
          <a:stretch/>
        </p:blipFill>
        <p:spPr bwMode="auto">
          <a:xfrm>
            <a:off x="899592" y="-8221"/>
            <a:ext cx="7344816" cy="68662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8501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2708920"/>
            <a:ext cx="1827563" cy="19442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21160744">
            <a:off x="3454546" y="332656"/>
            <a:ext cx="2234907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3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220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31" y="0"/>
            <a:ext cx="85641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77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2261087" cy="26149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240" y="116633"/>
            <a:ext cx="2069975" cy="23939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95518"/>
            <a:ext cx="2088232" cy="24150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95518"/>
            <a:ext cx="2088232" cy="24150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68" y="2614997"/>
            <a:ext cx="3239852" cy="37469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224" y="2614996"/>
            <a:ext cx="3224116" cy="3728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58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8496944" cy="600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2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2159"/>
            <a:ext cx="5184576" cy="673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13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люємо ок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569" y="178519"/>
            <a:ext cx="1485981" cy="178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Малюємо око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78824"/>
            <a:ext cx="1485358" cy="185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Малюємо око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07904" y="178519"/>
            <a:ext cx="1866993" cy="1542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Малюємо око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114003"/>
            <a:ext cx="1869097" cy="1671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Малюємо око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5" y="1785133"/>
            <a:ext cx="1944216" cy="1787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Малюємо око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65266" y="1735432"/>
            <a:ext cx="1991397" cy="1849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Малюємо око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84011" y="1735432"/>
            <a:ext cx="2069286" cy="1849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Малюємо око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72200" y="1735432"/>
            <a:ext cx="2232248" cy="1849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Малюємо око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69569" y="3933056"/>
            <a:ext cx="4111687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Як намалювати око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01548" y="3933056"/>
            <a:ext cx="410290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24459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83748"/>
            <a:ext cx="4525511" cy="48052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951" y="3356992"/>
            <a:ext cx="4631049" cy="37890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023" y="683748"/>
            <a:ext cx="4327199" cy="332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548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8623881" cy="432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382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88640"/>
            <a:ext cx="8767745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82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света\методичні розробки\образотворче мистецтво\оьр мист\портрети\IMG__33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600"/>
            <a:ext cx="4609728" cy="460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света\методичні розробки\образотворче мистецтво\оьр мист\портрети\IMG__3404__c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995" y="-28600"/>
            <a:ext cx="4556005" cy="534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света\методичні розробки\образотворче мистецтво\оьр мист\портрети\IMG__42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817404"/>
            <a:ext cx="2996952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света\методичні розробки\образотворче мистецтво\оьр мист\портрети\IMG__444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652080"/>
            <a:ext cx="2339156" cy="3134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света\методичні розробки\образотворче мистецтво\оьр мист\портрети\ддд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28824"/>
          <a:stretch/>
        </p:blipFill>
        <p:spPr bwMode="auto">
          <a:xfrm>
            <a:off x="6182689" y="4301371"/>
            <a:ext cx="2802541" cy="248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6700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440952"/>
            <a:ext cx="8845550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04590" y="2476621"/>
            <a:ext cx="8820472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4850" y="548680"/>
            <a:ext cx="8820472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56047" y="548680"/>
            <a:ext cx="8892480" cy="1315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Портрет – це жанр образотворчого мистецтва; художній твір, у якому зображується людина або група людей. 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842" y="2510865"/>
            <a:ext cx="8892480" cy="1315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uk-UA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Художній образ – форма відтворення навколишнього світу, думок і почуттів митця в художньому творі.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7831" y="4581128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Співвідношення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окремих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частин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 до </a:t>
            </a:r>
            <a:r>
              <a:rPr lang="ru-RU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цілого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називається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28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пропорцією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Times New Roman"/>
              </a:rPr>
              <a:t>.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8007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366" y="0"/>
            <a:ext cx="4757854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43659" y="1484784"/>
            <a:ext cx="356059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 </a:t>
            </a:r>
            <a:r>
              <a:rPr lang="ru-RU" sz="3200" b="0" i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хто</a:t>
            </a:r>
            <a:r>
              <a:rPr lang="ru-RU" sz="3200" b="0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200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r>
              <a:rPr lang="ru-RU" sz="32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ідсутній</a:t>
            </a:r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32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сьогодні</a:t>
            </a:r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 </a:t>
            </a:r>
            <a:r>
              <a:rPr lang="ru-RU" sz="32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уроці</a:t>
            </a:r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</a:t>
            </a:r>
            <a:endParaRPr lang="ru-RU" sz="3200" b="0" i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643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80112" y="1484784"/>
            <a:ext cx="3328937" cy="3586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Helvetica"/>
                <a:ea typeface="Calibri"/>
                <a:cs typeface="Times New Roman"/>
              </a:rPr>
              <a:t>Робота художника з </a:t>
            </a:r>
            <a:r>
              <a:rPr lang="ru-RU" sz="4000" b="1" dirty="0" err="1" smtClean="0">
                <a:solidFill>
                  <a:srgbClr val="C00000"/>
                </a:solidFill>
                <a:latin typeface="Helvetica"/>
                <a:ea typeface="Calibri"/>
                <a:cs typeface="Times New Roman"/>
              </a:rPr>
              <a:t>Південної</a:t>
            </a:r>
            <a:r>
              <a:rPr lang="ru-RU" sz="4000" b="1" dirty="0" smtClean="0">
                <a:solidFill>
                  <a:srgbClr val="C00000"/>
                </a:solidFill>
                <a:latin typeface="Helvetica"/>
                <a:ea typeface="Calibri"/>
                <a:cs typeface="Times New Roman"/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  <a:latin typeface="Helvetica"/>
                <a:ea typeface="Calibri"/>
                <a:cs typeface="Times New Roman"/>
              </a:rPr>
              <a:t>Кореї</a:t>
            </a:r>
            <a:r>
              <a:rPr lang="ru-RU" sz="4000" b="1" dirty="0" smtClean="0">
                <a:solidFill>
                  <a:srgbClr val="C00000"/>
                </a:solidFill>
                <a:latin typeface="Helvetica"/>
                <a:ea typeface="Calibri"/>
                <a:cs typeface="Times New Roman"/>
              </a:rPr>
              <a:t> Стоун </a:t>
            </a:r>
            <a:r>
              <a:rPr lang="ru-RU" sz="4000" b="1" dirty="0">
                <a:solidFill>
                  <a:srgbClr val="C00000"/>
                </a:solidFill>
                <a:latin typeface="Helvetica"/>
                <a:ea typeface="Calibri"/>
                <a:cs typeface="Times New Roman"/>
              </a:rPr>
              <a:t>Хаус. </a:t>
            </a:r>
            <a:endParaRPr lang="ru-RU" sz="36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0"/>
            <a:ext cx="484346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801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00"/>
          <a:stretch/>
        </p:blipFill>
        <p:spPr>
          <a:xfrm>
            <a:off x="0" y="0"/>
            <a:ext cx="9168771" cy="683762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146" y="188640"/>
            <a:ext cx="6023066" cy="42165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Домашнє</a:t>
            </a:r>
            <a:r>
              <a:rPr lang="ru-RU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44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завдання</a:t>
            </a:r>
            <a:r>
              <a:rPr lang="ru-RU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:</a:t>
            </a:r>
          </a:p>
          <a:p>
            <a:pPr algn="ctr"/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люстерко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власна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гарна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фотографія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гуаш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пензлики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палітра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посуд для води, альбом. До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наступного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уроку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ознайомтеся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репродукціями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портретів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різних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художників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Придумайте для себе образ,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вам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найбільше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душі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0" i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28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7" y="188640"/>
            <a:ext cx="8958643" cy="648072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404813"/>
            <a:ext cx="9169400" cy="604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442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5" y="52667"/>
            <a:ext cx="8655930" cy="66147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71" y="60441"/>
            <a:ext cx="8792418" cy="660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1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9228"/>
            <a:ext cx="9144000" cy="61395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5986"/>
            <a:ext cx="8856983" cy="6700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89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87" y="65055"/>
            <a:ext cx="7852061" cy="679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07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00"/>
          <a:stretch/>
        </p:blipFill>
        <p:spPr>
          <a:xfrm>
            <a:off x="0" y="0"/>
            <a:ext cx="9168771" cy="68376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520" y="764268"/>
            <a:ext cx="554461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uk-UA" sz="4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Портрет. Історія виникнення жанру.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Calibri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4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 </a:t>
            </a:r>
            <a:r>
              <a:rPr lang="uk-UA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Типи портрету. Пропорції голови людини</a:t>
            </a:r>
            <a:r>
              <a:rPr lang="uk-UA" dirty="0">
                <a:latin typeface="Times New Roman"/>
                <a:ea typeface="Calibri"/>
                <a:cs typeface="Times New Roman"/>
              </a:rPr>
              <a:t>.</a:t>
            </a:r>
            <a:endParaRPr lang="ru-RU" sz="12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56035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света\методичні розробки\образотворче мистецтво\образотворче\живопис\УКРАЇНСЬКИЙ ЖИВОПИС\_QdN0_ckOd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809" y="102093"/>
            <a:ext cx="3257746" cy="33989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" y="102093"/>
            <a:ext cx="2670825" cy="3542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11" y="3143272"/>
            <a:ext cx="3095925" cy="3542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23054"/>
            <a:ext cx="2551314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143272"/>
            <a:ext cx="4741232" cy="3555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843808" y="5762873"/>
            <a:ext cx="34403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Парадний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2971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choolll">
  <a:themeElements>
    <a:clrScheme name="Стандартная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173</Words>
  <Application>Microsoft Office PowerPoint</Application>
  <PresentationFormat>Экран (4:3)</PresentationFormat>
  <Paragraphs>24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Тема Office</vt:lpstr>
      <vt:lpstr>schoolll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26</cp:revision>
  <dcterms:created xsi:type="dcterms:W3CDTF">2015-10-21T18:17:23Z</dcterms:created>
  <dcterms:modified xsi:type="dcterms:W3CDTF">2015-11-17T21:14:54Z</dcterms:modified>
</cp:coreProperties>
</file>