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2509C4-0DA6-421D-BA11-FCABA9C5639B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BD46F2-08EA-4C82-BB49-3EE7D6A6F8D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sz="4400" i="1" dirty="0" smtClean="0">
                <a:solidFill>
                  <a:schemeClr val="accent1">
                    <a:lumMod val="50000"/>
                  </a:schemeClr>
                </a:solidFill>
              </a:rPr>
              <a:t>Словосполучення </a:t>
            </a:r>
            <a:r>
              <a:rPr lang="uk-UA" sz="4400" dirty="0" smtClean="0"/>
              <a:t>– це сполучення двох або кількох самостійних слів, пов’язаних одне з одним змістовно і граматично.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143380"/>
            <a:ext cx="7358082" cy="1928826"/>
          </a:xfrm>
        </p:spPr>
        <p:txBody>
          <a:bodyPr/>
          <a:lstStyle/>
          <a:p>
            <a:r>
              <a:rPr lang="uk-UA" dirty="0" smtClean="0"/>
              <a:t>Словосполучення, як і слово називає певний предмет, ознаку чи дію, але разом з цим дає </a:t>
            </a:r>
            <a:r>
              <a:rPr lang="uk-UA" dirty="0" smtClean="0"/>
              <a:t>їм</a:t>
            </a:r>
          </a:p>
          <a:p>
            <a:r>
              <a:rPr lang="uk-UA" dirty="0" smtClean="0"/>
              <a:t>конкретну</a:t>
            </a:r>
            <a:r>
              <a:rPr lang="uk-UA" dirty="0" smtClean="0"/>
              <a:t>, точну назву.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3193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3193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286248" y="3214686"/>
            <a:ext cx="357190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b="1" dirty="0" smtClean="0"/>
              <a:t>Речення</a:t>
            </a:r>
            <a:r>
              <a:rPr lang="uk-UA" dirty="0" smtClean="0"/>
              <a:t> – це головна синтаксична одиниця, що є будівельним матеріалом і саме по собі служить мовленнєвому </a:t>
            </a:r>
            <a:r>
              <a:rPr lang="uk-UA" dirty="0" smtClean="0"/>
              <a:t>спілкуванню.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uk-UA" dirty="0" smtClean="0"/>
              <a:t>Саме </a:t>
            </a:r>
            <a:r>
              <a:rPr lang="uk-UA" dirty="0" smtClean="0"/>
              <a:t>речення є  основним будівельним матеріалом для ще однієї одиниці синтаксису – тексту. Дуже важливо правильно розділяти текст на речення за допомогою інтонації ( в усному мовленні) та розділових знаків ( на письмі). Саме від цього залежить смислове сприйняття та розуміння висловленого тексту.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uk-UA" sz="4000" i="1" u="sng" dirty="0" smtClean="0"/>
              <a:t/>
            </a:r>
            <a:br>
              <a:rPr lang="uk-UA" sz="4000" i="1" u="sng" dirty="0" smtClean="0"/>
            </a:br>
            <a:r>
              <a:rPr lang="uk-UA" sz="4000" i="1" u="sng" dirty="0" smtClean="0"/>
              <a:t/>
            </a:r>
            <a:br>
              <a:rPr lang="uk-UA" sz="4000" i="1" u="sng" dirty="0" smtClean="0"/>
            </a:br>
            <a:r>
              <a:rPr lang="uk-UA" sz="4000" i="1" u="sng" dirty="0" smtClean="0"/>
              <a:t/>
            </a:r>
            <a:br>
              <a:rPr lang="uk-UA" sz="4000" i="1" u="sng" dirty="0" smtClean="0"/>
            </a:br>
            <a:r>
              <a:rPr lang="uk-UA" sz="4000" i="1" u="sng" dirty="0" smtClean="0"/>
              <a:t/>
            </a:r>
            <a:br>
              <a:rPr lang="uk-UA" sz="4000" i="1" u="sng" dirty="0" smtClean="0"/>
            </a:br>
            <a:r>
              <a:rPr lang="uk-UA" sz="4000" i="1" u="sng" dirty="0" smtClean="0"/>
              <a:t/>
            </a:r>
            <a:br>
              <a:rPr lang="uk-UA" sz="4000" i="1" u="sng" dirty="0" smtClean="0"/>
            </a:br>
            <a:r>
              <a:rPr lang="uk-UA" sz="4000" i="1" u="sng" dirty="0" smtClean="0"/>
              <a:t/>
            </a:r>
            <a:br>
              <a:rPr lang="uk-UA" sz="4000" i="1" u="sng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uk-UA" sz="4000" i="1" u="sng" dirty="0" smtClean="0"/>
              <a:t> </a:t>
            </a:r>
            <a:r>
              <a:rPr lang="uk-UA" sz="4000" i="1" u="sng" dirty="0" smtClean="0"/>
              <a:t/>
            </a:r>
            <a:br>
              <a:rPr lang="uk-UA" sz="4000" i="1" u="sng" dirty="0" smtClean="0"/>
            </a:br>
            <a:r>
              <a:rPr lang="uk-UA" sz="4000" i="1" u="sng" dirty="0" smtClean="0"/>
              <a:t/>
            </a:r>
            <a:br>
              <a:rPr lang="uk-UA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en-US" sz="4000" i="1" u="sng" dirty="0" smtClean="0"/>
              <a:t/>
            </a:r>
            <a:br>
              <a:rPr lang="en-US" sz="4000" i="1" u="sng" dirty="0" smtClean="0"/>
            </a:br>
            <a:r>
              <a:rPr lang="uk-UA" sz="3200" i="1" u="sng" dirty="0" smtClean="0"/>
              <a:t>Словосполучення </a:t>
            </a:r>
            <a:r>
              <a:rPr lang="uk-UA" sz="3200" i="1" u="sng" dirty="0" smtClean="0"/>
              <a:t>і речення (синтаксичні одиниці).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606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Словосполучення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Речення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Роль у мо</a:t>
                      </a:r>
                      <a:r>
                        <a:rPr lang="en-US" sz="1400" dirty="0" err="1" smtClean="0"/>
                        <a:t>ві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Називає предмет ознаку або дію.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Виражає закінчену думку.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Будова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Складається: 1) з головного і залежного слова – непоширене; 2) із кількох повнозначних слів – поширене.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Має граматичну основу.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Вид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 головним словом: іменні, дієслівні, прислівникові.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За кількістю граматичних основ: прості та складні.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Тип</a:t>
                      </a:r>
                      <a:r>
                        <a:rPr lang="en-US" sz="1400" dirty="0" smtClean="0"/>
                        <a:t> </a:t>
                      </a:r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зв’язку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Між словами: узгодження, керування й прилягання.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Між простими реченнями у складному: сурядний, підрядний.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Функція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Є будівельним матеріалом для речення.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Служить для спілкування. Є будівельним матеріалом для тексту.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 fontScale="90000"/>
          </a:bodyPr>
          <a:lstStyle/>
          <a:p>
            <a:r>
              <a:rPr lang="uk-UA" u="sng" dirty="0" smtClean="0"/>
              <a:t>Бесіда за запитаннями</a:t>
            </a:r>
            <a:r>
              <a:rPr lang="ru-RU" u="sng" dirty="0" smtClean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dirty="0" smtClean="0"/>
              <a:t>Які </a:t>
            </a:r>
            <a:r>
              <a:rPr lang="uk-UA" dirty="0" smtClean="0"/>
              <a:t>головні одиниці синтаксису?</a:t>
            </a:r>
            <a:endParaRPr lang="ru-RU" dirty="0" smtClean="0"/>
          </a:p>
          <a:p>
            <a:pPr lvl="0"/>
            <a:r>
              <a:rPr lang="uk-UA" dirty="0" smtClean="0"/>
              <a:t>Що таке речення? Яку головну функцію воно виконує?</a:t>
            </a:r>
            <a:endParaRPr lang="ru-RU" dirty="0" smtClean="0"/>
          </a:p>
          <a:p>
            <a:pPr lvl="0"/>
            <a:r>
              <a:rPr lang="uk-UA" dirty="0" smtClean="0"/>
              <a:t>Що таке словосполучення?</a:t>
            </a:r>
            <a:endParaRPr lang="ru-RU" dirty="0" smtClean="0"/>
          </a:p>
          <a:p>
            <a:pPr lvl="0"/>
            <a:r>
              <a:rPr lang="uk-UA" dirty="0" smtClean="0"/>
              <a:t>Які спільні і відмінні риси між синтаксичними одиницями мови?</a:t>
            </a:r>
            <a:endParaRPr lang="ru-RU" dirty="0" smtClean="0"/>
          </a:p>
          <a:p>
            <a:pPr lvl="0"/>
            <a:r>
              <a:rPr lang="uk-UA" dirty="0" smtClean="0"/>
              <a:t>Від чого залежить смислове сприйняття висловлення (тексту)?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i="1" dirty="0" smtClean="0">
                <a:solidFill>
                  <a:schemeClr val="accent3">
                    <a:lumMod val="75000"/>
                  </a:schemeClr>
                </a:solidFill>
              </a:rPr>
              <a:t>Завдання: </a:t>
            </a:r>
            <a:r>
              <a:rPr lang="uk-UA" dirty="0" smtClean="0"/>
              <a:t>Перекладіть словосполучення українською мовою. Порівняйте їх написання в українській та російській мовах.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</a:t>
            </a:r>
            <a:r>
              <a:rPr lang="en-US" dirty="0" smtClean="0"/>
              <a:t>     </a:t>
            </a:r>
            <a:r>
              <a:rPr lang="uk-UA" dirty="0" smtClean="0"/>
              <a:t>Скучать </a:t>
            </a:r>
            <a:r>
              <a:rPr lang="uk-UA" dirty="0" smtClean="0"/>
              <a:t>по другу; благо дарить </a:t>
            </a:r>
            <a:r>
              <a:rPr lang="ru-RU" dirty="0" smtClean="0"/>
              <a:t>кого – то; оценка по языку; в семь часов; плыть по течению; к вашему сведению; синий по цвету; в ста метрах; согласно приказу; билет по заказу; остановка по требованию; иметь в виду; обратиться по адресу;  по окончанию школы.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330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 Словосполучення – це сполучення двох або кількох самостійних слів, пов’язаних одне з одним змістовно і граматично. </vt:lpstr>
      <vt:lpstr>Слайд 2</vt:lpstr>
      <vt:lpstr>                          Словосполучення і речення (синтаксичні одиниці). </vt:lpstr>
      <vt:lpstr>Бесіда за запитаннями:  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Словосполучення – це сполучення двох або кількох самостійних слів, пов’язаних одне з одним змістовно і граматично.</dc:title>
  <dc:creator>Аноним</dc:creator>
  <cp:lastModifiedBy>Аноним</cp:lastModifiedBy>
  <cp:revision>3</cp:revision>
  <dcterms:created xsi:type="dcterms:W3CDTF">2018-07-19T08:42:55Z</dcterms:created>
  <dcterms:modified xsi:type="dcterms:W3CDTF">2018-07-19T09:07:30Z</dcterms:modified>
</cp:coreProperties>
</file>