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8" r:id="rId10"/>
    <p:sldId id="264" r:id="rId11"/>
    <p:sldId id="266" r:id="rId12"/>
    <p:sldId id="267" r:id="rId13"/>
    <p:sldId id="26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D616E4-8E37-44B4-97D6-FFA282A1A996}" type="datetimeFigureOut">
              <a:rPr lang="ru-RU" smtClean="0"/>
              <a:t>02.05.2018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49ABC4-5016-422E-A17B-2AE553CF817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877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15DC3-FEA8-49CA-8BE7-3203E086E34B}" type="datetimeFigureOut">
              <a:rPr lang="ru-RU" smtClean="0"/>
              <a:t>02.05.2018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1A5CF-0020-4A81-951D-B275C6AB04D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15DC3-FEA8-49CA-8BE7-3203E086E34B}" type="datetimeFigureOut">
              <a:rPr lang="ru-RU" smtClean="0"/>
              <a:t>02.05.2018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1A5CF-0020-4A81-951D-B275C6AB04D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15DC3-FEA8-49CA-8BE7-3203E086E34B}" type="datetimeFigureOut">
              <a:rPr lang="ru-RU" smtClean="0"/>
              <a:t>02.05.2018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1A5CF-0020-4A81-951D-B275C6AB04D6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15DC3-FEA8-49CA-8BE7-3203E086E34B}" type="datetimeFigureOut">
              <a:rPr lang="ru-RU" smtClean="0"/>
              <a:t>02.05.2018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1A5CF-0020-4A81-951D-B275C6AB04D6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15DC3-FEA8-49CA-8BE7-3203E086E34B}" type="datetimeFigureOut">
              <a:rPr lang="ru-RU" smtClean="0"/>
              <a:t>02.05.2018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1A5CF-0020-4A81-951D-B275C6AB04D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15DC3-FEA8-49CA-8BE7-3203E086E34B}" type="datetimeFigureOut">
              <a:rPr lang="ru-RU" smtClean="0"/>
              <a:t>02.05.2018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1A5CF-0020-4A81-951D-B275C6AB04D6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15DC3-FEA8-49CA-8BE7-3203E086E34B}" type="datetimeFigureOut">
              <a:rPr lang="ru-RU" smtClean="0"/>
              <a:t>02.05.2018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1A5CF-0020-4A81-951D-B275C6AB04D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15DC3-FEA8-49CA-8BE7-3203E086E34B}" type="datetimeFigureOut">
              <a:rPr lang="ru-RU" smtClean="0"/>
              <a:t>02.05.2018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1A5CF-0020-4A81-951D-B275C6AB04D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15DC3-FEA8-49CA-8BE7-3203E086E34B}" type="datetimeFigureOut">
              <a:rPr lang="ru-RU" smtClean="0"/>
              <a:t>02.05.2018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1A5CF-0020-4A81-951D-B275C6AB04D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15DC3-FEA8-49CA-8BE7-3203E086E34B}" type="datetimeFigureOut">
              <a:rPr lang="ru-RU" smtClean="0"/>
              <a:t>02.05.2018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1A5CF-0020-4A81-951D-B275C6AB04D6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15DC3-FEA8-49CA-8BE7-3203E086E34B}" type="datetimeFigureOut">
              <a:rPr lang="ru-RU" smtClean="0"/>
              <a:t>02.05.2018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1A5CF-0020-4A81-951D-B275C6AB04D6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B915DC3-FEA8-49CA-8BE7-3203E086E34B}" type="datetimeFigureOut">
              <a:rPr lang="ru-RU" smtClean="0"/>
              <a:t>02.05.2018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F11A5CF-0020-4A81-951D-B275C6AB04D6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5040560"/>
          </a:xfrm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anchor="ctr">
            <a:normAutofit fontScale="90000"/>
          </a:bodyPr>
          <a:lstStyle/>
          <a:p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>
                <a:latin typeface="Comic Sans MS" pitchFamily="66" charset="0"/>
              </a:rPr>
              <a:t/>
            </a:r>
            <a:br>
              <a:rPr lang="ru-RU" dirty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>Використання </a:t>
            </a:r>
            <a:r>
              <a:rPr lang="ru-RU" dirty="0">
                <a:latin typeface="Comic Sans MS" pitchFamily="66" charset="0"/>
              </a:rPr>
              <a:t>квесту 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>на </a:t>
            </a:r>
            <a:r>
              <a:rPr lang="ru-RU" dirty="0">
                <a:latin typeface="Comic Sans MS" pitchFamily="66" charset="0"/>
              </a:rPr>
              <a:t>уроках зарубіжної літератури 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>як </a:t>
            </a:r>
            <a:r>
              <a:rPr lang="ru-RU" dirty="0">
                <a:latin typeface="Comic Sans MS" pitchFamily="66" charset="0"/>
              </a:rPr>
              <a:t>засобу формування комунікативної та полікультурної компетентностей</a:t>
            </a:r>
            <a:br>
              <a:rPr lang="ru-RU" dirty="0">
                <a:latin typeface="Comic Sans MS" pitchFamily="66" charset="0"/>
              </a:rPr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0109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ПОМИЛКИ </a:t>
            </a:r>
            <a:r>
              <a:rPr lang="ru-RU" b="1" dirty="0"/>
              <a:t>ПРИ ПРОВЕДЕННІ КВЕСТ-УРОКІВ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1037840"/>
          </a:xfrm>
        </p:spPr>
        <p:txBody>
          <a:bodyPr>
            <a:noAutofit/>
          </a:bodyPr>
          <a:lstStyle/>
          <a:p>
            <a:r>
              <a:rPr lang="ru-RU" sz="3200" dirty="0"/>
              <a:t>Надто велика кількість учасників.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826912" y="4797152"/>
            <a:ext cx="3783304" cy="1080120"/>
          </a:xfrm>
        </p:spPr>
        <p:txBody>
          <a:bodyPr>
            <a:noAutofit/>
          </a:bodyPr>
          <a:lstStyle/>
          <a:p>
            <a:r>
              <a:rPr lang="ru-RU" sz="3200" dirty="0" smtClean="0"/>
              <a:t>Надто </a:t>
            </a:r>
            <a:r>
              <a:rPr lang="ru-RU" sz="3200" dirty="0"/>
              <a:t>складні завдання. </a:t>
            </a:r>
          </a:p>
        </p:txBody>
      </p:sp>
      <p:sp>
        <p:nvSpPr>
          <p:cNvPr id="5" name="Объект 3"/>
          <p:cNvSpPr txBox="1">
            <a:spLocks/>
          </p:cNvSpPr>
          <p:nvPr/>
        </p:nvSpPr>
        <p:spPr>
          <a:xfrm>
            <a:off x="2915816" y="3933056"/>
            <a:ext cx="3822192" cy="8218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dirty="0" smtClean="0"/>
              <a:t>Перенасичення.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875752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2\Desktop\Мої документи\Миргородець В.М\зарубіжна\квест\tmb_159546_58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00" y="5329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Объект 6" descr="https://starylev.com.ua/files/books/mandr_zamok_new.png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74" y="-18594"/>
            <a:ext cx="2568049" cy="36636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13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43053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38327"/>
            <a:ext cx="8229600" cy="6331033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ru-RU" sz="3200" b="1" dirty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світі дорослому і жорстокому, серед щоденної метушні, проблем, негараздів і невдач, ми дуже часто кам'яніємо серцем і забуваємо дорогу в світ дитинства, подарований нам казкою. </a:t>
            </a:r>
            <a:r>
              <a:rPr lang="ru-RU" sz="3200" b="1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Закидуємо </a:t>
            </a:r>
            <a:r>
              <a:rPr lang="ru-RU" sz="3200" b="1" dirty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спогади з цього незбагненного казкового світу в далекий </a:t>
            </a:r>
            <a:r>
              <a:rPr lang="ru-RU" sz="3200" b="1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ящик </a:t>
            </a:r>
            <a:r>
              <a:rPr lang="ru-RU" sz="3200" b="1" dirty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разом з дитячими книжками, на сторінках яких ховається наше дитинство.</a:t>
            </a:r>
            <a:r>
              <a:rPr lang="ru-RU" sz="3200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sz="3200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3200" dirty="0" smtClean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sz="3200" dirty="0" smtClean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3200" dirty="0" smtClean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>                                            </a:t>
            </a:r>
            <a:r>
              <a:rPr lang="ru-RU" sz="3200" dirty="0" err="1" smtClean="0">
                <a:solidFill>
                  <a:prstClr val="black"/>
                </a:solidFill>
                <a:latin typeface="Garamond" pitchFamily="18" charset="0"/>
                <a:ea typeface="+mn-ea"/>
                <a:cs typeface="Arial" pitchFamily="34" charset="0"/>
              </a:rPr>
              <a:t>Діана</a:t>
            </a:r>
            <a:r>
              <a:rPr lang="ru-RU" sz="3200" dirty="0" smtClean="0">
                <a:solidFill>
                  <a:prstClr val="black"/>
                </a:solidFill>
                <a:latin typeface="Garamond" pitchFamily="18" charset="0"/>
                <a:ea typeface="+mn-ea"/>
                <a:cs typeface="Arial" pitchFamily="34" charset="0"/>
              </a:rPr>
              <a:t> Вінн Джонс</a:t>
            </a:r>
            <a:endParaRPr lang="ru-RU" sz="3200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484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C:\Users\2\Desktop\Мої документи\Миргородець В.М\зарубіжна\квест\-6-6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261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338328"/>
            <a:ext cx="8291264" cy="2226576"/>
          </a:xfrm>
        </p:spPr>
        <p:txBody>
          <a:bodyPr anchor="t">
            <a:normAutofit fontScale="90000"/>
          </a:bodyPr>
          <a:lstStyle/>
          <a:p>
            <a:r>
              <a:rPr lang="ru-RU" sz="4900" b="1" i="1" u="sng" dirty="0">
                <a:solidFill>
                  <a:schemeClr val="accent2">
                    <a:lumMod val="50000"/>
                  </a:schemeClr>
                </a:solidFill>
              </a:rPr>
              <a:t>Квест</a:t>
            </a:r>
            <a:r>
              <a:rPr lang="ru-RU" sz="4900" b="1" dirty="0">
                <a:solidFill>
                  <a:schemeClr val="accent2">
                    <a:lumMod val="50000"/>
                  </a:schemeClr>
                </a:solidFill>
              </a:rPr>
              <a:t>—це інтелектуально-динамічна гра, яка полягає у проходженні командою </a:t>
            </a:r>
            <a:r>
              <a:rPr lang="ru-RU" sz="4900" b="1" dirty="0" smtClean="0">
                <a:solidFill>
                  <a:schemeClr val="accent2">
                    <a:lumMod val="50000"/>
                  </a:schemeClr>
                </a:solidFill>
              </a:rPr>
              <a:t>вказаного </a:t>
            </a:r>
            <a:r>
              <a:rPr lang="ru-RU" sz="4900" b="1" dirty="0">
                <a:solidFill>
                  <a:schemeClr val="accent2">
                    <a:lumMod val="50000"/>
                  </a:schemeClr>
                </a:solidFill>
              </a:rPr>
              <a:t>маршруту за умови </a:t>
            </a:r>
            <a:r>
              <a:rPr lang="ru-RU" sz="4900" b="1" dirty="0" smtClean="0">
                <a:solidFill>
                  <a:schemeClr val="accent2">
                    <a:lumMod val="50000"/>
                  </a:schemeClr>
                </a:solidFill>
              </a:rPr>
              <a:t>виконання </a:t>
            </a:r>
            <a:r>
              <a:rPr lang="ru-RU" sz="4900" b="1" dirty="0">
                <a:solidFill>
                  <a:schemeClr val="accent2">
                    <a:lumMod val="50000"/>
                  </a:schemeClr>
                </a:solidFill>
              </a:rPr>
              <a:t>спеціальних завдань.</a:t>
            </a:r>
            <a:br>
              <a:rPr lang="ru-RU" sz="49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717032"/>
            <a:ext cx="4752528" cy="314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414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420888"/>
            <a:ext cx="7408333" cy="3705275"/>
          </a:xfrm>
        </p:spPr>
        <p:txBody>
          <a:bodyPr>
            <a:normAutofit lnSpcReduction="10000"/>
          </a:bodyPr>
          <a:lstStyle/>
          <a:p>
            <a:r>
              <a:rPr lang="uk-UA" dirty="0"/>
              <a:t>1. </a:t>
            </a:r>
            <a:r>
              <a:rPr lang="uk-UA" b="1" dirty="0"/>
              <a:t>Формує комунікативну та полікультурну компетентності учнів.</a:t>
            </a:r>
          </a:p>
          <a:p>
            <a:r>
              <a:rPr lang="uk-UA" b="1" dirty="0"/>
              <a:t>2. Розвиває інтелектуальні здібності, критичне мислення.</a:t>
            </a:r>
          </a:p>
          <a:p>
            <a:r>
              <a:rPr lang="uk-UA" b="1" dirty="0"/>
              <a:t>3. Сприяє соціалізації дитини.</a:t>
            </a:r>
          </a:p>
          <a:p>
            <a:r>
              <a:rPr lang="uk-UA" b="1" dirty="0"/>
              <a:t>4. Вчить делегувати повноваження.</a:t>
            </a:r>
          </a:p>
          <a:p>
            <a:r>
              <a:rPr lang="uk-UA" b="1" dirty="0"/>
              <a:t>5. Розвиває уміння швидко приймати рішення.</a:t>
            </a:r>
          </a:p>
          <a:p>
            <a:r>
              <a:rPr lang="uk-UA" b="1" dirty="0"/>
              <a:t>6. Згуртовує колектив задля досягнення </a:t>
            </a:r>
          </a:p>
          <a:p>
            <a:r>
              <a:rPr lang="uk-UA" b="1" dirty="0"/>
              <a:t>      спільної мети.</a:t>
            </a:r>
          </a:p>
          <a:p>
            <a:endParaRPr lang="uk-UA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Значення квесту: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6062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395536" y="2132856"/>
            <a:ext cx="3816424" cy="3744416"/>
          </a:xfrm>
        </p:spPr>
        <p:txBody>
          <a:bodyPr>
            <a:noAutofit/>
          </a:bodyPr>
          <a:lstStyle/>
          <a:p>
            <a:r>
              <a:rPr lang="ru-RU" sz="2800" b="1" u="sng" dirty="0" smtClean="0">
                <a:solidFill>
                  <a:srgbClr val="C00000"/>
                </a:solidFill>
              </a:rPr>
              <a:t>Мета</a:t>
            </a:r>
            <a:r>
              <a:rPr lang="ru-RU" sz="2800" b="1" u="sng" dirty="0">
                <a:solidFill>
                  <a:srgbClr val="C00000"/>
                </a:solidFill>
              </a:rPr>
              <a:t>.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r>
              <a:rPr lang="ru-RU" sz="2800" dirty="0" smtClean="0"/>
              <a:t>Це </a:t>
            </a:r>
            <a:r>
              <a:rPr lang="ru-RU" sz="2800" dirty="0"/>
              <a:t>і є основа квесту. </a:t>
            </a:r>
            <a:endParaRPr lang="ru-RU" sz="2800" dirty="0" smtClean="0"/>
          </a:p>
          <a:p>
            <a:r>
              <a:rPr lang="ru-RU" sz="2800" dirty="0" smtClean="0"/>
              <a:t>Квест-урок </a:t>
            </a:r>
            <a:r>
              <a:rPr lang="ru-RU" sz="2800" dirty="0"/>
              <a:t>має нагадувати гру, пройшовши всі етапи якої ви досягнете певної мети, виконаєте важливу місію.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620688"/>
            <a:ext cx="7978080" cy="1584176"/>
          </a:xfrm>
        </p:spPr>
        <p:txBody>
          <a:bodyPr/>
          <a:lstStyle/>
          <a:p>
            <a:pPr algn="ctr"/>
            <a:r>
              <a:rPr lang="ru-RU" sz="4800" b="1" dirty="0"/>
              <a:t>СКЛАДОВІ КВЕСТУ</a:t>
            </a:r>
            <a:r>
              <a:rPr lang="ru-RU" sz="4800" dirty="0"/>
              <a:t/>
            </a:r>
            <a:br>
              <a:rPr lang="ru-RU" sz="4800" dirty="0"/>
            </a:br>
            <a:endParaRPr lang="ru-RU" sz="48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51962" y="3573016"/>
            <a:ext cx="3904076" cy="20657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2\Desktop\Мої документи\Миргородець В.М\зарубіжна\квест\depositphotos_3001808-stock-photo-save-the-world-hands-a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420888"/>
            <a:ext cx="4049688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010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>
                <a:solidFill>
                  <a:srgbClr val="073E87"/>
                </a:solidFill>
              </a:rPr>
              <a:t>СКЛАДОВІ КВЕСТУ</a:t>
            </a:r>
            <a:r>
              <a:rPr lang="ru-RU" sz="4800" dirty="0">
                <a:solidFill>
                  <a:srgbClr val="073E87"/>
                </a:solidFill>
              </a:rPr>
              <a:t/>
            </a:r>
            <a:br>
              <a:rPr lang="ru-RU" sz="4800" dirty="0">
                <a:solidFill>
                  <a:srgbClr val="073E87"/>
                </a:solidFill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572000" y="2492896"/>
            <a:ext cx="4175320" cy="3447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u="sng" dirty="0" smtClean="0">
                <a:solidFill>
                  <a:srgbClr val="C00000"/>
                </a:solidFill>
              </a:rPr>
              <a:t>Ролі</a:t>
            </a:r>
            <a:r>
              <a:rPr lang="ru-RU" sz="2800" b="1" u="sng" dirty="0">
                <a:solidFill>
                  <a:srgbClr val="C00000"/>
                </a:solidFill>
              </a:rPr>
              <a:t>.</a:t>
            </a:r>
            <a:r>
              <a:rPr lang="ru-RU" sz="2800" dirty="0"/>
              <a:t>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Клас </a:t>
            </a:r>
            <a:r>
              <a:rPr lang="uk-UA" sz="2800" dirty="0"/>
              <a:t>бажа</a:t>
            </a:r>
            <a:r>
              <a:rPr lang="ru-RU" sz="2800" dirty="0"/>
              <a:t>но </a:t>
            </a:r>
            <a:r>
              <a:rPr lang="ru-RU" sz="2800" dirty="0" smtClean="0"/>
              <a:t>поділити </a:t>
            </a:r>
            <a:r>
              <a:rPr lang="ru-RU" sz="2800" dirty="0"/>
              <a:t>на певні </a:t>
            </a:r>
            <a:r>
              <a:rPr lang="ru-RU" sz="2800" dirty="0" smtClean="0"/>
              <a:t>групи. Кожна </a:t>
            </a:r>
            <a:r>
              <a:rPr lang="ru-RU" sz="2800" dirty="0"/>
              <a:t>з груп вивчає свої обов’язки, права, ситуацію, в якій перебуває, та мету, якої прагне досягти. </a:t>
            </a:r>
          </a:p>
        </p:txBody>
      </p:sp>
      <p:pic>
        <p:nvPicPr>
          <p:cNvPr id="3074" name="Picture 2" descr="C:\Users\2\Desktop\Мої документи\Миргородець В.М\зарубіжна\квест\8C3CA244721311E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92896"/>
            <a:ext cx="3624064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312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73E87"/>
                </a:solidFill>
              </a:rPr>
              <a:t>СКЛАДОВІ КВЕСТУ</a:t>
            </a:r>
            <a:r>
              <a:rPr lang="ru-RU" dirty="0">
                <a:solidFill>
                  <a:srgbClr val="073E87"/>
                </a:solidFill>
              </a:rPr>
              <a:t/>
            </a:r>
            <a:br>
              <a:rPr lang="ru-RU" dirty="0">
                <a:solidFill>
                  <a:srgbClr val="073E87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1700808"/>
            <a:ext cx="3456384" cy="49311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u="sng" dirty="0" smtClean="0">
                <a:solidFill>
                  <a:srgbClr val="C00000"/>
                </a:solidFill>
              </a:rPr>
              <a:t>Загадки </a:t>
            </a:r>
            <a:r>
              <a:rPr lang="ru-RU" b="1" u="sng" dirty="0">
                <a:solidFill>
                  <a:srgbClr val="C00000"/>
                </a:solidFill>
              </a:rPr>
              <a:t>та головоломки.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dirty="0"/>
              <a:t>Підготовка цих складових займе найбільше часу, тому що це мають бути не просто запитання, а креативні завдання, для розв’язання яких необхідні знання.</a:t>
            </a:r>
          </a:p>
          <a:p>
            <a:endParaRPr lang="ru-RU" dirty="0"/>
          </a:p>
        </p:txBody>
      </p:sp>
      <p:pic>
        <p:nvPicPr>
          <p:cNvPr id="4098" name="Picture 2" descr="C:\Users\2\Desktop\Мої документи\Миргородець В.М\зарубіжна\квест\obman-zreni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14"/>
          <a:stretch/>
        </p:blipFill>
        <p:spPr bwMode="auto">
          <a:xfrm rot="5400000">
            <a:off x="4182211" y="2450637"/>
            <a:ext cx="4931160" cy="328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055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73E87"/>
                </a:solidFill>
              </a:rPr>
              <a:t>СКЛАДОВІ КВЕСТУ</a:t>
            </a:r>
            <a:r>
              <a:rPr lang="ru-RU" dirty="0">
                <a:solidFill>
                  <a:srgbClr val="073E87"/>
                </a:solidFill>
              </a:rPr>
              <a:t/>
            </a:r>
            <a:br>
              <a:rPr lang="ru-RU" dirty="0">
                <a:solidFill>
                  <a:srgbClr val="073E87"/>
                </a:solidFill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17760" y="1988840"/>
            <a:ext cx="3822192" cy="3447288"/>
          </a:xfrm>
        </p:spPr>
        <p:txBody>
          <a:bodyPr/>
          <a:lstStyle/>
          <a:p>
            <a:pPr marL="0" indent="0">
              <a:buNone/>
            </a:pPr>
            <a:r>
              <a:rPr lang="ru-RU" b="1" u="sng" dirty="0">
                <a:solidFill>
                  <a:srgbClr val="C00000"/>
                </a:solidFill>
                <a:latin typeface="Times New Roman"/>
                <a:ea typeface="Times New Roman"/>
              </a:rPr>
              <a:t>Правила.</a:t>
            </a:r>
            <a:r>
              <a:rPr lang="ru-RU" dirty="0">
                <a:latin typeface="Times New Roman"/>
                <a:ea typeface="Times New Roman"/>
              </a:rPr>
              <a:t> </a:t>
            </a:r>
            <a:endParaRPr lang="ru-RU" dirty="0" smtClean="0">
              <a:latin typeface="Times New Roman"/>
              <a:ea typeface="Times New Roman"/>
            </a:endParaRPr>
          </a:p>
          <a:p>
            <a:pPr marL="0" indent="0">
              <a:buNone/>
            </a:pPr>
            <a:r>
              <a:rPr lang="ru-RU" sz="3200" dirty="0" smtClean="0">
                <a:latin typeface="Times New Roman"/>
                <a:ea typeface="Times New Roman"/>
              </a:rPr>
              <a:t>Усі </a:t>
            </a:r>
            <a:r>
              <a:rPr lang="ru-RU" sz="3200" dirty="0">
                <a:latin typeface="Times New Roman"/>
                <a:ea typeface="Times New Roman"/>
              </a:rPr>
              <a:t>учасники квесту мають чітко знати правила й не порушувати їх.</a:t>
            </a:r>
            <a:endParaRPr lang="ru-RU" sz="3200" dirty="0"/>
          </a:p>
        </p:txBody>
      </p:sp>
      <p:pic>
        <p:nvPicPr>
          <p:cNvPr id="5122" name="Picture 2" descr="C:\Users\2\Desktop\Мої документи\Миргородець В.М\зарубіжна\квест\rul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060848"/>
            <a:ext cx="4673016" cy="4063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796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ЯКІ ІНСТРУМЕНТИ МОЖНА ВИКОРИСТАТИ?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843808" y="2060848"/>
            <a:ext cx="3822192" cy="2160240"/>
          </a:xfrm>
        </p:spPr>
        <p:txBody>
          <a:bodyPr/>
          <a:lstStyle/>
          <a:p>
            <a:r>
              <a:rPr lang="uk-UA" dirty="0" smtClean="0"/>
              <a:t>Вулиця </a:t>
            </a:r>
          </a:p>
          <a:p>
            <a:r>
              <a:rPr lang="uk-UA" dirty="0"/>
              <a:t>С</a:t>
            </a:r>
            <a:r>
              <a:rPr lang="uk-UA" dirty="0" smtClean="0"/>
              <a:t>портивне орієнтування</a:t>
            </a:r>
          </a:p>
          <a:p>
            <a:r>
              <a:rPr lang="uk-UA" dirty="0" smtClean="0"/>
              <a:t>Екскурсія до парку</a:t>
            </a:r>
          </a:p>
          <a:p>
            <a:r>
              <a:rPr lang="uk-UA" dirty="0" smtClean="0"/>
              <a:t>Відвідання музею тощо.</a:t>
            </a:r>
            <a:endParaRPr lang="ru-RU" dirty="0"/>
          </a:p>
        </p:txBody>
      </p:sp>
      <p:pic>
        <p:nvPicPr>
          <p:cNvPr id="6146" name="Picture 2" descr="D:\Фото 2017-2018\IMG_20171024_152103328_BURST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0" t="14762" r="5696" b="19683"/>
          <a:stretch/>
        </p:blipFill>
        <p:spPr bwMode="auto">
          <a:xfrm>
            <a:off x="6350226" y="3789040"/>
            <a:ext cx="2328055" cy="2592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Фото 2017-2018\IMG_20171024_1116355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2339752" cy="25202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Фото 2017-2018\IMG_20170511_13462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57" r="32381" b="17801"/>
          <a:stretch/>
        </p:blipFill>
        <p:spPr bwMode="auto">
          <a:xfrm>
            <a:off x="2987825" y="3933056"/>
            <a:ext cx="2448272" cy="26232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6924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2\Desktop\Мої документи\Миргородець В.М\фото\DSC_004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2"/>
          <a:stretch/>
        </p:blipFill>
        <p:spPr bwMode="auto">
          <a:xfrm>
            <a:off x="107504" y="260648"/>
            <a:ext cx="8771012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Фото 2017-2018\DSCN17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8878516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Фото 2017-2018\IMG_20170511_1254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9144000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1694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120</TotalTime>
  <Words>212</Words>
  <Application>Microsoft Office PowerPoint</Application>
  <PresentationFormat>Экран (4:3)</PresentationFormat>
  <Paragraphs>32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Волна</vt:lpstr>
      <vt:lpstr>  Використання квесту  на уроках зарубіжної літератури  як засобу формування комунікативної та полікультурної компетентностей   </vt:lpstr>
      <vt:lpstr>Квест—це інтелектуально-динамічна гра, яка полягає у проходженні командою вказаного маршруту за умови виконання спеціальних завдань.   </vt:lpstr>
      <vt:lpstr>Значення квесту: </vt:lpstr>
      <vt:lpstr>СКЛАДОВІ КВЕСТУ </vt:lpstr>
      <vt:lpstr>СКЛАДОВІ КВЕСТУ </vt:lpstr>
      <vt:lpstr>СКЛАДОВІ КВЕСТУ </vt:lpstr>
      <vt:lpstr>СКЛАДОВІ КВЕСТУ </vt:lpstr>
      <vt:lpstr>ЯКІ ІНСТРУМЕНТИ МОЖНА ВИКОРИСТАТИ?</vt:lpstr>
      <vt:lpstr>Презентация PowerPoint</vt:lpstr>
      <vt:lpstr> ПОМИЛКИ ПРИ ПРОВЕДЕННІ КВЕСТ-УРОКІВ </vt:lpstr>
      <vt:lpstr>Презентация PowerPoint</vt:lpstr>
      <vt:lpstr>В світі дорослому і жорстокому, серед щоденної метушні, проблем, негараздів і невдач, ми дуже часто кам'яніємо серцем і забуваємо дорогу в світ дитинства, подарований нам казкою. Закидуємо спогади з цього незбагненного казкового світу в далекий ящик разом з дитячими книжками, на сторінках яких ховається наше дитинство.                                              Діана Вінн Джонс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Використання квесту на уроках зарубіжної літератури як засобу формування комунікативної та полікультурної компетентностей</dc:title>
  <dc:creator>2</dc:creator>
  <cp:lastModifiedBy>2</cp:lastModifiedBy>
  <cp:revision>29</cp:revision>
  <dcterms:created xsi:type="dcterms:W3CDTF">2018-04-22T09:00:05Z</dcterms:created>
  <dcterms:modified xsi:type="dcterms:W3CDTF">2018-05-02T12:01:08Z</dcterms:modified>
</cp:coreProperties>
</file>