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51EC0-BB5C-45C3-B62D-6435B26523F2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FD126-6FEC-4255-AE30-A8D5DB71D4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670084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EB31A-79C4-4D95-B646-E76668EB9FD0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BD9B5-CEF3-4D47-9822-79B7420A1B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259679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D62D9-072B-4893-BC17-1098CE32AD33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A5651-93CE-48E1-A5AE-F65364DE4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933829"/>
      </p:ext>
    </p:extLst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F46EE-9CAD-43B5-8407-D6D27B728DE5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65AE8-1FA4-4937-B19A-32CA505406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268239"/>
      </p:ext>
    </p:extLst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6C1AD-B641-40D3-93EA-DCF69A6645B9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4E63F-7771-4DEF-AAF1-1860B7B03D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764944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F6F0-A80E-4083-8D92-B9EEB8F41272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79A44-869E-4CB4-8352-5EB245893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286693"/>
      </p:ext>
    </p:extLst>
  </p:cSld>
  <p:clrMapOvr>
    <a:masterClrMapping/>
  </p:clrMapOvr>
  <p:transition spd="slow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2865-5D66-4172-A68E-8286B79C072C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95639-8732-4FA8-8278-A5465E9276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484022"/>
      </p:ext>
    </p:extLst>
  </p:cSld>
  <p:clrMapOvr>
    <a:masterClrMapping/>
  </p:clrMapOvr>
  <p:transition spd="slow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9468B-EF18-4AF1-8A3A-002A066FF386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AF9D4-2662-4713-8583-FCEA58C0DD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896317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6143-BCC6-41AB-9CA7-88C128EDE37A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A79D-8D70-49CA-AF62-781B14A5A3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808537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695FF-DBF7-4D02-B3ED-899533467062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D73AA-3AAE-43A5-9689-A22087CE80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036561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D27F-AA93-4190-AC31-56FA8FE73AF7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516D7-DEA7-4F29-8050-F7831D27A5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947043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BCB0-36B5-4BFD-9ADB-E09DD380A7AB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23E77-8C62-4205-836B-2CED3723E7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183130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210E0-635B-40AA-BC3D-47F25C50FE2A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337AB-D52E-4925-96A4-5B22836349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518389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9E2C0-C0B0-4689-B489-6FC682900430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95A4C-42F1-4F2E-9C11-DECB5AAF67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729764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EC211-D82A-4998-88DD-7D4A9848A676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B5EFA-3F9B-42EF-8860-87176070DD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445632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E7DD9-5D5A-49B6-BF0E-7A9225BD660F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1B198-01ED-4B57-BCF0-82C699AE04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183736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7D8E2-89E2-42B1-AED9-5D4F880817F2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9A3CF-670B-47CC-A172-97143B41EB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159263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1" name="Picture 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 bwMode="auto">
          <a:xfrm>
            <a:off x="8605838" y="6096000"/>
            <a:ext cx="9937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6EF81E-48CF-4CD0-A35E-E45D120F30A5}" type="datetimeFigureOut">
              <a:rPr lang="ru-RU"/>
              <a:pPr>
                <a:defRPr/>
              </a:pPr>
              <a:t>22.07.2018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 dirty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74C15-A148-4AEE-8C39-9B9375C689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5" r:id="rId12"/>
    <p:sldLayoutId id="2147483712" r:id="rId13"/>
    <p:sldLayoutId id="2147483716" r:id="rId14"/>
    <p:sldLayoutId id="2147483717" r:id="rId15"/>
    <p:sldLayoutId id="2147483713" r:id="rId16"/>
    <p:sldLayoutId id="2147483714" r:id="rId17"/>
  </p:sldLayoutIdLst>
  <p:transition spd="slow">
    <p:wheel spokes="1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365250" y="2789238"/>
            <a:ext cx="8824913" cy="3328987"/>
          </a:xfrm>
        </p:spPr>
        <p:txBody>
          <a:bodyPr/>
          <a:lstStyle/>
          <a:p>
            <a:pPr algn="ctr" eaLnBrk="1" hangingPunct="1"/>
            <a:r>
              <a:rPr lang="uk-UA" sz="120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Актуалізація </a:t>
            </a:r>
            <a:br>
              <a:rPr lang="uk-UA" sz="12000" b="1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uk-UA" sz="120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опорних </a:t>
            </a:r>
            <a:br>
              <a:rPr lang="uk-UA" sz="12000" b="1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uk-UA" sz="120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знань</a:t>
            </a:r>
            <a:endParaRPr lang="ru-RU" sz="12000" b="1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1185863" y="0"/>
            <a:ext cx="10536237" cy="2547938"/>
          </a:xfrm>
        </p:spPr>
        <p:txBody>
          <a:bodyPr/>
          <a:lstStyle/>
          <a:p>
            <a:pPr eaLnBrk="1" hangingPunct="1"/>
            <a:r>
              <a:rPr lang="uk-UA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uk-UA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чого використовують  формули зведення?</a:t>
            </a:r>
            <a:endParaRPr lang="ru-RU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468189" y="2666468"/>
                <a:ext cx="9981129" cy="3012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3000" b="1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Відповідь</a:t>
                </a:r>
                <a:r>
                  <a:rPr lang="ru-RU" sz="3000" b="1" dirty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algn="ctr"/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формули зведення  дозволяють </a:t>
                </a:r>
                <a:endParaRPr lang="ru-RU" sz="3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3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знаходити </a:t>
                </a:r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значення </a:t>
                </a:r>
                <a:endParaRPr lang="ru-RU" sz="3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3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тригонометричних </a:t>
                </a:r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функцій </a:t>
                </a:r>
                <a:r>
                  <a:rPr lang="ru-RU" sz="3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будь -  якого </a:t>
                </a:r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числа</a:t>
                </a:r>
              </a:p>
              <a:p>
                <a:pPr algn="ctr"/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через знаходження значень тригонометричних </a:t>
                </a:r>
              </a:p>
              <a:p>
                <a:pPr algn="ctr"/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функцій чисел від </a:t>
                </a:r>
                <a:r>
                  <a:rPr lang="ru-RU" sz="3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 правилами.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189" y="2666468"/>
                <a:ext cx="9981129" cy="3012043"/>
              </a:xfrm>
              <a:prstGeom prst="rect">
                <a:avLst/>
              </a:prstGeom>
              <a:blipFill rotWithShape="0">
                <a:blip r:embed="rId2"/>
                <a:stretch>
                  <a:fillRect t="-2626"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1035050" y="269875"/>
            <a:ext cx="8824913" cy="1109663"/>
          </a:xfrm>
        </p:spPr>
        <p:txBody>
          <a:bodyPr/>
          <a:lstStyle/>
          <a:p>
            <a:pPr eaLnBrk="1" hangingPunct="1"/>
            <a:r>
              <a:rPr lang="uk-UA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знаходження тригонометричних функцій за формулами зведення.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38" y="1379538"/>
            <a:ext cx="8691562" cy="323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995363" y="4797425"/>
            <a:ext cx="1035208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uk-UA" sz="24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Правило1.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Перетворення відносно вертикального діаметра:  </a:t>
            </a:r>
          </a:p>
          <a:p>
            <a:pPr algn="ctr"/>
            <a:r>
              <a:rPr lang="uk-UA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функції залишається,</a:t>
            </a:r>
          </a:p>
          <a:p>
            <a:pPr algn="ctr"/>
            <a:r>
              <a:rPr lang="uk-UA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 функції змінюється на кофункцію.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Правило2.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 відносно горизонтального діаметра:</a:t>
            </a:r>
          </a:p>
          <a:p>
            <a:pPr algn="ctr"/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 функції залишається, назва функції залишається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1130300" y="398463"/>
            <a:ext cx="8824913" cy="3413125"/>
          </a:xfrm>
        </p:spPr>
        <p:txBody>
          <a:bodyPr/>
          <a:lstStyle/>
          <a:p>
            <a:pPr algn="ctr" eaLnBrk="1" hangingPunct="1"/>
            <a:r>
              <a:rPr lang="uk-UA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 основні тригонометричні функції ?</a:t>
            </a:r>
            <a:endParaRPr lang="ru-RU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14775" y="4546600"/>
            <a:ext cx="79248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 </a:t>
            </a:r>
            <a:r>
              <a:rPr lang="en-US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𝛼; </a:t>
            </a:r>
            <a:r>
              <a:rPr lang="en-US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𝛼; </a:t>
            </a:r>
            <a:r>
              <a:rPr lang="en-US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𝛼; </a:t>
            </a:r>
            <a:r>
              <a:rPr lang="en-US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ctg</a:t>
            </a:r>
            <a:r>
              <a:rPr lang="en-US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𝛼.</a:t>
            </a:r>
            <a:endParaRPr lang="ru-RU" sz="440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1155700" y="430213"/>
            <a:ext cx="8824913" cy="3328987"/>
          </a:xfrm>
        </p:spPr>
        <p:txBody>
          <a:bodyPr/>
          <a:lstStyle/>
          <a:p>
            <a:pPr eaLnBrk="1" hangingPunct="1"/>
            <a:r>
              <a:rPr lang="en-US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Які одиниці  вимірювання кутів?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3979863" y="3509963"/>
            <a:ext cx="6832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uk-UA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градуси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4000" b="1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радіани.</a:t>
            </a:r>
            <a:endParaRPr lang="ru-RU" sz="4000" b="1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1155700" y="674688"/>
            <a:ext cx="8824913" cy="3328987"/>
          </a:xfrm>
        </p:spPr>
        <p:txBody>
          <a:bodyPr/>
          <a:lstStyle/>
          <a:p>
            <a:pPr eaLnBrk="1" hangingPunct="1"/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Чому дорівнює один радіан?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5257" y="3699444"/>
            <a:ext cx="11986743" cy="1625060"/>
          </a:xfrm>
          <a:prstGeom prst="rect">
            <a:avLst/>
          </a:prstGeom>
          <a:blipFill rotWithShape="0">
            <a:blip r:embed="rId2"/>
            <a:stretch>
              <a:fillRect l="-1322" t="-5263" r="-305" b="-11654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1246188" y="339725"/>
            <a:ext cx="8824912" cy="3328988"/>
          </a:xfrm>
        </p:spPr>
        <p:txBody>
          <a:bodyPr/>
          <a:lstStyle/>
          <a:p>
            <a:pPr eaLnBrk="1" hangingPunct="1"/>
            <a:r>
              <a:rPr lang="uk-UA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Які знаки тринометричних функцій за координатними чвертями?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400425" y="3168650"/>
            <a:ext cx="7237413" cy="3051175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FFFF00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168400" y="501650"/>
            <a:ext cx="10101263" cy="3155950"/>
          </a:xfrm>
        </p:spPr>
        <p:txBody>
          <a:bodyPr/>
          <a:lstStyle/>
          <a:p>
            <a:pPr algn="ctr" eaLnBrk="1" hangingPunct="1"/>
            <a:r>
              <a:rPr lang="uk-UA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uk-UA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Яка функція називається періодичною?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2460625" y="3657600"/>
            <a:ext cx="89471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uk-UA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називається періодичною</a:t>
            </a:r>
          </a:p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періодом </a:t>
            </a:r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якщо для всіх значень х із області визначення 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1171575" y="463550"/>
            <a:ext cx="9066213" cy="2420938"/>
          </a:xfrm>
        </p:spPr>
        <p:txBody>
          <a:bodyPr/>
          <a:lstStyle/>
          <a:p>
            <a:pPr algn="ctr" eaLnBrk="1" hangingPunct="1"/>
            <a:r>
              <a:rPr lang="uk-UA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uk-UA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Які періоди тригонометричних функцій?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0" y="2438400"/>
            <a:ext cx="5411788" cy="382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155700" y="455613"/>
            <a:ext cx="8824913" cy="1901825"/>
          </a:xfrm>
        </p:spPr>
        <p:txBody>
          <a:bodyPr/>
          <a:lstStyle/>
          <a:p>
            <a:pPr algn="ctr" eaLnBrk="1" hangingPunct="1"/>
            <a:r>
              <a:rPr lang="uk-UA" dirty="0" smtClean="0"/>
              <a:t> </a:t>
            </a:r>
            <a:r>
              <a:rPr lang="uk-UA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uk-UA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Парність тригонометричних функцій.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Kramar\Desktop\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0838" y="1916113"/>
            <a:ext cx="5854700" cy="457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FF0000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155700" y="165100"/>
            <a:ext cx="10191750" cy="2054225"/>
          </a:xfrm>
        </p:spPr>
        <p:txBody>
          <a:bodyPr/>
          <a:lstStyle/>
          <a:p>
            <a:pPr eaLnBrk="1" hangingPunct="1"/>
            <a:r>
              <a:rPr lang="uk-UA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uk-UA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Особливості графіків парних і непарних функцій?</a:t>
            </a:r>
            <a:endParaRPr lang="ru-RU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2151063" y="2638425"/>
            <a:ext cx="9196387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uk-UA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 парної функції </a:t>
            </a:r>
          </a:p>
          <a:p>
            <a:pPr algn="ctr"/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симетричний відносно </a:t>
            </a:r>
            <a:r>
              <a:rPr lang="uk-U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 ординат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 непарної функції симетричний </a:t>
            </a:r>
          </a:p>
          <a:p>
            <a:pPr algn="ctr"/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 </a:t>
            </a:r>
            <a:r>
              <a:rPr lang="uk-U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початку координат.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121</TotalTime>
  <Words>211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Cambria Math</vt:lpstr>
      <vt:lpstr>Century Gothic</vt:lpstr>
      <vt:lpstr>Monotype Corsiva</vt:lpstr>
      <vt:lpstr>Times New Roman</vt:lpstr>
      <vt:lpstr>Wingdings 3</vt:lpstr>
      <vt:lpstr>Ион</vt:lpstr>
      <vt:lpstr>Актуалізація  опорних  знань</vt:lpstr>
      <vt:lpstr>1. Які основні тригонометричні функції ?</vt:lpstr>
      <vt:lpstr>2. Які одиниці  вимірювання кутів? </vt:lpstr>
      <vt:lpstr>3. Чому дорівнює один радіан? </vt:lpstr>
      <vt:lpstr>4.   Які знаки тринометричних функцій за координатними чвертями?  </vt:lpstr>
      <vt:lpstr>5. Яка функція називається періодичною? </vt:lpstr>
      <vt:lpstr>6. Які періоди тригонометричних функцій? </vt:lpstr>
      <vt:lpstr> 7. Парність тригонометричних функцій. </vt:lpstr>
      <vt:lpstr>8. Особливості графіків парних і непарних функцій?</vt:lpstr>
      <vt:lpstr>9. Для чого використовують  формули зведення?</vt:lpstr>
      <vt:lpstr>10. Правила знаходження тригонометричних функцій за формулами зведення.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Актуалізація  опорних  знань</dc:title>
  <dc:creator>Крамар</dc:creator>
  <cp:lastModifiedBy>Крамар</cp:lastModifiedBy>
  <cp:revision>27</cp:revision>
  <dcterms:created xsi:type="dcterms:W3CDTF">2018-07-15T07:30:40Z</dcterms:created>
  <dcterms:modified xsi:type="dcterms:W3CDTF">2018-07-22T14:56:19Z</dcterms:modified>
</cp:coreProperties>
</file>