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303" r:id="rId3"/>
    <p:sldId id="314" r:id="rId4"/>
    <p:sldId id="315" r:id="rId5"/>
    <p:sldId id="362" r:id="rId6"/>
    <p:sldId id="330" r:id="rId7"/>
    <p:sldId id="256" r:id="rId8"/>
    <p:sldId id="325" r:id="rId9"/>
    <p:sldId id="339" r:id="rId10"/>
    <p:sldId id="335" r:id="rId11"/>
    <p:sldId id="316" r:id="rId12"/>
    <p:sldId id="337" r:id="rId13"/>
    <p:sldId id="327" r:id="rId14"/>
    <p:sldId id="340" r:id="rId15"/>
    <p:sldId id="342" r:id="rId16"/>
    <p:sldId id="363" r:id="rId17"/>
    <p:sldId id="361" r:id="rId18"/>
    <p:sldId id="348" r:id="rId19"/>
    <p:sldId id="347" r:id="rId20"/>
    <p:sldId id="294" r:id="rId21"/>
    <p:sldId id="312" r:id="rId22"/>
    <p:sldId id="293" r:id="rId23"/>
    <p:sldId id="370" r:id="rId24"/>
    <p:sldId id="338" r:id="rId25"/>
    <p:sldId id="31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07A"/>
    <a:srgbClr val="F7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F85F-EF4E-4FD1-A992-31B27696BCE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5818-6824-4B8A-B64C-DF9759D0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5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5818-6824-4B8A-B64C-DF9759D07D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4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023937" y="3371850"/>
            <a:ext cx="8186737" cy="31956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8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23937" y="3371850"/>
            <a:ext cx="8186737" cy="31956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0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9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2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91E90-9BC7-449C-BE5C-F41AE7666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0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9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7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2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5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4000">
              <a:srgbClr val="F7ABE3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C200-3D25-490E-8EAF-1AD92A7C3C7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E5BC-4B4E-469C-A50F-EBE6C859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84;&#1077;&#1090;&#1086;&#1076;&#1099;%20&#1089;&#1078;&#1072;&#1090;&#1080;&#1103;.a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&#1074;&#1080;&#1088;&#1091;&#1089;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gif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bober.net.ua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ygs809kc17" TargetMode="External"/><Relationship Id="rId2" Type="http://schemas.openxmlformats.org/officeDocument/2006/relationships/hyperlink" Target="https://learningapps.org/display?v=psksuj7rt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&#1087;&#1088;&#1080;&#1083;&#1086;&#1078;&#1077;&#1085;&#1080;&#1077;/&#1087;&#1088;&#1072;&#1082;&#1090;&#1080;&#1095;&#1077;&#1089;&#1082;&#1072;&#1103;.doc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onlinetestpad.com/ru/test/3657-fajl-i-fajlovaya-siste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&#1095;&#1090;&#1086;%20&#1090;&#1072;&#1082;&#1086;&#1077;%20&#1072;&#1088;&#1093;&#1080;&#1074;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11" y="1758340"/>
            <a:ext cx="9592532" cy="91426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Архивирование данных</a:t>
            </a:r>
            <a:r>
              <a:rPr lang="uk-UA" sz="66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uk-UA" sz="66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</a:br>
            <a:r>
              <a:rPr lang="uk-UA" sz="6600" b="1" dirty="0" err="1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Антивирусные</a:t>
            </a:r>
            <a:r>
              <a:rPr lang="uk-UA" sz="66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uk-UA" sz="6600" b="1" dirty="0" err="1" smtClean="0">
                <a:ln>
                  <a:solidFill>
                    <a:srgbClr val="7030A0"/>
                  </a:solidFill>
                </a:ln>
                <a:gradFill>
                  <a:gsLst>
                    <a:gs pos="48000">
                      <a:srgbClr val="FFFF00"/>
                    </a:gs>
                    <a:gs pos="49000">
                      <a:srgbClr val="FF00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программы</a:t>
            </a:r>
            <a:endParaRPr lang="ru-RU" sz="6600" b="1" dirty="0">
              <a:ln>
                <a:solidFill>
                  <a:srgbClr val="7030A0"/>
                </a:solidFill>
              </a:ln>
              <a:gradFill>
                <a:gsLst>
                  <a:gs pos="48000">
                    <a:srgbClr val="FFFF00"/>
                  </a:gs>
                  <a:gs pos="49000">
                    <a:srgbClr val="FF0000"/>
                  </a:gs>
                  <a:gs pos="83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60764" y="2469539"/>
            <a:ext cx="4548195" cy="4548195"/>
            <a:chOff x="2000885" y="2470930"/>
            <a:chExt cx="4548195" cy="45481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885" y="2470930"/>
              <a:ext cx="4548195" cy="454819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430246">
              <a:off x="5078013" y="4982750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rgbClr val="FF0000"/>
                  </a:solidFill>
                </a:rPr>
                <a:t>урок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30246">
              <a:off x="4167731" y="5719804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/>
                <a:t>урок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430246">
              <a:off x="2380121" y="3127046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rgbClr val="FF0000"/>
                  </a:solidFill>
                </a:rPr>
                <a:t>урок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430246">
              <a:off x="3134426" y="3648775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/>
                <a:t>урок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430246">
              <a:off x="3150277" y="5191946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rgbClr val="FF0000"/>
                  </a:solidFill>
                </a:rPr>
                <a:t>урок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0430246">
              <a:off x="2305981" y="4562556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rgbClr val="FF0000"/>
                  </a:solidFill>
                </a:rPr>
                <a:t>урок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430246">
              <a:off x="4057428" y="4385829"/>
              <a:ext cx="14695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/>
                <a:t>урок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93" y="3778189"/>
            <a:ext cx="2496050" cy="23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930" y="170391"/>
            <a:ext cx="8136904" cy="744634"/>
          </a:xfrm>
          <a:solidFill>
            <a:srgbClr val="0070C0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Цель </a:t>
            </a:r>
            <a:r>
              <a:rPr lang="ru-RU" sz="2400" dirty="0"/>
              <a:t>архивации: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19537" y="981659"/>
            <a:ext cx="8049691" cy="1631216"/>
          </a:xfrm>
          <a:prstGeom prst="rect">
            <a:avLst/>
          </a:prstGeom>
          <a:ln w="57150"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уменьшить </a:t>
            </a:r>
            <a:r>
              <a:rPr lang="ru-RU" sz="2000" dirty="0"/>
              <a:t>место, которое занимают файлы на диске;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создать резервную копию данных;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уменьшить объем данных, которые передаются через Интернет;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объединить группу файлов в один архив;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зашифровать данные с паролем.</a:t>
            </a:r>
          </a:p>
        </p:txBody>
      </p:sp>
      <p:pic>
        <p:nvPicPr>
          <p:cNvPr id="2053" name="Picture 5" descr="https://learninginrussia.files.wordpress.com/2012/02/winrar-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14" y="3002226"/>
            <a:ext cx="1781956" cy="19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almi-soft.ru/upload/iblock/662/1432019917_7_zip_by_dj_fahr_d3g5o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65" y="3670370"/>
            <a:ext cx="2643412" cy="26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04322" y="463549"/>
            <a:ext cx="7152861" cy="908051"/>
          </a:xfrm>
        </p:spPr>
        <p:txBody>
          <a:bodyPr/>
          <a:lstStyle/>
          <a:p>
            <a:pPr>
              <a:defRPr/>
            </a:pPr>
            <a:r>
              <a:rPr lang="uk-UA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сжатия и архивирования</a:t>
            </a:r>
            <a:endParaRPr lang="ru-RU" sz="3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474788"/>
            <a:ext cx="2743200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</a:t>
            </a:r>
            <a:endParaRPr lang="uk-UA" alt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62199" y="3733800"/>
            <a:ext cx="30844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>
              <a:buClr>
                <a:schemeClr val="folHlink"/>
              </a:buClr>
              <a:buSzPct val="90000"/>
              <a:buNone/>
            </a:pPr>
            <a:r>
              <a:rPr lang="uk-UA" altLang="ru-RU" sz="28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архивирование</a:t>
            </a:r>
            <a:endParaRPr lang="ru-RU" altLang="ru-RU" sz="28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00600" y="2057400"/>
            <a:ext cx="502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Процесс, во время которого уменьшаеться объем объекта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015707" y="4545012"/>
            <a:ext cx="502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Процесс подготовки документов к сохранинию в архиве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981200"/>
            <a:ext cx="18399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29113"/>
            <a:ext cx="1663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421814" y="6492876"/>
            <a:ext cx="1246187" cy="3651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Леонтьєв</a:t>
            </a:r>
            <a:r>
              <a:rPr lang="ru-RU" dirty="0"/>
              <a:t> Д.О.</a:t>
            </a:r>
          </a:p>
        </p:txBody>
      </p:sp>
      <p:pic>
        <p:nvPicPr>
          <p:cNvPr id="11" name="Picture 4" descr="http://upload.wikimedia.org/wikipedia/commons/7/77/Tux_pain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15854"/>
            <a:ext cx="2089040" cy="17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136904" cy="576064"/>
          </a:xfrm>
          <a:solidFill>
            <a:srgbClr val="0070C0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/>
              <a:t>Методы сжатия данных 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19536" y="836712"/>
            <a:ext cx="8064896" cy="1631216"/>
          </a:xfrm>
          <a:prstGeom prst="rect">
            <a:avLst/>
          </a:prstGeom>
          <a:ln w="57150"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1950" algn="just"/>
            <a:r>
              <a:rPr lang="uk-UA" sz="2000" dirty="0" err="1" smtClean="0"/>
              <a:t>Различают</a:t>
            </a:r>
            <a:r>
              <a:rPr lang="uk-UA" sz="2000" dirty="0" smtClean="0"/>
              <a:t> </a:t>
            </a:r>
            <a:r>
              <a:rPr lang="uk-UA" sz="2000" dirty="0" err="1" smtClean="0"/>
              <a:t>такие</a:t>
            </a:r>
            <a:r>
              <a:rPr lang="uk-UA" sz="2000" dirty="0" smtClean="0"/>
              <a:t> </a:t>
            </a:r>
            <a:r>
              <a:rPr lang="uk-UA" sz="2000" dirty="0" err="1" smtClean="0"/>
              <a:t>виды</a:t>
            </a:r>
            <a:r>
              <a:rPr lang="uk-UA" sz="2000" dirty="0" smtClean="0"/>
              <a:t> </a:t>
            </a:r>
            <a:r>
              <a:rPr lang="uk-UA" sz="2000" dirty="0" err="1" smtClean="0"/>
              <a:t>сжатия</a:t>
            </a:r>
            <a:r>
              <a:rPr lang="uk-UA" sz="2000" dirty="0" smtClean="0"/>
              <a:t>:</a:t>
            </a:r>
            <a:endParaRPr lang="uk-UA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70C0"/>
                </a:solidFill>
              </a:rPr>
              <a:t>Сжатие без потерь</a:t>
            </a:r>
            <a:r>
              <a:rPr lang="uk-UA" sz="2000" dirty="0" smtClean="0"/>
              <a:t>, при котором возможно восстановление выходых данных без изменений;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70C0"/>
                </a:solidFill>
              </a:rPr>
              <a:t>Сжатие с потерями  </a:t>
            </a:r>
            <a:r>
              <a:rPr lang="uk-UA" sz="2000" dirty="0"/>
              <a:t>– </a:t>
            </a:r>
            <a:r>
              <a:rPr lang="uk-UA" sz="2000" dirty="0" smtClean="0"/>
              <a:t>восстановление возможно с незначительными изменениями .</a:t>
            </a:r>
            <a:endParaRPr lang="uk-UA" sz="2000" dirty="0"/>
          </a:p>
        </p:txBody>
      </p:sp>
      <p:pic>
        <p:nvPicPr>
          <p:cNvPr id="6148" name="Picture 4" descr="https://otvet.imgsmail.ru/download/u_f17e9020165e5178cbf654a81e5f9c36_80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33" y="2920955"/>
            <a:ext cx="4625618" cy="322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231209" y="296861"/>
            <a:ext cx="7560365" cy="77470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Програм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мы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арх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ватор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ы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1560513" y="1439069"/>
            <a:ext cx="3749674" cy="4572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ct val="25000"/>
              <a:buNone/>
            </a:pPr>
            <a:r>
              <a:rPr lang="en-US" sz="2600" b="1" i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Формат</a:t>
            </a:r>
            <a:r>
              <a:rPr lang="ru-RU" sz="2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ы</a:t>
            </a:r>
            <a:r>
              <a:rPr lang="en-US" sz="2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lang="en-US" sz="2600" b="1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ARJ</a:t>
            </a: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ZIP</a:t>
            </a: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RAR</a:t>
            </a: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7-z</a:t>
            </a:r>
          </a:p>
          <a:p>
            <a:pPr marL="0" indent="0">
              <a:buClr>
                <a:schemeClr val="dk1"/>
              </a:buClr>
              <a:buSzPct val="25000"/>
              <a:buNone/>
            </a:pPr>
            <a:r>
              <a:rPr lang="en-US" sz="2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</a:t>
            </a:r>
            <a:r>
              <a:rPr lang="ru-RU" sz="2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мы</a:t>
            </a:r>
            <a:r>
              <a:rPr lang="en-US" sz="2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lang="en-US" sz="2600" b="1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WinRAR</a:t>
            </a:r>
          </a:p>
          <a:p>
            <a:pPr marL="0" indent="0">
              <a:buClr>
                <a:schemeClr val="accent1"/>
              </a:buClr>
              <a:buSzPct val="86538"/>
              <a:buFont typeface="Arial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WinZIP</a:t>
            </a:r>
            <a:endParaRPr lang="en-US" sz="2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953500" y="1285875"/>
            <a:ext cx="1147762" cy="11795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3" name="Shape 193"/>
          <p:cNvSpPr/>
          <p:nvPr/>
        </p:nvSpPr>
        <p:spPr>
          <a:xfrm>
            <a:off x="5953126" y="1285875"/>
            <a:ext cx="1500187" cy="1428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x="8024812" y="2786061"/>
            <a:ext cx="1533524" cy="15938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5" name="Shape 195"/>
          <p:cNvSpPr/>
          <p:nvPr/>
        </p:nvSpPr>
        <p:spPr>
          <a:xfrm>
            <a:off x="4667252" y="3021014"/>
            <a:ext cx="1285874" cy="12858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96" name="Shape 196"/>
          <p:cNvSpPr/>
          <p:nvPr/>
        </p:nvSpPr>
        <p:spPr>
          <a:xfrm>
            <a:off x="5167313" y="4929188"/>
            <a:ext cx="1514475" cy="15144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7" name="Shape 197"/>
          <p:cNvSpPr/>
          <p:nvPr/>
        </p:nvSpPr>
        <p:spPr>
          <a:xfrm>
            <a:off x="9636919" y="4863307"/>
            <a:ext cx="1303337" cy="11477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98" name="Shape 198"/>
          <p:cNvSpPr/>
          <p:nvPr/>
        </p:nvSpPr>
        <p:spPr>
          <a:xfrm>
            <a:off x="6381751" y="3143251"/>
            <a:ext cx="1142999" cy="116363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x="7239001" y="5072063"/>
            <a:ext cx="1071561" cy="107156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758710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07" y="1964641"/>
            <a:ext cx="7441799" cy="349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34276" y="792492"/>
            <a:ext cx="8136904" cy="576064"/>
          </a:xfrm>
          <a:prstGeom prst="rect">
            <a:avLst/>
          </a:prstGeom>
          <a:solidFill>
            <a:srgbClr val="0070C0">
              <a:alpha val="80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err="1" smtClean="0"/>
              <a:t>Создание</a:t>
            </a:r>
            <a:r>
              <a:rPr lang="uk-UA" sz="2800" dirty="0" smtClean="0"/>
              <a:t> </a:t>
            </a:r>
            <a:r>
              <a:rPr lang="uk-UA" sz="2800" dirty="0" err="1" smtClean="0"/>
              <a:t>архива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9" y="3829878"/>
            <a:ext cx="2847672" cy="28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559" y="2727499"/>
            <a:ext cx="7234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  <a:hlinkClick r:id="rId2" action="ppaction://hlinkfile"/>
              </a:rPr>
              <a:t>Что такое вирус? 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24" y="4408180"/>
            <a:ext cx="2723041" cy="20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a0_1945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1898" y="793238"/>
            <a:ext cx="1767711" cy="1587945"/>
          </a:xfrm>
          <a:prstGeom prst="rect">
            <a:avLst/>
          </a:prstGeom>
          <a:noFill/>
        </p:spPr>
      </p:pic>
      <p:pic>
        <p:nvPicPr>
          <p:cNvPr id="5" name="Picture 7" descr="flvi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041" y="793238"/>
            <a:ext cx="1730405" cy="1410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58811" y="686212"/>
            <a:ext cx="5769666" cy="124653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1634" y="2811117"/>
            <a:ext cx="3350316" cy="96078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634" y="4868516"/>
            <a:ext cx="3350316" cy="96078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50984" y="4868517"/>
            <a:ext cx="3350316" cy="96078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0984" y="2811116"/>
            <a:ext cx="3350316" cy="96078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64358" y="1904998"/>
            <a:ext cx="0" cy="40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0750" y="2328862"/>
            <a:ext cx="6535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90750" y="2328862"/>
            <a:ext cx="0" cy="482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726142" y="2328862"/>
            <a:ext cx="0" cy="482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2528" y="2309810"/>
            <a:ext cx="0" cy="307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74550" y="2328862"/>
            <a:ext cx="0" cy="2996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185241" y="5382860"/>
            <a:ext cx="817287" cy="4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674550" y="5325094"/>
            <a:ext cx="817287" cy="4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81974" y="981775"/>
            <a:ext cx="5583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latin typeface="Verdana" panose="020B0604030504040204" pitchFamily="34" charset="0"/>
              </a:rPr>
              <a:t>КЛАССИФИКАЦИЯ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99332" y="3106841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Lucida Sans Unicode" panose="020B0602030504020204" pitchFamily="34" charset="0"/>
              </a:rPr>
              <a:t>Среда обитания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552356" y="49616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latin typeface="Lucida Sans Unicode" panose="020B0602030504020204" pitchFamily="34" charset="0"/>
              </a:rPr>
              <a:t>Особенности </a:t>
            </a:r>
          </a:p>
          <a:p>
            <a:pPr algn="ctr"/>
            <a:r>
              <a:rPr lang="ru-RU" altLang="ru-RU" sz="2400" b="1" dirty="0">
                <a:solidFill>
                  <a:srgbClr val="FFFF00"/>
                </a:solidFill>
                <a:latin typeface="Lucida Sans Unicode" panose="020B0602030504020204" pitchFamily="34" charset="0"/>
              </a:rPr>
              <a:t>алгоритма работы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73764" y="281015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 способу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заражения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73764" y="49240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</a:rPr>
              <a:t>По степени </a:t>
            </a:r>
          </a:p>
          <a:p>
            <a:pPr algn="ctr"/>
            <a:r>
              <a:rPr lang="ru-RU" altLang="ru-RU" sz="2800" b="1" dirty="0">
                <a:solidFill>
                  <a:srgbClr val="FFFF00"/>
                </a:solidFill>
              </a:rPr>
              <a:t>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0236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3754" y="1060872"/>
            <a:ext cx="82826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защититься от вирусов</a:t>
            </a:r>
            <a:r>
              <a:rPr lang="ru-RU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168"/>
          <p:cNvSpPr/>
          <p:nvPr/>
        </p:nvSpPr>
        <p:spPr>
          <a:xfrm flipH="1">
            <a:off x="82276" y="271469"/>
            <a:ext cx="1828385" cy="16882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pic>
        <p:nvPicPr>
          <p:cNvPr id="9" name="Picture 7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9148" y="530070"/>
            <a:ext cx="1825386" cy="31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 descr="gl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54645"/>
            <a:ext cx="40386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ACKR116"/>
          <p:cNvPicPr>
            <a:picLocks noChangeAspect="1" noChangeArrowheads="1"/>
          </p:cNvPicPr>
          <p:nvPr/>
        </p:nvPicPr>
        <p:blipFill>
          <a:blip r:embed="rId5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868" y="3133000"/>
            <a:ext cx="3419172" cy="2856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" descr="Картинка 36 из 165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95" y="1959740"/>
            <a:ext cx="3209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Антивирусная программа</a:t>
            </a:r>
            <a:endParaRPr lang="ru-RU" alt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73043" y="1348409"/>
            <a:ext cx="51816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Антивирусная программа (антивирус) — любая программа для обнаружения компьютерных вирусов, а также нежелательных (считающихся вредоносными) программ вообще и восстановления зараженных такими программами файлов, а также для профилактики — предотвращения заражения файлов или операционной системы вредоносным кодом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8" name="Picture 11" descr="74927555_4152860_21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870" y="1668290"/>
            <a:ext cx="3962400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66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QfxFfKSyqsqL8NwsgvJFvXh3bcY2XHRbHfaYFTpcGI_rEV8D0VdCHW7pb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56955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2.gstatic.com/images?q=tbn:ANd9GcQnQR3RyQqB44l4vO3h0_o5cT0v-rF9PloHnjn3Uc15XlcdBSCYgNt79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89" y="1628800"/>
            <a:ext cx="1129283" cy="11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0.gstatic.com/images?q=tbn:ANd9GcRVF5ED4F07OHVCd3jYSkkDVEJ5j3GXNGe3_tGvLcz-PkY-t1gxyJAvzX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24060"/>
            <a:ext cx="1391656" cy="10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2.gstatic.com/images?q=tbn:ANd9GcQsHc26tAqaLxyC7Fj4M17tTzrj8myDGd0h1qOEF9em3fPcN347DXlfEgw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46" y="3375394"/>
            <a:ext cx="196385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livehacking.com/web/wp-content/uploads/2010/12/Microsoft-Security-Essentials-Beta-Goes-Live-Download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3664" y="3498390"/>
            <a:ext cx="2904505" cy="12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t3.gstatic.com/images?q=tbn:ANd9GcTz2cocUrM342YtS3szx9txNTakFsVKZczRLwwB8GVEpffS3nY9WUD1hw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1453814"/>
            <a:ext cx="1793005" cy="17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freeprogs.net/uploads/posts/2010-01/1263896605_avz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11" y="378904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Логотип Avast! Free Antivir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71" y="4941169"/>
            <a:ext cx="1386222" cy="13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Логотип Avira AntiVir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56" y="4941169"/>
            <a:ext cx="1230040" cy="12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60352" y="228600"/>
            <a:ext cx="10687049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Антивирусные программы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8489" y="202348"/>
            <a:ext cx="7915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/>
              <a:t>Игра </a:t>
            </a:r>
            <a:r>
              <a:rPr lang="ru-RU" sz="3200" b="1" dirty="0" smtClean="0"/>
              <a:t>«Типы файлов»</a:t>
            </a:r>
            <a:endParaRPr lang="ru-RU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435" y="1495010"/>
            <a:ext cx="8680429" cy="10326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i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43" y="3233345"/>
            <a:ext cx="8767121" cy="97477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9336" y="5106248"/>
            <a:ext cx="8767124" cy="100136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i="1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1" y="5137711"/>
            <a:ext cx="1400354" cy="1416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4320" y="-280836"/>
            <a:ext cx="2286000" cy="304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38847" y="1585489"/>
            <a:ext cx="847516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Выберите имена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текстовых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файлов: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dirty="0" smtClean="0">
                <a:solidFill>
                  <a:schemeClr val="bg1"/>
                </a:solidFill>
              </a:rPr>
              <a:t>at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leto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doc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mama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ura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dog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boy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music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book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 err="1">
                <a:solidFill>
                  <a:schemeClr val="bg1"/>
                </a:solidFill>
              </a:rPr>
              <a:t>mp</a:t>
            </a:r>
            <a:r>
              <a:rPr lang="ru-RU" dirty="0">
                <a:solidFill>
                  <a:schemeClr val="bg1"/>
                </a:solidFill>
              </a:rPr>
              <a:t>3, </a:t>
            </a:r>
            <a:r>
              <a:rPr lang="en-US" dirty="0">
                <a:solidFill>
                  <a:schemeClr val="bg1"/>
                </a:solidFill>
              </a:rPr>
              <a:t>box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game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vopros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otvet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9743" y="3308094"/>
            <a:ext cx="847516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Выберите имена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графических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файлов: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dirty="0" smtClean="0">
                <a:solidFill>
                  <a:schemeClr val="bg1"/>
                </a:solidFill>
              </a:rPr>
              <a:t>at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leto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doc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mama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ura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dog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cat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boy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music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book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 err="1">
                <a:solidFill>
                  <a:schemeClr val="bg1"/>
                </a:solidFill>
              </a:rPr>
              <a:t>mp</a:t>
            </a:r>
            <a:r>
              <a:rPr lang="ru-RU" dirty="0">
                <a:solidFill>
                  <a:schemeClr val="bg1"/>
                </a:solidFill>
              </a:rPr>
              <a:t>3, </a:t>
            </a:r>
            <a:r>
              <a:rPr lang="en-US" dirty="0">
                <a:solidFill>
                  <a:schemeClr val="bg1"/>
                </a:solidFill>
              </a:rPr>
              <a:t>box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game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vopros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otvet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txt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9336" y="5106248"/>
            <a:ext cx="102509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Выберите имена программ: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dirty="0" smtClean="0">
                <a:solidFill>
                  <a:schemeClr val="bg1"/>
                </a:solidFill>
              </a:rPr>
              <a:t>at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leto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doc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mama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ura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dog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jpg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boy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music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book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mp</a:t>
            </a:r>
            <a:r>
              <a:rPr lang="ru-RU" dirty="0">
                <a:solidFill>
                  <a:schemeClr val="bg1"/>
                </a:solidFill>
              </a:rPr>
              <a:t>3, </a:t>
            </a:r>
            <a:r>
              <a:rPr lang="en-US" dirty="0">
                <a:solidFill>
                  <a:schemeClr val="bg1"/>
                </a:solidFill>
              </a:rPr>
              <a:t>box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exe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game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bmp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vopros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wav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otvet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txt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2017" y="2612894"/>
            <a:ext cx="5870299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leto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doc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dog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txt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music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txt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otvet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txt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017" y="4323726"/>
            <a:ext cx="5870299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at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bmp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mama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jpg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cat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jpg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game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bmp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1085" y="6210590"/>
            <a:ext cx="4741231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boy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exe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box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exe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2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512" y="908604"/>
            <a:ext cx="7820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4738" y="2122651"/>
            <a:ext cx="919131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Откройте файл с архива с демонстрационной программы Международного конкурса по информатике «Бобер» (</a:t>
            </a:r>
            <a:r>
              <a:rPr lang="ru-RU" sz="32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http://bober.net.ua/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Сделайте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вывод,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ли  открыть этот файл с программы 7 –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zip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распаковывая архив.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2" y="4492975"/>
            <a:ext cx="4719307" cy="22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9656" y="347369"/>
            <a:ext cx="6048672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Задание 2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41452" y="1412946"/>
            <a:ext cx="101650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ru-RU" sz="36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https://learningapps.org/display?v=psksuj7rt16 </a:t>
            </a:r>
            <a:r>
              <a:rPr lang="ru-RU" altLang="ru-RU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ru-RU" sz="3600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https://learningapps.org/display?v=pygs809kc17</a:t>
            </a:r>
            <a:endParaRPr lang="ru-RU" altLang="ru-RU" sz="3600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33.png"/>
          <p:cNvPicPr>
            <a:picLocks noChangeAspect="1"/>
          </p:cNvPicPr>
          <p:nvPr/>
        </p:nvPicPr>
        <p:blipFill>
          <a:blip r:embed="rId4" cstate="print"/>
          <a:srcRect b="4206"/>
          <a:stretch>
            <a:fillRect/>
          </a:stretch>
        </p:blipFill>
        <p:spPr>
          <a:xfrm>
            <a:off x="7760021" y="3882446"/>
            <a:ext cx="2576613" cy="2468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73" y="4185967"/>
            <a:ext cx="3284444" cy="18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564" y="285752"/>
            <a:ext cx="75688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«Создание архива»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5" y="3941036"/>
            <a:ext cx="2449813" cy="3094501"/>
          </a:xfrm>
          <a:prstGeom prst="rect">
            <a:avLst/>
          </a:prstGeom>
        </p:spPr>
      </p:pic>
      <p:pic>
        <p:nvPicPr>
          <p:cNvPr id="48" name="Picture 2" descr="http://mikkimaousland.ru/uploads/posts/2011-07/1311781678_250px-mickey_mouse.sv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brightnessContrast bright="-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39" y="2928730"/>
            <a:ext cx="3229561" cy="3707537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39464"/>
              </p:ext>
            </p:extLst>
          </p:nvPr>
        </p:nvGraphicFramePr>
        <p:xfrm>
          <a:off x="1987827" y="2425147"/>
          <a:ext cx="6692348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327"/>
                <a:gridCol w="2358972"/>
                <a:gridCol w="2469049"/>
              </a:tblGrid>
              <a:tr h="15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 файла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Размер ( КБ)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архивации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 архивации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 сколько изменился размер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 сколько раз изменился размер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Вывод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7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564" y="285752"/>
            <a:ext cx="756885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 с антивирусной программой»</a:t>
            </a:r>
          </a:p>
          <a:p>
            <a:pPr algn="ctr"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антивирусной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антивирусных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баз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носителей на вирусы</a:t>
            </a:r>
          </a:p>
          <a:p>
            <a:pPr algn="ctr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5" y="3941036"/>
            <a:ext cx="2449813" cy="3094501"/>
          </a:xfrm>
          <a:prstGeom prst="rect">
            <a:avLst/>
          </a:prstGeom>
        </p:spPr>
      </p:pic>
      <p:pic>
        <p:nvPicPr>
          <p:cNvPr id="48" name="Picture 2" descr="http://mikkimaousland.ru/uploads/posts/2011-07/1311781678_250px-mickey_mouse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-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4" y="4317591"/>
            <a:ext cx="2212899" cy="2540409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9037" y="1484784"/>
            <a:ext cx="7858417" cy="1938992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1. Что </a:t>
            </a:r>
            <a:r>
              <a:rPr lang="uk-UA" sz="2400" dirty="0"/>
              <a:t>интересного вы сегодня узнали на уроке?</a:t>
            </a:r>
          </a:p>
          <a:p>
            <a:r>
              <a:rPr lang="uk-UA" sz="2400" dirty="0"/>
              <a:t>2. Что больше всего </a:t>
            </a:r>
            <a:r>
              <a:rPr lang="uk-UA" sz="2400" dirty="0" smtClean="0"/>
              <a:t>понравилось?</a:t>
            </a:r>
          </a:p>
          <a:p>
            <a:r>
              <a:rPr lang="uk-UA" sz="2400" dirty="0" smtClean="0"/>
              <a:t>3</a:t>
            </a:r>
            <a:r>
              <a:rPr lang="uk-UA" sz="2400" dirty="0"/>
              <a:t>. О чем вы бы хотели узнать </a:t>
            </a:r>
            <a:r>
              <a:rPr lang="uk-UA" sz="2400" dirty="0" smtClean="0"/>
              <a:t>больше</a:t>
            </a:r>
          </a:p>
          <a:p>
            <a:r>
              <a:rPr lang="uk-UA" sz="2400" dirty="0"/>
              <a:t>4</a:t>
            </a:r>
            <a:r>
              <a:rPr lang="uk-UA" sz="2400" dirty="0" smtClean="0"/>
              <a:t>. Возникали ли трудности при выполнении заданий на уроке?</a:t>
            </a:r>
            <a:r>
              <a:rPr lang="uk-UA" sz="2400" i="1" dirty="0" smtClean="0"/>
              <a:t> </a:t>
            </a:r>
            <a:endParaRPr lang="uk-UA" sz="2400" i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6643734" cy="561228"/>
          </a:xfrm>
          <a:solidFill>
            <a:srgbClr val="0070C0">
              <a:alpha val="74902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err="1" smtClean="0"/>
              <a:t>Рефлексия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074923"/>
            <a:ext cx="1819207" cy="1819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34" y="4074923"/>
            <a:ext cx="1800200" cy="1800200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7" idx="3"/>
          </p:cNvCxnSpPr>
          <p:nvPr/>
        </p:nvCxnSpPr>
        <p:spPr>
          <a:xfrm>
            <a:off x="4848934" y="4975023"/>
            <a:ext cx="158417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www.productinnovationeducators.com/blog/wp-content/uploads/2012/04/Puppet-with-Question-Mar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56" y="183655"/>
            <a:ext cx="905374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42999" y="936487"/>
            <a:ext cx="5768479" cy="113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Задание домой</a:t>
            </a:r>
            <a:endParaRPr lang="ru-RU" sz="4000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437322" y="2067446"/>
            <a:ext cx="11648661" cy="16431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/>
              <a:t>Заархивировать файл и отправить однокласснику по электронной почте. (однокласснику разархивировать файл и познакомиться с полученной информацией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0261" y="4364515"/>
            <a:ext cx="11025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Создать </a:t>
            </a:r>
            <a:r>
              <a:rPr lang="ru-RU" sz="2800" dirty="0"/>
              <a:t>презентацию по теме "Архивация", заархивировать полученный файл и отправить на мой электронный адрес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4241" y="3564836"/>
            <a:ext cx="462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7030A0"/>
                </a:solidFill>
              </a:rPr>
              <a:t>Творческое задание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1670" y="1754064"/>
            <a:ext cx="416137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2- текстовая информация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1296" y="3085086"/>
            <a:ext cx="416137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 – графическая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668" y="4827772"/>
            <a:ext cx="416137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4-видеоинформация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668" y="6299389"/>
            <a:ext cx="416137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– программа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0588" y="1158882"/>
            <a:ext cx="9592452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Определите файл, в котором может быть написана инструкция к игре</a:t>
            </a:r>
            <a:endParaRPr lang="uk-UA" sz="20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387" y="5576842"/>
            <a:ext cx="9725418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Определите файл, который нужно открыть, чтобы запустить игру</a:t>
            </a:r>
            <a:endParaRPr lang="uk-UA" sz="20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870" y="2370566"/>
            <a:ext cx="9592452" cy="44627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Определите файл, в котором может храниться заставка к игре.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2639" y="3872716"/>
            <a:ext cx="9592452" cy="44627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Определите файл, в котором может быть записан демонстрационный ролик к игре.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http://oprezi.ru/images/joomgallery/thumbnails/_____2/___4/__20140606_19153740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662" y="103422"/>
            <a:ext cx="1216338" cy="12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8" y="4862863"/>
            <a:ext cx="2186609" cy="1510176"/>
          </a:xfrm>
          <a:prstGeom prst="rect">
            <a:avLst/>
          </a:prstGeom>
        </p:spPr>
      </p:pic>
      <p:sp>
        <p:nvSpPr>
          <p:cNvPr id="19" name="Shape 230"/>
          <p:cNvSpPr txBox="1"/>
          <p:nvPr/>
        </p:nvSpPr>
        <p:spPr>
          <a:xfrm>
            <a:off x="346362" y="388140"/>
            <a:ext cx="1931259" cy="2077969"/>
          </a:xfrm>
          <a:prstGeom prst="rect">
            <a:avLst/>
          </a:prstGeom>
          <a:solidFill>
            <a:schemeClr val="accent1"/>
          </a:solidFill>
          <a:ln w="57150" cap="rnd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1600"/>
              </a:spcBef>
              <a:buClr>
                <a:schemeClr val="dk1"/>
              </a:buClr>
              <a:buSzPct val="25000"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363" y="388140"/>
            <a:ext cx="2202873" cy="228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папке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 game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находятся файлы: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My_game.exe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My_game.txt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My_game.bmp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My_game.avi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434310"/>
            <a:ext cx="588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557" y="4485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>
            <a:off x="6393663" y="2620876"/>
            <a:ext cx="5491480" cy="2456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3"/>
          <a:stretch>
            <a:fillRect/>
          </a:stretch>
        </p:blipFill>
        <p:spPr bwMode="auto">
          <a:xfrm>
            <a:off x="387929" y="3920404"/>
            <a:ext cx="535432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85709" y="434310"/>
            <a:ext cx="4027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«Найди путь»</a:t>
            </a:r>
            <a:endParaRPr lang="ru-RU" sz="3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789" y="2804557"/>
            <a:ext cx="7214389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32" y="444083"/>
            <a:ext cx="8140621" cy="868074"/>
          </a:xfrm>
          <a:solidFill>
            <a:srgbClr val="0F6FC6">
              <a:alpha val="74902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/>
              <a:t>Онлайн </a:t>
            </a:r>
            <a:r>
              <a:rPr lang="uk-UA" sz="3200" dirty="0" err="1" smtClean="0"/>
              <a:t>тестирование</a:t>
            </a:r>
            <a:r>
              <a:rPr lang="uk-UA" sz="3200" dirty="0" smtClean="0"/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«Файлы и папки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517225"/>
            <a:ext cx="3456385" cy="265161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51448" y="1808811"/>
            <a:ext cx="8352929" cy="40011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1325" algn="just"/>
            <a:r>
              <a:rPr lang="en-US" sz="2000" b="1" dirty="0">
                <a:solidFill>
                  <a:srgbClr val="0070C0"/>
                </a:solidFill>
                <a:hlinkClick r:id="rId4"/>
              </a:rPr>
              <a:t>https://onlinetestpad.com/ru/test/3657-fajl-i-fajlovaya-sistema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4" descr="http://dp-zel.ru/wp-content/uploads/2014/02/shutterstock_94053265-300x2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33108"/>
            <a:ext cx="4369669" cy="39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roductinnovationeducators.com/blog/wp-content/uploads/2012/04/Puppet-with-Question-Mar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68" y="-52571"/>
            <a:ext cx="905374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927" y="468149"/>
            <a:ext cx="72598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/>
              <a:t>Игра «Представь себе»</a:t>
            </a:r>
            <a:endParaRPr lang="ru-RU" sz="5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87" y="2942819"/>
            <a:ext cx="2108887" cy="2108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7965"/>
          <a:stretch/>
        </p:blipFill>
        <p:spPr>
          <a:xfrm>
            <a:off x="893271" y="1431863"/>
            <a:ext cx="3186546" cy="2877282"/>
          </a:xfrm>
          <a:prstGeom prst="rect">
            <a:avLst/>
          </a:prstGeom>
        </p:spPr>
      </p:pic>
      <p:sp>
        <p:nvSpPr>
          <p:cNvPr id="5" name="Shape 170"/>
          <p:cNvSpPr/>
          <p:nvPr/>
        </p:nvSpPr>
        <p:spPr>
          <a:xfrm>
            <a:off x="8454887" y="1836081"/>
            <a:ext cx="2062301" cy="17287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" name="Прямоугольник 5"/>
          <p:cNvSpPr/>
          <p:nvPr/>
        </p:nvSpPr>
        <p:spPr>
          <a:xfrm>
            <a:off x="165688" y="4266876"/>
            <a:ext cx="34852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4761" y="5092090"/>
            <a:ext cx="4100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53154" y="3708312"/>
            <a:ext cx="4293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E36C0A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Ярлык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1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9550" y="408730"/>
            <a:ext cx="41670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Цель урока:</a:t>
            </a:r>
            <a:endParaRPr lang="ru-RU" sz="5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285" y="1918654"/>
            <a:ext cx="7913089" cy="35394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</a:t>
            </a:r>
            <a:r>
              <a:rPr lang="ru-RU" sz="2800" dirty="0">
                <a:solidFill>
                  <a:schemeClr val="bg1"/>
                </a:solidFill>
              </a:rPr>
              <a:t>такое </a:t>
            </a:r>
            <a:r>
              <a:rPr lang="ru-RU" sz="2800" dirty="0" smtClean="0">
                <a:solidFill>
                  <a:schemeClr val="bg1"/>
                </a:solidFill>
              </a:rPr>
              <a:t>архив?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чего нужны </a:t>
            </a:r>
            <a:r>
              <a:rPr lang="ru-RU" sz="2800" dirty="0" smtClean="0">
                <a:solidFill>
                  <a:schemeClr val="bg1"/>
                </a:solidFill>
              </a:rPr>
              <a:t>сжимать файлы?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Процесс архивации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такое вирус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Какие бывают виды вирусов?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Антивирусные программы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74" y="4335396"/>
            <a:ext cx="2794385" cy="22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5433391" y="2354054"/>
            <a:ext cx="3843338" cy="3967784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666875" y="274637"/>
            <a:ext cx="8786812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4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Для перемещения удобный формат</a:t>
            </a:r>
            <a:endParaRPr lang="en-US" sz="4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49043" y="2190957"/>
            <a:ext cx="4476749" cy="33575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4410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197" y="2354068"/>
            <a:ext cx="6798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Что такое архив?</a:t>
            </a: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hape 194"/>
          <p:cNvSpPr/>
          <p:nvPr/>
        </p:nvSpPr>
        <p:spPr>
          <a:xfrm>
            <a:off x="9111490" y="3899243"/>
            <a:ext cx="1533524" cy="1593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" name="Shape 195"/>
          <p:cNvSpPr/>
          <p:nvPr/>
        </p:nvSpPr>
        <p:spPr>
          <a:xfrm>
            <a:off x="956641" y="734254"/>
            <a:ext cx="1285874" cy="12858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" name="Shape 196"/>
          <p:cNvSpPr/>
          <p:nvPr/>
        </p:nvSpPr>
        <p:spPr>
          <a:xfrm>
            <a:off x="1485277" y="4379911"/>
            <a:ext cx="1514475" cy="1514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" name="Shape 198"/>
          <p:cNvSpPr/>
          <p:nvPr/>
        </p:nvSpPr>
        <p:spPr>
          <a:xfrm>
            <a:off x="6631782" y="638591"/>
            <a:ext cx="1142999" cy="11636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" name="Shape 199"/>
          <p:cNvSpPr/>
          <p:nvPr/>
        </p:nvSpPr>
        <p:spPr>
          <a:xfrm>
            <a:off x="5560221" y="4957312"/>
            <a:ext cx="1071561" cy="10715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29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1863</TotalTime>
  <Words>666</Words>
  <Application>Microsoft Office PowerPoint</Application>
  <PresentationFormat>Широкоэкранный</PresentationFormat>
  <Paragraphs>131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Lucida Sans Unicode</vt:lpstr>
      <vt:lpstr>Monotype Corsiva</vt:lpstr>
      <vt:lpstr>Tahoma</vt:lpstr>
      <vt:lpstr>Times New Roman</vt:lpstr>
      <vt:lpstr>Verdana</vt:lpstr>
      <vt:lpstr>Wingdings</vt:lpstr>
      <vt:lpstr>Тема Office</vt:lpstr>
      <vt:lpstr>Архивирование данных Антивирусные программы</vt:lpstr>
      <vt:lpstr>Презентация PowerPoint</vt:lpstr>
      <vt:lpstr>Презентация PowerPoint</vt:lpstr>
      <vt:lpstr>Презентация PowerPoint</vt:lpstr>
      <vt:lpstr>Онлайн тестирование «Файлы и папки»:</vt:lpstr>
      <vt:lpstr>Презентация PowerPoint</vt:lpstr>
      <vt:lpstr>Презентация PowerPoint</vt:lpstr>
      <vt:lpstr>Для перемещения удобный формат</vt:lpstr>
      <vt:lpstr>Презентация PowerPoint</vt:lpstr>
      <vt:lpstr>Цель архивации:</vt:lpstr>
      <vt:lpstr>Понятия сжатия и архивирования</vt:lpstr>
      <vt:lpstr>Методы сжатия данных </vt:lpstr>
      <vt:lpstr>Программы - архиваторы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Антивирусная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Юли</dc:creator>
  <cp:lastModifiedBy>Юлия Юли</cp:lastModifiedBy>
  <cp:revision>126</cp:revision>
  <dcterms:created xsi:type="dcterms:W3CDTF">2017-12-12T09:16:37Z</dcterms:created>
  <dcterms:modified xsi:type="dcterms:W3CDTF">2018-01-22T18:40:12Z</dcterms:modified>
</cp:coreProperties>
</file>