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2" r:id="rId1"/>
  </p:sldMasterIdLst>
  <p:notesMasterIdLst>
    <p:notesMasterId r:id="rId29"/>
  </p:notesMasterIdLst>
  <p:sldIdLst>
    <p:sldId id="256" r:id="rId2"/>
    <p:sldId id="259" r:id="rId3"/>
    <p:sldId id="275" r:id="rId4"/>
    <p:sldId id="276" r:id="rId5"/>
    <p:sldId id="277" r:id="rId6"/>
    <p:sldId id="278" r:id="rId7"/>
    <p:sldId id="279" r:id="rId8"/>
    <p:sldId id="260" r:id="rId9"/>
    <p:sldId id="262" r:id="rId10"/>
    <p:sldId id="289" r:id="rId11"/>
    <p:sldId id="263" r:id="rId12"/>
    <p:sldId id="264" r:id="rId13"/>
    <p:sldId id="285" r:id="rId14"/>
    <p:sldId id="265" r:id="rId15"/>
    <p:sldId id="286" r:id="rId16"/>
    <p:sldId id="266" r:id="rId17"/>
    <p:sldId id="269" r:id="rId18"/>
    <p:sldId id="270" r:id="rId19"/>
    <p:sldId id="271" r:id="rId20"/>
    <p:sldId id="274" r:id="rId21"/>
    <p:sldId id="272" r:id="rId22"/>
    <p:sldId id="282" r:id="rId23"/>
    <p:sldId id="287" r:id="rId24"/>
    <p:sldId id="288" r:id="rId25"/>
    <p:sldId id="283" r:id="rId26"/>
    <p:sldId id="284" r:id="rId27"/>
    <p:sldId id="290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0FF3C-AE8F-40AD-A3AB-BEE5D6844D5F}" type="datetimeFigureOut">
              <a:rPr lang="ru-RU" smtClean="0"/>
              <a:t>13.08.2018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96C221-5095-499D-B503-F7B6A73E7D9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314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1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64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610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05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072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86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05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32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029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37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300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68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929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52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113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68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7592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.sld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318472" cy="3420688"/>
          </a:xfrm>
        </p:spPr>
        <p:txBody>
          <a:bodyPr>
            <a:normAutofit/>
          </a:bodyPr>
          <a:lstStyle/>
          <a:p>
            <a:pPr algn="ctr"/>
            <a:r>
              <a:rPr lang="uk-UA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Природні умови Італії та виникнення міста Рим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1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Картинки по запросу солнечная италия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" y="1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1-ital-yanskaya-muzyka--leko-leko-leko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90479" y="61378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21142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34582" y="5611091"/>
            <a:ext cx="8535988" cy="998449"/>
          </a:xfrm>
        </p:spPr>
        <p:txBody>
          <a:bodyPr>
            <a:normAutofit lnSpcReduction="10000"/>
          </a:bodyPr>
          <a:lstStyle/>
          <a:p>
            <a:r>
              <a:rPr lang="uk-UA" b="1" i="1" dirty="0" smtClean="0">
                <a:solidFill>
                  <a:schemeClr val="bg2">
                    <a:lumMod val="50000"/>
                  </a:schemeClr>
                </a:solidFill>
              </a:rPr>
              <a:t>Патриції </a:t>
            </a:r>
            <a:r>
              <a:rPr lang="uk-UA" i="1" dirty="0" smtClean="0">
                <a:solidFill>
                  <a:schemeClr val="bg2">
                    <a:lumMod val="50000"/>
                  </a:schemeClr>
                </a:solidFill>
              </a:rPr>
              <a:t>– це корінне населення Риму, що належало до родової аристократії. Мали землі, рабів, обіймали важливі посади в державі.</a:t>
            </a:r>
            <a:endParaRPr lang="ru-RU" i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672" y="120909"/>
            <a:ext cx="8697637" cy="5490181"/>
          </a:xfrm>
        </p:spPr>
      </p:pic>
    </p:spTree>
    <p:extLst>
      <p:ext uri="{BB962C8B-B14F-4D97-AF65-F5344CB8AC3E}">
        <p14:creationId xmlns:p14="http://schemas.microsoft.com/office/powerpoint/2010/main" val="169903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7586" y="5536275"/>
            <a:ext cx="8535988" cy="1064953"/>
          </a:xfrm>
        </p:spPr>
        <p:txBody>
          <a:bodyPr/>
          <a:lstStyle/>
          <a:p>
            <a:r>
              <a:rPr lang="uk-UA" b="1" i="1" dirty="0" smtClean="0">
                <a:solidFill>
                  <a:schemeClr val="bg2">
                    <a:lumMod val="50000"/>
                  </a:schemeClr>
                </a:solidFill>
              </a:rPr>
              <a:t>Плебеї</a:t>
            </a:r>
            <a:r>
              <a:rPr lang="uk-UA" i="1" dirty="0" smtClean="0">
                <a:solidFill>
                  <a:schemeClr val="bg2">
                    <a:lumMod val="50000"/>
                  </a:schemeClr>
                </a:solidFill>
              </a:rPr>
              <a:t> – це некорінне населення Риму, яке не належало до складу старих родів. Були позбавлені права мати землі, обіймати державні посади і одружуватися з патриціями.</a:t>
            </a:r>
            <a:endParaRPr lang="ru-RU" i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540" y="196735"/>
            <a:ext cx="9206103" cy="533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39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891539"/>
            <a:ext cx="10058400" cy="1350818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Періоди історії давнього риму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3025834" y="3948544"/>
            <a:ext cx="498763" cy="3657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699164" y="2792596"/>
            <a:ext cx="254369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chemeClr val="accent6"/>
                </a:solidFill>
              </a:rPr>
              <a:t>Період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chemeClr val="accent6"/>
                </a:solidFill>
              </a:rPr>
              <a:t>республіки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</a:rPr>
              <a:t>(509-27 рр.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</a:rPr>
              <a:t>до н.е.)</a:t>
            </a:r>
            <a:endParaRPr lang="ru-RU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6040786" y="3948544"/>
            <a:ext cx="498763" cy="3657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762707" y="2792596"/>
            <a:ext cx="30296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chemeClr val="accent6"/>
                </a:solidFill>
              </a:rPr>
              <a:t>Римська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chemeClr val="accent6"/>
                </a:solidFill>
              </a:rPr>
              <a:t>імперія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</a:rPr>
              <a:t>(27 р. до н.е. – 476 р. н.е.)</a:t>
            </a:r>
            <a:endParaRPr lang="ru-RU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4485" y="2792596"/>
            <a:ext cx="239406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>
                <a:solidFill>
                  <a:schemeClr val="accent6"/>
                </a:solidFill>
              </a:rPr>
              <a:t>Царський</a:t>
            </a:r>
            <a:endParaRPr lang="ru-RU" sz="2800" b="1" dirty="0">
              <a:solidFill>
                <a:schemeClr val="accent6"/>
              </a:solidFill>
            </a:endParaRPr>
          </a:p>
          <a:p>
            <a:pPr>
              <a:lnSpc>
                <a:spcPct val="150000"/>
              </a:lnSpc>
            </a:pPr>
            <a:r>
              <a:rPr lang="uk-UA" sz="2800" b="1" dirty="0">
                <a:solidFill>
                  <a:schemeClr val="accent6"/>
                </a:solidFill>
              </a:rPr>
              <a:t>період</a:t>
            </a:r>
            <a:endParaRPr lang="ru-RU" sz="2800" b="1" dirty="0">
              <a:solidFill>
                <a:schemeClr val="accent6"/>
              </a:solidFill>
            </a:endParaRPr>
          </a:p>
          <a:p>
            <a:pPr>
              <a:lnSpc>
                <a:spcPct val="150000"/>
              </a:lnSpc>
            </a:pPr>
            <a:r>
              <a:rPr lang="uk-UA" sz="2800" b="1" dirty="0">
                <a:solidFill>
                  <a:schemeClr val="bg2">
                    <a:lumMod val="50000"/>
                  </a:schemeClr>
                </a:solidFill>
              </a:rPr>
              <a:t>(753-509 рр.</a:t>
            </a:r>
            <a:endParaRPr lang="ru-RU" sz="2800" b="1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uk-UA" sz="2800" b="1" dirty="0">
                <a:solidFill>
                  <a:schemeClr val="bg2">
                    <a:lumMod val="50000"/>
                  </a:schemeClr>
                </a:solidFill>
              </a:rPr>
              <a:t>до н.е.)</a:t>
            </a:r>
            <a:endParaRPr lang="ru-RU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21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305492"/>
            <a:ext cx="10058400" cy="1350818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Управління римом в царський період</a:t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uk-UA" b="1" dirty="0" smtClean="0">
                <a:solidFill>
                  <a:srgbClr val="FF0000"/>
                </a:solidFill>
              </a:rPr>
              <a:t>(753-509 рр. до </a:t>
            </a:r>
            <a:r>
              <a:rPr lang="uk-UA" b="1" dirty="0" err="1" smtClean="0">
                <a:solidFill>
                  <a:srgbClr val="FF0000"/>
                </a:solidFill>
              </a:rPr>
              <a:t>н.Е.</a:t>
            </a:r>
            <a:r>
              <a:rPr lang="uk-UA" b="1" dirty="0" smtClean="0">
                <a:solidFill>
                  <a:srgbClr val="FF0000"/>
                </a:solidFill>
              </a:rPr>
              <a:t>)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96679" y="1886988"/>
            <a:ext cx="8535988" cy="4488873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  <a:t>Цар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  <a:t>(воєначальник, верховний суддя та верховний жрець)</a:t>
            </a:r>
          </a:p>
          <a:p>
            <a:pPr algn="ctr"/>
            <a:endParaRPr lang="uk-UA" sz="2800" dirty="0"/>
          </a:p>
          <a:p>
            <a:pPr algn="ctr"/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  <a:t>Сенат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  <a:t>(головна державна рада при цареві)</a:t>
            </a:r>
          </a:p>
          <a:p>
            <a:pPr algn="ctr"/>
            <a:endParaRPr lang="uk-UA" sz="2800" dirty="0"/>
          </a:p>
          <a:p>
            <a:pPr algn="ctr"/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  <a:t>Народні збори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769425" y="3408217"/>
            <a:ext cx="473825" cy="723207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4769425" y="5237018"/>
            <a:ext cx="455121" cy="656706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3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49" y="209364"/>
            <a:ext cx="7794414" cy="555135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66349" y="5835534"/>
            <a:ext cx="3729847" cy="656706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</a:rPr>
              <a:t>Цар Риму</a:t>
            </a:r>
            <a:endParaRPr lang="ru-RU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00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47747" y="6143104"/>
            <a:ext cx="8535988" cy="516312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 smtClean="0">
                <a:solidFill>
                  <a:schemeClr val="bg2">
                    <a:lumMod val="50000"/>
                  </a:schemeClr>
                </a:solidFill>
              </a:rPr>
              <a:t>Римський Сенат</a:t>
            </a:r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753" y="140853"/>
            <a:ext cx="9811589" cy="6002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85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178724"/>
            <a:ext cx="10058400" cy="719050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>
                <a:solidFill>
                  <a:srgbClr val="FF0000"/>
                </a:solidFill>
              </a:rPr>
              <a:t>Цікаві факти про Рим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4212" y="4364180"/>
            <a:ext cx="9532130" cy="2244437"/>
          </a:xfrm>
        </p:spPr>
        <p:txBody>
          <a:bodyPr>
            <a:noAutofit/>
          </a:bodyPr>
          <a:lstStyle/>
          <a:p>
            <a:r>
              <a:rPr lang="uk-UA" b="1" i="1" dirty="0" smtClean="0">
                <a:solidFill>
                  <a:schemeClr val="bg2">
                    <a:lumMod val="50000"/>
                  </a:schemeClr>
                </a:solidFill>
              </a:rPr>
              <a:t>Звідки походить назва «Колізей»?</a:t>
            </a:r>
          </a:p>
          <a:p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Спочатку цей знаменитий пам'ятник архітектури називався Амфітеатр Флавіїв. Сьогоднішньою назвою він зобов'язаний своїми розмірами – слово «Колізей» походить від латинського «колосальний, гігантський». Цікаво, що найбільший амфітеатр античного світу був побудований всього за 8 років і відкритий в 80 р нашої ери. Сьогодні цей об'єкт вважається одним з 7 чудес світу.</a:t>
            </a:r>
            <a:endParaRPr lang="uk-UA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7" name="Рисунок 6" descr="Колізей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2" y="897774"/>
            <a:ext cx="6058189" cy="34664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061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195349"/>
            <a:ext cx="10058400" cy="743989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>
                <a:solidFill>
                  <a:srgbClr val="FF0000"/>
                </a:solidFill>
              </a:rPr>
              <a:t>Цікаві факти про Рим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4211" y="939338"/>
            <a:ext cx="9299373" cy="5569527"/>
          </a:xfrm>
        </p:spPr>
        <p:txBody>
          <a:bodyPr>
            <a:noAutofit/>
          </a:bodyPr>
          <a:lstStyle/>
          <a:p>
            <a:r>
              <a:rPr lang="uk-UA" sz="2200" b="1" i="1" dirty="0" smtClean="0">
                <a:solidFill>
                  <a:schemeClr val="bg2">
                    <a:lumMod val="50000"/>
                  </a:schemeClr>
                </a:solidFill>
              </a:rPr>
              <a:t>Якого розміру Колізей?</a:t>
            </a:r>
            <a:endParaRPr lang="uk-UA" sz="2200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uk-UA" sz="2200" dirty="0" smtClean="0">
                <a:solidFill>
                  <a:schemeClr val="bg2">
                    <a:lumMod val="50000"/>
                  </a:schemeClr>
                </a:solidFill>
              </a:rPr>
              <a:t>Висота стін стародавнього амфітеатру досягала 50 метрів, довжина його зовнішньої стіни складає 524 метра. При таких параметрах Колізей вміщав в себе близько 50 тисяч осіб. При цьому за рахунок вдалої архітектури споруди величезна маса людей могла покинути амфітеатр всього лише за 5 хвилин.</a:t>
            </a:r>
          </a:p>
          <a:p>
            <a:r>
              <a:rPr lang="uk-UA" sz="2200" b="1" i="1" dirty="0" smtClean="0">
                <a:solidFill>
                  <a:schemeClr val="bg2">
                    <a:lumMod val="50000"/>
                  </a:schemeClr>
                </a:solidFill>
              </a:rPr>
              <a:t>Скільки коштував квиток на виставу в Колізей?</a:t>
            </a:r>
            <a:endParaRPr lang="uk-UA" sz="2200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uk-UA" sz="2200" dirty="0" smtClean="0">
                <a:solidFill>
                  <a:schemeClr val="bg2">
                    <a:lumMod val="50000"/>
                  </a:schemeClr>
                </a:solidFill>
              </a:rPr>
              <a:t>Сьогодні вхід до амфітеатру платний, а ось в Стародавньому Римі відвідати Колізей можна було безкоштовно, і крім цього глядачів там ще й годували.</a:t>
            </a:r>
          </a:p>
          <a:p>
            <a:r>
              <a:rPr lang="uk-UA" sz="2200" dirty="0" smtClean="0">
                <a:solidFill>
                  <a:schemeClr val="bg2">
                    <a:lumMod val="50000"/>
                  </a:schemeClr>
                </a:solidFill>
              </a:rPr>
              <a:t>Цікаво, що Пол </a:t>
            </a:r>
            <a:r>
              <a:rPr lang="uk-UA" sz="2200" dirty="0" err="1" smtClean="0">
                <a:solidFill>
                  <a:schemeClr val="bg2">
                    <a:lumMod val="50000"/>
                  </a:schemeClr>
                </a:solidFill>
              </a:rPr>
              <a:t>Маккартні</a:t>
            </a:r>
            <a:r>
              <a:rPr lang="uk-UA" sz="2200" dirty="0" smtClean="0">
                <a:solidFill>
                  <a:schemeClr val="bg2">
                    <a:lumMod val="50000"/>
                  </a:schemeClr>
                </a:solidFill>
              </a:rPr>
              <a:t> став першим музикантом, який отримав можливість виступити на арені легендарного амфітеатру. На закритий концерт за допомогою аукціону було продано 400 квитків.</a:t>
            </a:r>
            <a:endParaRPr lang="uk-UA" sz="2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34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203662"/>
            <a:ext cx="10058400" cy="760615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>
                <a:solidFill>
                  <a:srgbClr val="FF0000"/>
                </a:solidFill>
              </a:rPr>
              <a:t>Цікаві факти про Рим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4212" y="1654233"/>
            <a:ext cx="8535988" cy="4340167"/>
          </a:xfrm>
        </p:spPr>
        <p:txBody>
          <a:bodyPr/>
          <a:lstStyle/>
          <a:p>
            <a:r>
              <a:rPr lang="uk-UA" sz="2400" b="1" i="1" dirty="0" smtClean="0">
                <a:solidFill>
                  <a:schemeClr val="bg2">
                    <a:lumMod val="50000"/>
                  </a:schemeClr>
                </a:solidFill>
              </a:rPr>
              <a:t>В який день раби в Стародавньому Римі могли критикувати своїх господарів?</a:t>
            </a:r>
            <a:endParaRPr lang="uk-UA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uk-UA" sz="2400" dirty="0" smtClean="0">
                <a:solidFill>
                  <a:schemeClr val="bg2">
                    <a:lumMod val="50000"/>
                  </a:schemeClr>
                </a:solidFill>
              </a:rPr>
              <a:t>Одним із </a:t>
            </a:r>
            <a:r>
              <a:rPr lang="uk-UA" sz="2400" dirty="0" err="1" smtClean="0">
                <a:solidFill>
                  <a:schemeClr val="bg2">
                    <a:lumMod val="50000"/>
                  </a:schemeClr>
                </a:solidFill>
              </a:rPr>
              <a:t>наймасштабніших</a:t>
            </a:r>
            <a:r>
              <a:rPr lang="uk-UA" sz="2400" dirty="0" smtClean="0">
                <a:solidFill>
                  <a:schemeClr val="bg2">
                    <a:lumMod val="50000"/>
                  </a:schemeClr>
                </a:solidFill>
              </a:rPr>
              <a:t> свят Стародавнього Риму був фестиваль на честь Сатурна, бога землеробства. Урочистості носили назву Сатурналії і проводилися в другій половині грудня. Протягом усіх святкових днів раби звільнялися від щоденної праці, могли обідати разом з господарями, і навіть відкрито критикувати своїх власників, не </a:t>
            </a:r>
            <a:r>
              <a:rPr lang="uk-UA" sz="2400" dirty="0" err="1" smtClean="0">
                <a:solidFill>
                  <a:schemeClr val="bg2">
                    <a:lumMod val="50000"/>
                  </a:schemeClr>
                </a:solidFill>
              </a:rPr>
              <a:t>боячись</a:t>
            </a:r>
            <a:r>
              <a:rPr lang="uk-UA" sz="2400" dirty="0" smtClean="0">
                <a:solidFill>
                  <a:schemeClr val="bg2">
                    <a:lumMod val="50000"/>
                  </a:schemeClr>
                </a:solidFill>
              </a:rPr>
              <a:t> бути покараними.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924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71073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</a:rPr>
              <a:t>План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4212" y="1679171"/>
            <a:ext cx="8535988" cy="4315229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uk-UA" sz="3200" dirty="0" smtClean="0">
                <a:solidFill>
                  <a:schemeClr val="bg2">
                    <a:lumMod val="50000"/>
                  </a:schemeClr>
                </a:solidFill>
              </a:rPr>
              <a:t>Географічне положення та кліматичні умови давньої Італії.</a:t>
            </a:r>
          </a:p>
          <a:p>
            <a:pPr marL="457200" indent="-457200">
              <a:buAutoNum type="arabicPeriod"/>
            </a:pPr>
            <a:r>
              <a:rPr lang="uk-UA" sz="3200" dirty="0" smtClean="0">
                <a:solidFill>
                  <a:schemeClr val="bg2">
                    <a:lumMod val="50000"/>
                  </a:schemeClr>
                </a:solidFill>
              </a:rPr>
              <a:t>Виникнення міста Рим та його населення.</a:t>
            </a:r>
          </a:p>
          <a:p>
            <a:pPr marL="457200" indent="-457200">
              <a:buAutoNum type="arabicPeriod"/>
            </a:pPr>
            <a:r>
              <a:rPr lang="uk-UA" sz="3200" dirty="0" smtClean="0">
                <a:solidFill>
                  <a:schemeClr val="bg2">
                    <a:lumMod val="50000"/>
                  </a:schemeClr>
                </a:solidFill>
              </a:rPr>
              <a:t>Управління Римом в царський період.</a:t>
            </a:r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53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245225"/>
            <a:ext cx="10058400" cy="760615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>
                <a:solidFill>
                  <a:srgbClr val="FF0000"/>
                </a:solidFill>
              </a:rPr>
              <a:t>Цікаві факти про Рим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4212" y="1321723"/>
            <a:ext cx="8535988" cy="3375891"/>
          </a:xfrm>
        </p:spPr>
        <p:txBody>
          <a:bodyPr>
            <a:normAutofit/>
          </a:bodyPr>
          <a:lstStyle/>
          <a:p>
            <a:r>
              <a:rPr lang="uk-UA" sz="2400" b="1" i="1" dirty="0" smtClean="0">
                <a:solidFill>
                  <a:schemeClr val="bg2">
                    <a:lumMod val="50000"/>
                  </a:schemeClr>
                </a:solidFill>
              </a:rPr>
              <a:t>Як з'явився вираз «гроші не пахнуть»?</a:t>
            </a:r>
            <a:endParaRPr lang="uk-UA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uk-UA" sz="2400" dirty="0" smtClean="0">
                <a:solidFill>
                  <a:schemeClr val="bg2">
                    <a:lumMod val="50000"/>
                  </a:schemeClr>
                </a:solidFill>
              </a:rPr>
              <a:t>Існує версія, що фраза «гроші не пахнуть» бере свій початок у Давньому Римі. У важкі часи імператор </a:t>
            </a:r>
            <a:r>
              <a:rPr lang="uk-UA" sz="2400" dirty="0" err="1" smtClean="0">
                <a:solidFill>
                  <a:schemeClr val="bg2">
                    <a:lumMod val="50000"/>
                  </a:schemeClr>
                </a:solidFill>
              </a:rPr>
              <a:t>Веспасіан</a:t>
            </a:r>
            <a:r>
              <a:rPr lang="uk-UA" sz="2400" dirty="0" smtClean="0">
                <a:solidFill>
                  <a:schemeClr val="bg2">
                    <a:lumMod val="50000"/>
                  </a:schemeClr>
                </a:solidFill>
              </a:rPr>
              <a:t> ввів податок на використання громадських туалетів, за що був розкритикований власним сином Титом. Однак як тільки в скарбницю стали надходити перші гроші від нового податку, імператор показав синові монету і зазначив, що вона «не пахне».</a:t>
            </a:r>
            <a:endParaRPr lang="uk-UA" sz="24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22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137160"/>
            <a:ext cx="10058400" cy="777240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>
                <a:solidFill>
                  <a:srgbClr val="FF0000"/>
                </a:solidFill>
              </a:rPr>
              <a:t>Цікаві факти про Рим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4212" y="4106487"/>
            <a:ext cx="9191308" cy="2552008"/>
          </a:xfrm>
        </p:spPr>
        <p:txBody>
          <a:bodyPr>
            <a:noAutofit/>
          </a:bodyPr>
          <a:lstStyle/>
          <a:p>
            <a:r>
              <a:rPr lang="uk-UA" sz="2400" b="1" i="1" dirty="0" smtClean="0">
                <a:solidFill>
                  <a:schemeClr val="bg2">
                    <a:lumMod val="50000"/>
                  </a:schemeClr>
                </a:solidFill>
              </a:rPr>
              <a:t>Звідки походить дитяче заклинання «абракадабра?»</a:t>
            </a:r>
          </a:p>
          <a:p>
            <a:r>
              <a:rPr lang="uk-UA" sz="2400" dirty="0" smtClean="0">
                <a:solidFill>
                  <a:schemeClr val="bg2">
                    <a:lumMod val="50000"/>
                  </a:schemeClr>
                </a:solidFill>
              </a:rPr>
              <a:t>Слово «абракадабра» в Стародавньому Римі з'явилося за часів правління імператора </a:t>
            </a:r>
            <a:r>
              <a:rPr lang="uk-UA" sz="2400" dirty="0" err="1" smtClean="0">
                <a:solidFill>
                  <a:schemeClr val="bg2">
                    <a:lumMod val="50000"/>
                  </a:schemeClr>
                </a:solidFill>
              </a:rPr>
              <a:t>Каракалли</a:t>
            </a:r>
            <a:r>
              <a:rPr lang="uk-UA" sz="2400" dirty="0" smtClean="0">
                <a:solidFill>
                  <a:schemeClr val="bg2">
                    <a:lumMod val="50000"/>
                  </a:schemeClr>
                </a:solidFill>
              </a:rPr>
              <a:t> і використовувалося в медичних цілях. Вважалося, що амулет з заклинанням, написаним в стовпчик 11 разів, здатний допомогти хворому в зціленні і відігнати злих духів.</a:t>
            </a:r>
            <a:endParaRPr lang="uk-UA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Рисунок 3" descr="абракадабр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418" y="914400"/>
            <a:ext cx="3699164" cy="31920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178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 descr="Картинки по запросу Мона Лиз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0" name="AutoShape 4" descr="Картинки по запросу Мона Лиз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2" name="AutoShape 6" descr="Картинки по запросу Мона Лиз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Картинки по запросу мировое наследие итал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4" name="AutoShape 4" descr="Картинки по запросу мировое наследие итал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6086" name="Picture 6" descr="Картинки по запросу мировое наследие итал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692030" cy="2769023"/>
          </a:xfrm>
          <a:prstGeom prst="rect">
            <a:avLst/>
          </a:prstGeom>
          <a:noFill/>
        </p:spPr>
      </p:pic>
      <p:pic>
        <p:nvPicPr>
          <p:cNvPr id="46088" name="Picture 8" descr="Картинки по запросу мировое наследие итали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806" y="1267689"/>
            <a:ext cx="3810000" cy="2758045"/>
          </a:xfrm>
          <a:prstGeom prst="rect">
            <a:avLst/>
          </a:prstGeom>
          <a:noFill/>
        </p:spPr>
      </p:pic>
      <p:pic>
        <p:nvPicPr>
          <p:cNvPr id="46090" name="Picture 10" descr="Картинки по запросу мировое наследие итали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75220" y="3770416"/>
            <a:ext cx="4116779" cy="3087584"/>
          </a:xfrm>
          <a:prstGeom prst="rect">
            <a:avLst/>
          </a:prstGeom>
          <a:noFill/>
        </p:spPr>
      </p:pic>
      <p:pic>
        <p:nvPicPr>
          <p:cNvPr id="46092" name="Picture 12" descr="http://peopleandcountries.com/italia/sites/default/files/32_veron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356" y="4068330"/>
            <a:ext cx="4042438" cy="2789670"/>
          </a:xfrm>
          <a:prstGeom prst="rect">
            <a:avLst/>
          </a:prstGeom>
          <a:noFill/>
        </p:spPr>
      </p:pic>
      <p:pic>
        <p:nvPicPr>
          <p:cNvPr id="46094" name="Picture 14" descr="Сикстинская капелл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45788" y="364733"/>
            <a:ext cx="4095750" cy="2733676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1638795" y="2398816"/>
            <a:ext cx="12618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ВЕНЕЦ</a:t>
            </a:r>
            <a:r>
              <a:rPr lang="en-US" sz="2000" b="1" dirty="0" smtClean="0">
                <a:solidFill>
                  <a:srgbClr val="FFFF00"/>
                </a:solidFill>
              </a:rPr>
              <a:t> I</a:t>
            </a:r>
            <a:r>
              <a:rPr lang="ru-RU" sz="2000" b="1" dirty="0" smtClean="0">
                <a:solidFill>
                  <a:srgbClr val="FFFF00"/>
                </a:solidFill>
              </a:rPr>
              <a:t>Я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91990" y="1270660"/>
            <a:ext cx="12538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КОЛ</a:t>
            </a:r>
            <a:r>
              <a:rPr lang="en-US" sz="2000" b="1" dirty="0" smtClean="0">
                <a:solidFill>
                  <a:srgbClr val="FFFF00"/>
                </a:solidFill>
              </a:rPr>
              <a:t>I</a:t>
            </a:r>
            <a:r>
              <a:rPr lang="ru-RU" sz="2000" b="1" dirty="0" smtClean="0">
                <a:solidFill>
                  <a:srgbClr val="FFFF00"/>
                </a:solidFill>
              </a:rPr>
              <a:t>ЗЕЙ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63782" y="6457890"/>
            <a:ext cx="1189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ВЕРОНА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146472" y="4049485"/>
            <a:ext cx="24096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П</a:t>
            </a:r>
            <a:r>
              <a:rPr lang="en-US" sz="2000" b="1" dirty="0" smtClean="0">
                <a:solidFill>
                  <a:srgbClr val="FFFF00"/>
                </a:solidFill>
              </a:rPr>
              <a:t>I</a:t>
            </a:r>
            <a:r>
              <a:rPr lang="ru-RU" sz="2000" b="1" dirty="0" smtClean="0">
                <a:solidFill>
                  <a:srgbClr val="FFFF00"/>
                </a:solidFill>
              </a:rPr>
              <a:t>ЗАНСЬКА ВЕЖА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47117" y="736270"/>
            <a:ext cx="3063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С</a:t>
            </a:r>
            <a:r>
              <a:rPr lang="en-US" sz="2000" b="1" dirty="0" smtClean="0">
                <a:solidFill>
                  <a:srgbClr val="FFFF00"/>
                </a:solidFill>
              </a:rPr>
              <a:t>I</a:t>
            </a:r>
            <a:r>
              <a:rPr lang="ru-RU" sz="2000" b="1" dirty="0" smtClean="0">
                <a:solidFill>
                  <a:srgbClr val="FFFF00"/>
                </a:solidFill>
              </a:rPr>
              <a:t>КСТИНСЬКА КАПЕЛА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78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79883" y="-154379"/>
            <a:ext cx="5665458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 descr="Картинки по запросу сан марин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5877946" cy="3752603"/>
          </a:xfrm>
          <a:prstGeom prst="rect">
            <a:avLst/>
          </a:prstGeom>
          <a:noFill/>
        </p:spPr>
      </p:pic>
      <p:pic>
        <p:nvPicPr>
          <p:cNvPr id="44036" name="Picture 4" descr="Картинки по запросу ватика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33797" y="3386392"/>
            <a:ext cx="5011388" cy="347160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270659" y="201881"/>
            <a:ext cx="20056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САН-МАРИНО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96395" y="3598223"/>
            <a:ext cx="13356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ВАТИКАН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62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 descr="Картинки по запросу Мона Лиз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0" name="AutoShape 4" descr="Картинки по запросу Мона Лиз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2" name="AutoShape 6" descr="Картинки по запросу Мона Лиз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 descr="Картинки по запросу Мона Лиза"/>
          <p:cNvPicPr/>
          <p:nvPr/>
        </p:nvPicPr>
        <p:blipFill>
          <a:blip r:embed="rId2"/>
          <a:srcRect l="23570" r="23517"/>
          <a:stretch>
            <a:fillRect/>
          </a:stretch>
        </p:blipFill>
        <p:spPr bwMode="auto">
          <a:xfrm>
            <a:off x="0" y="0"/>
            <a:ext cx="314325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Картинки по запросу джузеппе верди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7821" y="1149678"/>
            <a:ext cx="2979223" cy="3742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s://i.pinimg.com/736x/77/39/e1/7739e175c60986eb5f28e5b40f40c159--calendar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51575" y="2903097"/>
            <a:ext cx="5940425" cy="3954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Похожее изображение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62701" y="0"/>
            <a:ext cx="4829299" cy="2897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8944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 descr="Картинки по запросу Мона Лиз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0" name="AutoShape 4" descr="Картинки по запросу Мона Лиз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2" name="AutoShape 6" descr="Картинки по запросу Мона Лиз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Картинки по запросу мировое наследие итал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4" name="AutoShape 4" descr="Картинки по запросу мировое наследие итал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7110" name="Picture 6" descr="Картинки по запросу карнавал италия род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3169" y="0"/>
            <a:ext cx="9286504" cy="68348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5178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 descr="Картинки по запросу Мона Лиз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0" name="AutoShape 4" descr="Картинки по запросу Мона Лиз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2" name="AutoShape 6" descr="Картинки по запросу Мона Лиз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2" name="AutoShape 2" descr="Картинки по запросу мировое наследие итал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4" name="AutoShape 4" descr="Картинки по запросу мировое наследие итал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7106" name="Picture 2" descr="Картинки по запросу ыталыйська паста пыцц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667500" cy="4533900"/>
          </a:xfrm>
          <a:prstGeom prst="rect">
            <a:avLst/>
          </a:prstGeom>
          <a:noFill/>
        </p:spPr>
      </p:pic>
      <p:pic>
        <p:nvPicPr>
          <p:cNvPr id="47108" name="Picture 4" descr="страви та рецепт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4500" y="2409825"/>
            <a:ext cx="6667500" cy="444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5178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5653" y="170411"/>
            <a:ext cx="10058400" cy="910244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Домашнє завдання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4211" y="1080655"/>
            <a:ext cx="9058305" cy="5328458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</a:rPr>
              <a:t>Географія:</a:t>
            </a:r>
          </a:p>
          <a:p>
            <a:pPr marL="457200" indent="-457200">
              <a:buFont typeface="+mj-lt"/>
              <a:buAutoNum type="arabicPeriod"/>
            </a:pPr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  <a:t>Повторити §44.</a:t>
            </a:r>
          </a:p>
          <a:p>
            <a:pPr marL="457200" indent="-457200">
              <a:buFont typeface="+mj-lt"/>
              <a:buAutoNum type="arabicPeriod"/>
            </a:pPr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  <a:t>Нанести на контурну карту «Світовий океан» об'єкти, що характеризують географічне положення Італії.</a:t>
            </a:r>
          </a:p>
          <a:p>
            <a:pPr marL="457200" indent="-457200">
              <a:buFont typeface="+mj-lt"/>
              <a:buAutoNum type="arabicPeriod"/>
            </a:pPr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  <a:t>Для бажаючих скласти ребуси з теми «Італія».</a:t>
            </a:r>
          </a:p>
          <a:p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</a:rPr>
              <a:t>Історія:</a:t>
            </a:r>
          </a:p>
          <a:p>
            <a:pPr marL="457200" indent="-457200">
              <a:buFont typeface="+mj-lt"/>
              <a:buAutoNum type="arabicPeriod"/>
            </a:pPr>
            <a:r>
              <a:rPr lang="uk-UA" sz="2800" dirty="0">
                <a:solidFill>
                  <a:schemeClr val="bg2">
                    <a:lumMod val="50000"/>
                  </a:schemeClr>
                </a:solidFill>
              </a:rPr>
              <a:t>Опрацювати матеріал підручника з історії §42.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uk-UA" sz="2800" dirty="0">
                <a:solidFill>
                  <a:schemeClr val="bg2">
                    <a:lumMod val="50000"/>
                  </a:schemeClr>
                </a:solidFill>
              </a:rPr>
              <a:t>Скласти міні-твір на тему: «Один день з життя патриція (плебея)».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54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0" y="0"/>
          <a:ext cx="12192000" cy="914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Слайд" r:id="rId3" imgW="4399126" imgH="3296992" progId="PowerPoint.Slide.12">
                  <p:embed/>
                </p:oleObj>
              </mc:Choice>
              <mc:Fallback>
                <p:oleObj name="Слайд" r:id="rId3" imgW="4399126" imgH="3296992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192000" cy="914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" name="Рисунок 3" descr="Картинки по запросу все про італія на політичній карті європи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9916" y="0"/>
            <a:ext cx="76120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AutoShape 4" descr="Картинки по запросу все про італі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Картинки по запросу солнечная италия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93745"/>
            <a:ext cx="5118265" cy="3564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6" name="AutoShape 8" descr="Картинки по запросу солнечная италия венец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Картинки по запросу солнечная италия венеция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111729" cy="3530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7892" name="AutoShape 4" descr="Картинки по запросу все про італі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896" name="AutoShape 8" descr="Картинки по запросу солнечная италия венец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38" name="Picture 2" descr="http://napoli1.com/_ld/0/952837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936741" cy="3348842"/>
          </a:xfrm>
          <a:prstGeom prst="rect">
            <a:avLst/>
          </a:prstGeom>
          <a:noFill/>
        </p:spPr>
      </p:pic>
      <p:pic>
        <p:nvPicPr>
          <p:cNvPr id="39942" name="Picture 6" descr="Картинки по запросу вулканэт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30640" y="2295916"/>
            <a:ext cx="5145200" cy="3427990"/>
          </a:xfrm>
          <a:prstGeom prst="rect">
            <a:avLst/>
          </a:prstGeom>
          <a:noFill/>
        </p:spPr>
      </p:pic>
      <p:pic>
        <p:nvPicPr>
          <p:cNvPr id="11" name="Picture 4" descr="http://f6.s.qip.ru/4PigbIa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72696" y="3438598"/>
            <a:ext cx="5019304" cy="341940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621974" y="0"/>
            <a:ext cx="12987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/>
              <a:t>Везув</a:t>
            </a:r>
            <a:r>
              <a:rPr lang="uk-UA" sz="2400" b="1" dirty="0" err="1" smtClean="0"/>
              <a:t>ій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685808" y="2291937"/>
            <a:ext cx="898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/>
              <a:t>Етна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0304945" y="3455720"/>
            <a:ext cx="1887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/>
              <a:t>Стромбол</a:t>
            </a:r>
            <a:r>
              <a:rPr lang="uk-UA" sz="2400" b="1" dirty="0" smtClean="0"/>
              <a:t>і</a:t>
            </a:r>
            <a:endParaRPr lang="ru-RU" sz="24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7892" name="AutoShape 4" descr="Картинки по запросу все про італі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896" name="AutoShape 8" descr="Картинки по запросу солнечная италия венец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 descr="Картинки по запросу кліматична діаграма субтропічний середземноморський"/>
          <p:cNvPicPr/>
          <p:nvPr/>
        </p:nvPicPr>
        <p:blipFill>
          <a:blip r:embed="rId2"/>
          <a:srcRect t="11111" r="10368" b="14316"/>
          <a:stretch>
            <a:fillRect/>
          </a:stretch>
        </p:blipFill>
        <p:spPr bwMode="auto">
          <a:xfrm>
            <a:off x="1080654" y="950026"/>
            <a:ext cx="10177154" cy="590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600696" y="320634"/>
            <a:ext cx="72651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Кл</a:t>
            </a:r>
            <a:r>
              <a:rPr lang="uk-UA" sz="2400" b="1" dirty="0" smtClean="0"/>
              <a:t>і</a:t>
            </a:r>
            <a:r>
              <a:rPr lang="ru-RU" sz="2400" b="1" dirty="0" smtClean="0"/>
              <a:t>мат  </a:t>
            </a:r>
            <a:r>
              <a:rPr lang="ru-RU" sz="2400" b="1" dirty="0" err="1" smtClean="0"/>
              <a:t>субтроп</a:t>
            </a:r>
            <a:r>
              <a:rPr lang="uk-UA" sz="2400" b="1" dirty="0" smtClean="0"/>
              <a:t>і</a:t>
            </a:r>
            <a:r>
              <a:rPr lang="ru-RU" sz="2400" b="1" dirty="0" err="1" smtClean="0"/>
              <a:t>чний</a:t>
            </a:r>
            <a:r>
              <a:rPr lang="ru-RU" sz="2400" b="1" dirty="0" smtClean="0"/>
              <a:t>   </a:t>
            </a:r>
            <a:r>
              <a:rPr lang="ru-RU" sz="2400" b="1" dirty="0" err="1" smtClean="0"/>
              <a:t>середземноморський</a:t>
            </a:r>
            <a:endParaRPr lang="ru-RU" sz="24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7892" name="AutoShape 4" descr="Картинки по запросу все про італі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896" name="AutoShape 8" descr="Картинки по запросу солнечная италия венец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10" name="Picture 2" descr="Картинки по запросу реки итал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020790" cy="4505558"/>
          </a:xfrm>
          <a:prstGeom prst="rect">
            <a:avLst/>
          </a:prstGeom>
          <a:noFill/>
        </p:spPr>
      </p:pic>
      <p:sp>
        <p:nvSpPr>
          <p:cNvPr id="43012" name="AutoShape 4" descr="Картинки по запросу реки италии п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14" name="Picture 6" descr="Картинки по запросу реки италии п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8914" y="2220685"/>
            <a:ext cx="6183086" cy="463731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7739" y="5963185"/>
            <a:ext cx="8065629" cy="624377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Географічне положення риму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96" y="177998"/>
            <a:ext cx="3703986" cy="6450319"/>
          </a:xfrm>
        </p:spPr>
      </p:pic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175" y="177997"/>
            <a:ext cx="7935193" cy="5260565"/>
          </a:xfrm>
        </p:spPr>
      </p:pic>
    </p:spTree>
    <p:extLst>
      <p:ext uri="{BB962C8B-B14F-4D97-AF65-F5344CB8AC3E}">
        <p14:creationId xmlns:p14="http://schemas.microsoft.com/office/powerpoint/2010/main" val="19805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7283" y="6309360"/>
            <a:ext cx="7720136" cy="424871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Стародавній Рим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79" y="112222"/>
            <a:ext cx="10373030" cy="6138948"/>
          </a:xfrm>
        </p:spPr>
      </p:pic>
    </p:spTree>
    <p:extLst>
      <p:ext uri="{BB962C8B-B14F-4D97-AF65-F5344CB8AC3E}">
        <p14:creationId xmlns:p14="http://schemas.microsoft.com/office/powerpoint/2010/main" val="3090624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830</TotalTime>
  <Words>624</Words>
  <Application>Microsoft Office PowerPoint</Application>
  <PresentationFormat>Широкоэкранный</PresentationFormat>
  <Paragraphs>68</Paragraphs>
  <Slides>27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Calibri</vt:lpstr>
      <vt:lpstr>Century Gothic</vt:lpstr>
      <vt:lpstr>Times New Roman</vt:lpstr>
      <vt:lpstr>Wingdings 3</vt:lpstr>
      <vt:lpstr>Сектор</vt:lpstr>
      <vt:lpstr>Слайд</vt:lpstr>
      <vt:lpstr>Природні умови Італії та виникнення міста Рим</vt:lpstr>
      <vt:lpstr>План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Географічне положення риму</vt:lpstr>
      <vt:lpstr>Стародавній Рим</vt:lpstr>
      <vt:lpstr>Презентация PowerPoint</vt:lpstr>
      <vt:lpstr>Презентация PowerPoint</vt:lpstr>
      <vt:lpstr>Презентация PowerPoint</vt:lpstr>
      <vt:lpstr>Періоди історії давнього риму</vt:lpstr>
      <vt:lpstr>Управління римом в царський період (753-509 рр. до н.Е.)</vt:lpstr>
      <vt:lpstr>Презентация PowerPoint</vt:lpstr>
      <vt:lpstr>Презентация PowerPoint</vt:lpstr>
      <vt:lpstr>Цікаві факти про Рим</vt:lpstr>
      <vt:lpstr>Цікаві факти про Рим</vt:lpstr>
      <vt:lpstr>Цікаві факти про Рим</vt:lpstr>
      <vt:lpstr>Цікаві факти про Рим</vt:lpstr>
      <vt:lpstr>Цікаві факти про Рим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Домашнє завдання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Природні умови Італії та виникнення міста Рим</dc:title>
  <dc:creator>Admin</dc:creator>
  <cp:lastModifiedBy>Admin</cp:lastModifiedBy>
  <cp:revision>76</cp:revision>
  <dcterms:created xsi:type="dcterms:W3CDTF">2018-02-22T17:32:06Z</dcterms:created>
  <dcterms:modified xsi:type="dcterms:W3CDTF">2018-08-13T19:55:43Z</dcterms:modified>
</cp:coreProperties>
</file>