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94671" autoAdjust="0"/>
  </p:normalViewPr>
  <p:slideViewPr>
    <p:cSldViewPr>
      <p:cViewPr varScale="1">
        <p:scale>
          <a:sx n="79" d="100"/>
          <a:sy n="79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7AE43F8-90EA-4D9D-BFB5-9AD42DA18F59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33F63F-81AE-4994-852D-8A1E95A5F7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43F8-90EA-4D9D-BFB5-9AD42DA18F59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F63F-81AE-4994-852D-8A1E95A5F7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43F8-90EA-4D9D-BFB5-9AD42DA18F59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F63F-81AE-4994-852D-8A1E95A5F7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AE43F8-90EA-4D9D-BFB5-9AD42DA18F59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33F63F-81AE-4994-852D-8A1E95A5F7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7AE43F8-90EA-4D9D-BFB5-9AD42DA18F59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33F63F-81AE-4994-852D-8A1E95A5F7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43F8-90EA-4D9D-BFB5-9AD42DA18F59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F63F-81AE-4994-852D-8A1E95A5F7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43F8-90EA-4D9D-BFB5-9AD42DA18F59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F63F-81AE-4994-852D-8A1E95A5F7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AE43F8-90EA-4D9D-BFB5-9AD42DA18F59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33F63F-81AE-4994-852D-8A1E95A5F7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43F8-90EA-4D9D-BFB5-9AD42DA18F59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F63F-81AE-4994-852D-8A1E95A5F7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AE43F8-90EA-4D9D-BFB5-9AD42DA18F59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33F63F-81AE-4994-852D-8A1E95A5F7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AE43F8-90EA-4D9D-BFB5-9AD42DA18F59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33F63F-81AE-4994-852D-8A1E95A5F7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AE43F8-90EA-4D9D-BFB5-9AD42DA18F59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33F63F-81AE-4994-852D-8A1E95A5F7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8503" y="2060848"/>
            <a:ext cx="7920880" cy="1584176"/>
          </a:xfrm>
        </p:spPr>
        <p:txBody>
          <a:bodyPr>
            <a:normAutofit/>
          </a:bodyPr>
          <a:lstStyle/>
          <a:p>
            <a:r>
              <a:rPr lang="uk-UA" dirty="0" smtClean="0"/>
              <a:t>         </a:t>
            </a:r>
            <a:r>
              <a:rPr lang="uk-UA" sz="4800" dirty="0" smtClean="0">
                <a:solidFill>
                  <a:schemeClr val="accent1">
                    <a:lumMod val="50000"/>
                  </a:schemeClr>
                </a:solidFill>
              </a:rPr>
              <a:t>Народні промисли </a:t>
            </a:r>
            <a:br>
              <a:rPr lang="uk-UA" sz="4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4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4800" dirty="0" smtClean="0">
                <a:solidFill>
                  <a:schemeClr val="accent1">
                    <a:lumMod val="50000"/>
                  </a:schemeClr>
                </a:solidFill>
              </a:rPr>
              <a:t>             Буковини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013176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Підготувала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читель початкових класів</a:t>
            </a:r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Чернівецької СШ І ст. № 35</a:t>
            </a:r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Боднар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Вікторія Олександрівна</a:t>
            </a:r>
          </a:p>
          <a:p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610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7370703" cy="157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400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352928" cy="5238281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Мистецтво</a:t>
            </a:r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uk-UA" sz="4000" dirty="0" smtClean="0">
                <a:solidFill>
                  <a:schemeClr val="accent3">
                    <a:lumMod val="75000"/>
                  </a:schemeClr>
                </a:solidFill>
              </a:rPr>
              <a:t>це вид людської діяльності</a:t>
            </a:r>
            <a:br>
              <a:rPr lang="uk-UA" sz="4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Види мистецтва</a:t>
            </a:r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</a:rPr>
              <a:t>:образотворче</a:t>
            </a:r>
            <a:r>
              <a:rPr lang="uk-UA" sz="4000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uk-UA" sz="3600" dirty="0" smtClean="0">
                <a:solidFill>
                  <a:schemeClr val="accent3">
                    <a:lumMod val="75000"/>
                  </a:schemeClr>
                </a:solidFill>
              </a:rPr>
              <a:t>живопис</a:t>
            </a:r>
            <a:r>
              <a:rPr lang="uk-UA" sz="3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uk-UA" sz="3600" dirty="0" smtClean="0">
                <a:solidFill>
                  <a:schemeClr val="accent3">
                    <a:lumMod val="75000"/>
                  </a:schemeClr>
                </a:solidFill>
              </a:rPr>
              <a:t>графіка</a:t>
            </a:r>
            <a:r>
              <a:rPr lang="uk-UA" sz="40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uk-UA" sz="3600" dirty="0" smtClean="0">
                <a:solidFill>
                  <a:schemeClr val="accent3">
                    <a:lumMod val="75000"/>
                  </a:schemeClr>
                </a:solidFill>
              </a:rPr>
              <a:t>скульптура</a:t>
            </a:r>
            <a:r>
              <a:rPr lang="uk-UA" sz="4000" dirty="0" smtClean="0">
                <a:solidFill>
                  <a:schemeClr val="accent3">
                    <a:lumMod val="75000"/>
                  </a:schemeClr>
                </a:solidFill>
              </a:rPr>
              <a:t>),</a:t>
            </a:r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</a:rPr>
              <a:t>архітектура</a:t>
            </a:r>
            <a:r>
              <a:rPr lang="uk-UA" sz="4000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br>
              <a:rPr lang="uk-UA" sz="4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</a:rPr>
              <a:t>театральне</a:t>
            </a:r>
            <a:r>
              <a:rPr lang="uk-UA" sz="40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</a:rPr>
              <a:t>декоративно-прикладне</a:t>
            </a:r>
            <a:r>
              <a:rPr lang="uk-UA" sz="40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uk-UA" sz="3600" dirty="0" smtClean="0">
                <a:solidFill>
                  <a:schemeClr val="accent3">
                    <a:lumMod val="75000"/>
                  </a:schemeClr>
                </a:solidFill>
              </a:rPr>
              <a:t>гончарство</a:t>
            </a:r>
            <a:r>
              <a:rPr lang="uk-UA" sz="40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uk-UA" sz="3600" dirty="0" smtClean="0">
                <a:solidFill>
                  <a:schemeClr val="accent3">
                    <a:lumMod val="75000"/>
                  </a:schemeClr>
                </a:solidFill>
              </a:rPr>
              <a:t>різьблення, лозоплетіння, вишивка, писанкарство, бісероплетіння)</a:t>
            </a:r>
            <a:r>
              <a:rPr lang="uk-UA" sz="4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40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224136" cy="91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elfpix.ru/files/elfpix/imagecache/w/image/1/2009/08/30/125104341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6925" y="1844824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.tsn.ua/media/images2/original/Oct2012/3836776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38" y="4884487"/>
            <a:ext cx="1478993" cy="97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vishivochka.at.ua/_ph/16/2/9493906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1892" y="3890186"/>
            <a:ext cx="1754406" cy="144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olyn.com.ua/photos/w-103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997224"/>
            <a:ext cx="1307979" cy="172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mnapu.org.ua/wp-content/gallery/den-goncharja_2009_mnavrockyj/DSC07874_MNavrockyj_we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931533"/>
            <a:ext cx="1920215" cy="118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olkartpoltava.narod.ru/foto/min/Fedorenko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0772" y="5525599"/>
            <a:ext cx="1182122" cy="122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6039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313240" cy="580926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                Митці Буковини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732908"/>
            <a:ext cx="7241232" cy="4741044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Дмитро Гнатюк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Ані Лорак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Назарій Яремчук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Володимир Івасюк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Юрій Федькович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Ольга Кобилянська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Іван Миколайчук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Ярослав Пасічник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4173" y="71022"/>
            <a:ext cx="1476259" cy="215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6600" y="696964"/>
            <a:ext cx="1728193" cy="153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4793" y="2348880"/>
            <a:ext cx="1857168" cy="185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6141" y="2258520"/>
            <a:ext cx="2278911" cy="168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6600" y="4065680"/>
            <a:ext cx="159857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://upload.wikimedia.org/wikipedia/commons/thumb/9/94/Olha_Kobylyanska1.jpg/180px-Olha_Kobylyanska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66228"/>
            <a:ext cx="1296144" cy="206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340" y="5301208"/>
            <a:ext cx="1769927" cy="139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422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149" y="32405"/>
            <a:ext cx="7499176" cy="2002234"/>
          </a:xfrm>
        </p:spPr>
        <p:txBody>
          <a:bodyPr>
            <a:normAutofit/>
          </a:bodyPr>
          <a:lstStyle/>
          <a:p>
            <a:r>
              <a:rPr lang="uk-UA" b="1" dirty="0"/>
              <a:t> </a:t>
            </a:r>
            <a:r>
              <a:rPr lang="uk-UA" b="1" dirty="0" smtClean="0"/>
              <a:t>           Народні промисли -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це </a:t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        організоване виробництво </a:t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        ужиткових та мистецьких   товарів,  створених руками людини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77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4319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152" y="1988840"/>
            <a:ext cx="2383743" cy="166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4915" y="1988840"/>
            <a:ext cx="17367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8618" y="1988839"/>
            <a:ext cx="1768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093" y="1988840"/>
            <a:ext cx="224313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222" y="3672682"/>
            <a:ext cx="2359025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247" y="4341515"/>
            <a:ext cx="22860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2866" y="4367542"/>
            <a:ext cx="13954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1375" y="4987627"/>
            <a:ext cx="209073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33" y="5565310"/>
            <a:ext cx="185261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4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72008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Народні промисли Буковини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7467600" cy="5040560"/>
          </a:xfrm>
        </p:spPr>
        <p:txBody>
          <a:bodyPr>
            <a:normAutofit fontScale="92500" lnSpcReduction="10000"/>
          </a:bodyPr>
          <a:lstStyle/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Різьблення</a:t>
            </a:r>
          </a:p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Інкрустація по дереву</a:t>
            </a:r>
          </a:p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Лозоплетіння</a:t>
            </a:r>
          </a:p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Вишивка</a:t>
            </a:r>
          </a:p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Ткацтво</a:t>
            </a:r>
          </a:p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Гончарство</a:t>
            </a:r>
          </a:p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Обробка шкіри</a:t>
            </a:r>
          </a:p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Народне малярство</a:t>
            </a:r>
          </a:p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Ковальство </a:t>
            </a:r>
          </a:p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Писанкарство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6913" y="5157987"/>
            <a:ext cx="1462882" cy="146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8775" y="2890161"/>
            <a:ext cx="2147441" cy="160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9154" y="2372518"/>
            <a:ext cx="201622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2322" y="3884686"/>
            <a:ext cx="1803403" cy="112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4584" y="4712987"/>
            <a:ext cx="1571632" cy="117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6913" y="895697"/>
            <a:ext cx="1938464" cy="145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825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			Різьбярство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075240" cy="556523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 дерева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виробляють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посуд, знаряддя праці, човни, господарське начиння тощо. Найдавніші способи обробки деревини, що збереглись і до наших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днів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- випалювання та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видовбування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Використовують дерево</a:t>
            </a:r>
            <a:r>
              <a:rPr lang="uk-UA" dirty="0" smtClean="0">
                <a:solidFill>
                  <a:srgbClr val="00B05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груші, явора, яблуні, горіха, сливи, клена, вільхи, кедра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Деревина заготовлюється на протязі </a:t>
            </a:r>
            <a:r>
              <a:rPr lang="uk-UA" dirty="0" smtClean="0">
                <a:solidFill>
                  <a:srgbClr val="002060"/>
                </a:solidFill>
              </a:rPr>
              <a:t>8-10 років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Буковинські різьбяри: </a:t>
            </a:r>
            <a:r>
              <a:rPr lang="uk-UA" b="1" dirty="0" smtClean="0">
                <a:solidFill>
                  <a:srgbClr val="002060"/>
                </a:solidFill>
              </a:rPr>
              <a:t>Іван Терен, Володимир </a:t>
            </a:r>
            <a:r>
              <a:rPr lang="uk-UA" b="1" dirty="0" err="1" smtClean="0">
                <a:solidFill>
                  <a:srgbClr val="002060"/>
                </a:solidFill>
              </a:rPr>
              <a:t>Ворончак</a:t>
            </a:r>
            <a:r>
              <a:rPr lang="uk-UA" b="1" dirty="0" smtClean="0">
                <a:solidFill>
                  <a:srgbClr val="002060"/>
                </a:solidFill>
              </a:rPr>
              <a:t>, Дмитро </a:t>
            </a:r>
            <a:r>
              <a:rPr lang="uk-UA" b="1" dirty="0" err="1" smtClean="0">
                <a:solidFill>
                  <a:srgbClr val="002060"/>
                </a:solidFill>
              </a:rPr>
              <a:t>Курик</a:t>
            </a:r>
            <a:r>
              <a:rPr lang="uk-UA" b="1" dirty="0" smtClean="0">
                <a:solidFill>
                  <a:srgbClr val="002060"/>
                </a:solidFill>
              </a:rPr>
              <a:t>, </a:t>
            </a:r>
            <a:r>
              <a:rPr lang="uk-UA" b="1" dirty="0" err="1" smtClean="0">
                <a:solidFill>
                  <a:srgbClr val="002060"/>
                </a:solidFill>
              </a:rPr>
              <a:t>Манолій</a:t>
            </a:r>
            <a:r>
              <a:rPr lang="uk-UA" b="1" dirty="0" smtClean="0">
                <a:solidFill>
                  <a:srgbClr val="002060"/>
                </a:solidFill>
              </a:rPr>
              <a:t> Руснак, Юрій </a:t>
            </a:r>
            <a:r>
              <a:rPr lang="uk-UA" b="1" dirty="0" err="1" smtClean="0">
                <a:solidFill>
                  <a:srgbClr val="002060"/>
                </a:solidFill>
              </a:rPr>
              <a:t>Паучек</a:t>
            </a:r>
            <a:r>
              <a:rPr lang="uk-UA" b="1" dirty="0" smtClean="0">
                <a:solidFill>
                  <a:srgbClr val="002060"/>
                </a:solidFill>
              </a:rPr>
              <a:t>, Володимир Запорожець.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Різьбярство найбільш розповсюджене в </a:t>
            </a:r>
            <a:r>
              <a:rPr lang="uk-UA" b="1" dirty="0" err="1" smtClean="0">
                <a:solidFill>
                  <a:srgbClr val="002060"/>
                </a:solidFill>
              </a:rPr>
              <a:t>Вижницькому</a:t>
            </a:r>
            <a:r>
              <a:rPr lang="uk-UA" b="1" dirty="0" smtClean="0">
                <a:solidFill>
                  <a:srgbClr val="002060"/>
                </a:solidFill>
              </a:rPr>
              <a:t>, </a:t>
            </a:r>
            <a:r>
              <a:rPr lang="uk-UA" b="1" dirty="0" err="1" smtClean="0">
                <a:solidFill>
                  <a:srgbClr val="002060"/>
                </a:solidFill>
              </a:rPr>
              <a:t>Сокирянському</a:t>
            </a:r>
            <a:r>
              <a:rPr lang="uk-UA" b="1" dirty="0" smtClean="0">
                <a:solidFill>
                  <a:srgbClr val="002060"/>
                </a:solidFill>
              </a:rPr>
              <a:t>, </a:t>
            </a:r>
            <a:r>
              <a:rPr lang="uk-UA" b="1" dirty="0" err="1" smtClean="0">
                <a:solidFill>
                  <a:srgbClr val="002060"/>
                </a:solidFill>
              </a:rPr>
              <a:t>Глибоцькому</a:t>
            </a:r>
            <a:r>
              <a:rPr lang="uk-UA" b="1" dirty="0" smtClean="0">
                <a:solidFill>
                  <a:srgbClr val="002060"/>
                </a:solidFill>
              </a:rPr>
              <a:t>, </a:t>
            </a:r>
            <a:r>
              <a:rPr lang="uk-UA" b="1" dirty="0" err="1" smtClean="0">
                <a:solidFill>
                  <a:srgbClr val="002060"/>
                </a:solidFill>
              </a:rPr>
              <a:t>Новоселицькому</a:t>
            </a:r>
            <a:r>
              <a:rPr lang="uk-UA" b="1" dirty="0" smtClean="0">
                <a:solidFill>
                  <a:srgbClr val="002060"/>
                </a:solidFill>
              </a:rPr>
              <a:t>, </a:t>
            </a:r>
            <a:r>
              <a:rPr lang="uk-UA" b="1" dirty="0" err="1" smtClean="0">
                <a:solidFill>
                  <a:srgbClr val="002060"/>
                </a:solidFill>
              </a:rPr>
              <a:t>Сторожинецькому</a:t>
            </a:r>
            <a:r>
              <a:rPr lang="uk-UA" b="1" dirty="0" smtClean="0">
                <a:solidFill>
                  <a:srgbClr val="002060"/>
                </a:solidFill>
              </a:rPr>
              <a:t> районах.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4826"/>
            <a:ext cx="7381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042"/>
            <a:ext cx="2016224" cy="92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3973" y="4725144"/>
            <a:ext cx="129059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65712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		    Лозоплетіння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384999"/>
            <a:ext cx="8354651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Промисел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 виготовленню господарсько-побутових та художніх виробів з різноманітної еластичної сировини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Як сировину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для плетіння використовували </a:t>
            </a:r>
            <a:r>
              <a:rPr lang="ru-RU" dirty="0">
                <a:solidFill>
                  <a:srgbClr val="002060"/>
                </a:solidFill>
              </a:rPr>
              <a:t>лозу, кору певних дерев, верболоз, хвойну та дубову скіпку, коріння ялини, сосни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На Буковині лозоплетінням займаються відомі майстри народної творчості - </a:t>
            </a:r>
            <a:r>
              <a:rPr lang="uk-UA" b="1" dirty="0" smtClean="0">
                <a:solidFill>
                  <a:srgbClr val="002060"/>
                </a:solidFill>
              </a:rPr>
              <a:t>Іван Снігур, Раїса </a:t>
            </a:r>
            <a:r>
              <a:rPr lang="uk-UA" b="1" dirty="0" err="1" smtClean="0">
                <a:solidFill>
                  <a:srgbClr val="002060"/>
                </a:solidFill>
              </a:rPr>
              <a:t>Бродовінська</a:t>
            </a:r>
            <a:r>
              <a:rPr lang="uk-UA" b="1" dirty="0" smtClean="0">
                <a:solidFill>
                  <a:srgbClr val="002060"/>
                </a:solidFill>
              </a:rPr>
              <a:t>, Василь </a:t>
            </a:r>
            <a:r>
              <a:rPr lang="uk-UA" b="1" dirty="0" err="1" smtClean="0">
                <a:solidFill>
                  <a:srgbClr val="002060"/>
                </a:solidFill>
              </a:rPr>
              <a:t>Оленюк</a:t>
            </a:r>
            <a:r>
              <a:rPr lang="uk-UA" b="1" dirty="0" smtClean="0">
                <a:solidFill>
                  <a:srgbClr val="002060"/>
                </a:solidFill>
              </a:rPr>
              <a:t>, Микола </a:t>
            </a:r>
            <a:r>
              <a:rPr lang="uk-UA" b="1" dirty="0" err="1" smtClean="0">
                <a:solidFill>
                  <a:srgbClr val="002060"/>
                </a:solidFill>
              </a:rPr>
              <a:t>Чорнописький</a:t>
            </a:r>
            <a:r>
              <a:rPr lang="uk-UA" b="1" dirty="0" smtClean="0">
                <a:solidFill>
                  <a:srgbClr val="002060"/>
                </a:solidFill>
              </a:rPr>
              <a:t>, Валентина Самойленко.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Лозоплетіння притаманне таким районам -  </a:t>
            </a:r>
            <a:r>
              <a:rPr lang="uk-UA" b="1" dirty="0" smtClean="0">
                <a:solidFill>
                  <a:srgbClr val="002060"/>
                </a:solidFill>
              </a:rPr>
              <a:t>Хотинському, </a:t>
            </a:r>
            <a:r>
              <a:rPr lang="uk-UA" b="1" dirty="0" err="1" smtClean="0">
                <a:solidFill>
                  <a:srgbClr val="002060"/>
                </a:solidFill>
              </a:rPr>
              <a:t>Сторожинецькому</a:t>
            </a:r>
            <a:r>
              <a:rPr lang="uk-UA" b="1" dirty="0" smtClean="0">
                <a:solidFill>
                  <a:srgbClr val="002060"/>
                </a:solidFill>
              </a:rPr>
              <a:t>, </a:t>
            </a:r>
            <a:r>
              <a:rPr lang="uk-UA" b="1" dirty="0" err="1" smtClean="0">
                <a:solidFill>
                  <a:srgbClr val="002060"/>
                </a:solidFill>
              </a:rPr>
              <a:t>Вижницькому</a:t>
            </a:r>
            <a:r>
              <a:rPr lang="uk-UA" b="1" dirty="0" smtClean="0">
                <a:solidFill>
                  <a:srgbClr val="002060"/>
                </a:solidFill>
              </a:rPr>
              <a:t>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70384" cy="12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4087"/>
            <a:ext cx="1377682" cy="127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37566"/>
            <a:ext cx="2160240" cy="118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98984"/>
            <a:ext cx="1184920" cy="120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35" y="5805264"/>
            <a:ext cx="928885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512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		    Гончарство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4959" y="1068036"/>
            <a:ext cx="8507288" cy="527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Найдавн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іше в світі ремесло</a:t>
            </a:r>
          </a:p>
          <a:p>
            <a:pPr marL="0" indent="0">
              <a:buNone/>
            </a:pPr>
            <a:endParaRPr lang="uk-UA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uk-UA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uk-UA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uk-UA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Як добрих гончарів на Буковині знають </a:t>
            </a:r>
            <a:r>
              <a:rPr lang="uk-UA" sz="2800" b="1" dirty="0" smtClean="0">
                <a:solidFill>
                  <a:srgbClr val="002060"/>
                </a:solidFill>
              </a:rPr>
              <a:t>Івана Гончара, Віктора Паращука, Івана Паладійчука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Найбільше прославляють гончарство такі райони, як </a:t>
            </a:r>
            <a:r>
              <a:rPr lang="uk-UA" sz="2800" b="1" dirty="0" smtClean="0">
                <a:solidFill>
                  <a:srgbClr val="002060"/>
                </a:solidFill>
              </a:rPr>
              <a:t>Вижницький, Новоселицький, Хотинський </a:t>
            </a:r>
            <a:endParaRPr lang="uk-UA" sz="2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784" y="1556792"/>
            <a:ext cx="2545380" cy="190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8232" y="1700808"/>
            <a:ext cx="2533446" cy="19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3594" y="1700808"/>
            <a:ext cx="1434836" cy="19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622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48" y="30190"/>
            <a:ext cx="7467600" cy="70609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                   Писанкарство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19256" cy="5709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Якщо Україна дала світові писанку, то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Буковина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— особливу писанку, з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b="1" dirty="0">
                <a:solidFill>
                  <a:srgbClr val="002060"/>
                </a:solidFill>
              </a:rPr>
              <a:t>бісеру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, витвір унікальної бісерної культури, притаманної саме землі синіх гір та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буків. Бісерна писанка трапляється тільки 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Буковині 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тільки 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селах поблизу Чернівців.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Вона 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складовою особливої бісерної культури, що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склалася саме 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нашому регіоні 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якій відбився менталітет наших людей: щоб було багато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гонорово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красиво…</a:t>
            </a:r>
          </a:p>
          <a:p>
            <a:pPr marL="0" lvl="0" indent="0">
              <a:buNone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Лариса Канюка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, 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вона майстер народних промислів 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відділі прикладного мистецтва Чернівецької філії Спілки художників України,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— єдина 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світі писанкарка перлами, яка працює за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лише їй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відомою самобутньою технологією 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лише з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природними матеріалами, як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колись 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давнину робили наші предки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Писанкарство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розповсюджене в </a:t>
            </a:r>
            <a:r>
              <a:rPr lang="uk-UA" b="1" dirty="0" err="1" smtClean="0">
                <a:solidFill>
                  <a:srgbClr val="002060"/>
                </a:solidFill>
              </a:rPr>
              <a:t>Глибоцькому</a:t>
            </a:r>
            <a:r>
              <a:rPr lang="uk-UA" b="1" dirty="0" smtClean="0">
                <a:solidFill>
                  <a:srgbClr val="002060"/>
                </a:solidFill>
              </a:rPr>
              <a:t>, </a:t>
            </a:r>
            <a:r>
              <a:rPr lang="uk-UA" b="1" dirty="0" err="1" smtClean="0">
                <a:solidFill>
                  <a:srgbClr val="002060"/>
                </a:solidFill>
              </a:rPr>
              <a:t>Путильському</a:t>
            </a:r>
            <a:r>
              <a:rPr lang="uk-UA" b="1" dirty="0" smtClean="0">
                <a:solidFill>
                  <a:srgbClr val="002060"/>
                </a:solidFill>
              </a:rPr>
              <a:t>, </a:t>
            </a:r>
            <a:r>
              <a:rPr lang="uk-UA" b="1" dirty="0" err="1" smtClean="0">
                <a:solidFill>
                  <a:srgbClr val="002060"/>
                </a:solidFill>
              </a:rPr>
              <a:t>Сторожинецькому</a:t>
            </a:r>
            <a:r>
              <a:rPr lang="uk-UA" b="1" dirty="0" smtClean="0">
                <a:solidFill>
                  <a:srgbClr val="002060"/>
                </a:solidFill>
              </a:rPr>
              <a:t> районах.</a:t>
            </a:r>
            <a:endParaRPr lang="ru-RU" b="1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0190"/>
            <a:ext cx="626398" cy="80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0240" y="30190"/>
            <a:ext cx="1008111" cy="114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8151" y="5318054"/>
            <a:ext cx="1800200" cy="153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6993" y="2286393"/>
            <a:ext cx="914603" cy="112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62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265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        Народні промисли                Буковини</vt:lpstr>
      <vt:lpstr>Мистецтво – це вид людської діяльності Види мистецтва:образотворче (живопис, графіка, скульптура),архітектура, театральне, декоративно-прикладне(гончарство, різьблення, лозоплетіння, вишивка, писанкарство, бісероплетіння) </vt:lpstr>
      <vt:lpstr>                Митці Буковини</vt:lpstr>
      <vt:lpstr>            Народні промисли - це           організоване виробництво            ужиткових та мистецьких   товарів,  створених руками людини</vt:lpstr>
      <vt:lpstr>Народні промисли Буковини</vt:lpstr>
      <vt:lpstr>   Різьбярство</vt:lpstr>
      <vt:lpstr>      Лозоплетіння</vt:lpstr>
      <vt:lpstr>      Гончарство</vt:lpstr>
      <vt:lpstr>                   Писанкарство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Народні промисли Буковини</dc:title>
  <dc:creator>вика</dc:creator>
  <cp:lastModifiedBy>User</cp:lastModifiedBy>
  <cp:revision>21</cp:revision>
  <dcterms:created xsi:type="dcterms:W3CDTF">2012-11-25T21:04:11Z</dcterms:created>
  <dcterms:modified xsi:type="dcterms:W3CDTF">2018-04-28T19:09:23Z</dcterms:modified>
</cp:coreProperties>
</file>