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9BB58-D853-4F2F-82DF-7C61D1D39FC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8FB80A-F48A-4F2F-8F19-BEE26EB19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FB80A-F48A-4F2F-8F19-BEE26EB1914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1800" dirty="0" smtClean="0"/>
              <a:t>Тема: Натуральні числа</a:t>
            </a:r>
            <a:br>
              <a:rPr lang="uk-UA" sz="1800" dirty="0" smtClean="0"/>
            </a:br>
            <a:r>
              <a:rPr lang="uk-UA" dirty="0" smtClean="0"/>
              <a:t> </a:t>
            </a:r>
            <a:r>
              <a:rPr lang="uk-UA" sz="1800" dirty="0" smtClean="0"/>
              <a:t>- додавання і віднімання; властивості додавання;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uk-UA" sz="1800" dirty="0" err="1" smtClean="0"/>
              <a:t>-множення</a:t>
            </a:r>
            <a:r>
              <a:rPr lang="uk-UA" sz="1800" dirty="0" smtClean="0"/>
              <a:t> і ділення; - властивості множення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Що ? Як? Яким чином?</a:t>
            </a:r>
            <a:endParaRPr lang="ru-RU" dirty="0"/>
          </a:p>
        </p:txBody>
      </p:sp>
      <p:pic>
        <p:nvPicPr>
          <p:cNvPr id="8" name="Содержимое 7" descr="асоц карта 1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76872"/>
            <a:ext cx="4040188" cy="3816424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uk-UA" dirty="0" smtClean="0"/>
              <a:t>1,2,3,4,5,6,7,8,9,10,11,12……</a:t>
            </a:r>
            <a:endParaRPr lang="ru-RU" dirty="0"/>
          </a:p>
        </p:txBody>
      </p:sp>
      <p:pic>
        <p:nvPicPr>
          <p:cNvPr id="9" name="Содержимое 8" descr="5-9-63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33269"/>
            <a:ext cx="4041775" cy="3034499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Відповіді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000" dirty="0" smtClean="0"/>
              <a:t>Домашнє завдання</a:t>
            </a:r>
          </a:p>
          <a:p>
            <a:r>
              <a:rPr lang="uk-UA" sz="1600" dirty="0" smtClean="0"/>
              <a:t>1. Запитання </a:t>
            </a:r>
            <a:r>
              <a:rPr lang="uk-UA" sz="1600" dirty="0" err="1" smtClean="0"/>
              <a:t>теоріїї</a:t>
            </a:r>
            <a:r>
              <a:rPr lang="uk-UA" sz="1600" dirty="0" smtClean="0"/>
              <a:t>:</a:t>
            </a:r>
          </a:p>
          <a:p>
            <a:r>
              <a:rPr lang="uk-UA" sz="1600" dirty="0" smtClean="0"/>
              <a:t> назви властивості дії додавання;</a:t>
            </a:r>
          </a:p>
          <a:p>
            <a:r>
              <a:rPr lang="uk-UA" sz="1600" dirty="0" smtClean="0"/>
              <a:t>Назви властивості дії віднімання;</a:t>
            </a:r>
          </a:p>
          <a:p>
            <a:r>
              <a:rPr lang="uk-UA" sz="1600" dirty="0" smtClean="0"/>
              <a:t>Назви властивості дії множення.</a:t>
            </a:r>
          </a:p>
          <a:p>
            <a:r>
              <a:rPr lang="uk-UA" sz="1600" dirty="0" smtClean="0"/>
              <a:t>Які числа називають натуральними.</a:t>
            </a:r>
          </a:p>
          <a:p>
            <a:r>
              <a:rPr lang="uk-UA" sz="1600" dirty="0" smtClean="0"/>
              <a:t>Чи є натуральним число нуль?</a:t>
            </a:r>
          </a:p>
          <a:p>
            <a:pPr>
              <a:buNone/>
            </a:pPr>
            <a:r>
              <a:rPr lang="uk-UA" sz="1600" dirty="0" smtClean="0"/>
              <a:t>2. </a:t>
            </a:r>
            <a:r>
              <a:rPr lang="uk-UA" sz="1600" dirty="0" err="1" smtClean="0"/>
              <a:t>Розв</a:t>
            </a:r>
            <a:r>
              <a:rPr lang="en-US" sz="1600" dirty="0" smtClean="0"/>
              <a:t>’</a:t>
            </a:r>
            <a:r>
              <a:rPr lang="uk-UA" sz="1600" dirty="0" err="1" smtClean="0"/>
              <a:t>яжи</a:t>
            </a:r>
            <a:r>
              <a:rPr lang="uk-UA" sz="1600" dirty="0" smtClean="0"/>
              <a:t> задачу. Зал кінотеатру вміщує 360 глядачів. Скільки залишилось вільних місць після того, як 8 класів по 28 учнів зайняли свої місця?</a:t>
            </a:r>
          </a:p>
          <a:p>
            <a:pPr>
              <a:buNone/>
            </a:pPr>
            <a:r>
              <a:rPr lang="uk-UA" sz="1600" dirty="0" smtClean="0"/>
              <a:t>3. Із властивості віднімання слідує, що </a:t>
            </a:r>
          </a:p>
          <a:p>
            <a:pPr>
              <a:buNone/>
            </a:pPr>
            <a:r>
              <a:rPr lang="uk-UA" sz="1600" dirty="0" smtClean="0"/>
              <a:t>28-(15+с)= 28-15-с=13-с  та</a:t>
            </a:r>
          </a:p>
          <a:p>
            <a:pPr>
              <a:buNone/>
            </a:pPr>
            <a:r>
              <a:rPr lang="uk-UA" sz="1600" dirty="0" smtClean="0"/>
              <a:t> а-64-26=а-(64+26)=а-90</a:t>
            </a:r>
          </a:p>
          <a:p>
            <a:pPr>
              <a:buNone/>
            </a:pPr>
            <a:r>
              <a:rPr lang="uk-UA" sz="1600" dirty="0" smtClean="0"/>
              <a:t>Яка властивість використана у цих виразах?</a:t>
            </a:r>
          </a:p>
          <a:p>
            <a:pPr>
              <a:buNone/>
            </a:pPr>
            <a:r>
              <a:rPr lang="uk-UA" sz="1600" dirty="0" smtClean="0"/>
              <a:t>Використовуючи цю властивість віднімання, спрости вирази: </a:t>
            </a:r>
          </a:p>
          <a:p>
            <a:pPr>
              <a:buNone/>
            </a:pPr>
            <a:r>
              <a:rPr lang="uk-UA" sz="1600" dirty="0" smtClean="0"/>
              <a:t>35-(18+у)                 </a:t>
            </a:r>
            <a:r>
              <a:rPr lang="en-US" sz="1600" dirty="0" smtClean="0"/>
              <a:t>m</a:t>
            </a:r>
            <a:r>
              <a:rPr lang="uk-UA" sz="1600" dirty="0" smtClean="0"/>
              <a:t>-128-472</a:t>
            </a:r>
          </a:p>
          <a:p>
            <a:pPr>
              <a:buNone/>
            </a:pPr>
            <a:r>
              <a:rPr lang="uk-UA" sz="1600" dirty="0" smtClean="0"/>
              <a:t>137-с-27                   168-(х+47)</a:t>
            </a:r>
          </a:p>
          <a:p>
            <a:pPr>
              <a:buNone/>
            </a:pPr>
            <a:r>
              <a:rPr lang="uk-UA" sz="1600" dirty="0" smtClean="0"/>
              <a:t>384-</a:t>
            </a:r>
            <a:r>
              <a:rPr lang="en-US" sz="1600" dirty="0" smtClean="0"/>
              <a:t>m</a:t>
            </a:r>
            <a:r>
              <a:rPr lang="uk-UA" sz="1600" dirty="0" smtClean="0"/>
              <a:t>-137</a:t>
            </a:r>
          </a:p>
          <a:p>
            <a:endParaRPr lang="ru-RU" sz="2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AutoNum type="arabicParenR"/>
            </a:pPr>
            <a:r>
              <a:rPr lang="uk-UA" dirty="0" smtClean="0"/>
              <a:t>7212</a:t>
            </a:r>
          </a:p>
          <a:p>
            <a:pPr marL="342900" indent="-342900">
              <a:buAutoNum type="arabicParenR"/>
            </a:pPr>
            <a:r>
              <a:rPr lang="uk-UA" dirty="0" smtClean="0"/>
              <a:t>846</a:t>
            </a:r>
          </a:p>
          <a:p>
            <a:pPr marL="342900" indent="-342900">
              <a:buAutoNum type="arabicParenR"/>
            </a:pPr>
            <a:r>
              <a:rPr lang="uk-UA" dirty="0" smtClean="0"/>
              <a:t>502</a:t>
            </a:r>
          </a:p>
          <a:p>
            <a:pPr marL="342900" indent="-342900">
              <a:buAutoNum type="arabicParenR"/>
            </a:pPr>
            <a:r>
              <a:rPr lang="uk-UA" dirty="0" smtClean="0"/>
              <a:t>9001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1600" dirty="0" smtClean="0"/>
              <a:t>Відповіді до домашнього завдання</a:t>
            </a:r>
            <a:endParaRPr lang="ru-RU" sz="16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uk-UA" dirty="0" smtClean="0"/>
              <a:t>1. Запитання </a:t>
            </a:r>
            <a:r>
              <a:rPr lang="uk-UA" dirty="0" err="1" smtClean="0"/>
              <a:t>теоріїї</a:t>
            </a:r>
            <a:r>
              <a:rPr lang="uk-UA" dirty="0" smtClean="0"/>
              <a:t>:</a:t>
            </a:r>
          </a:p>
          <a:p>
            <a:pPr>
              <a:buNone/>
            </a:pPr>
            <a:r>
              <a:rPr lang="uk-UA" dirty="0" smtClean="0"/>
              <a:t>властивості дії додавання: переставна та сполучна;</a:t>
            </a:r>
          </a:p>
          <a:p>
            <a:pPr>
              <a:buNone/>
            </a:pPr>
            <a:r>
              <a:rPr lang="uk-UA" dirty="0" smtClean="0"/>
              <a:t> властивості дії віднімання: </a:t>
            </a:r>
            <a:r>
              <a:rPr lang="uk-UA" dirty="0" err="1" smtClean="0"/>
              <a:t>віднімання</a:t>
            </a:r>
            <a:r>
              <a:rPr lang="uk-UA" dirty="0" smtClean="0"/>
              <a:t> суми від числа, віднімання числа від суми;</a:t>
            </a:r>
          </a:p>
          <a:p>
            <a:pPr>
              <a:buNone/>
            </a:pPr>
            <a:r>
              <a:rPr lang="uk-UA" dirty="0" smtClean="0"/>
              <a:t> властивості дії множення: переставна, сполучна, розподільна.</a:t>
            </a:r>
          </a:p>
          <a:p>
            <a:pPr>
              <a:buNone/>
            </a:pPr>
            <a:r>
              <a:rPr lang="uk-UA" dirty="0" smtClean="0"/>
              <a:t>Числа називають натуральними, які утворилися при лічбі предметів.</a:t>
            </a:r>
          </a:p>
          <a:p>
            <a:r>
              <a:rPr lang="uk-UA" dirty="0" smtClean="0"/>
              <a:t>Чи є натуральним число нуль?( Ні).</a:t>
            </a:r>
          </a:p>
          <a:p>
            <a:pPr>
              <a:buNone/>
            </a:pPr>
            <a:r>
              <a:rPr lang="uk-UA" dirty="0" smtClean="0"/>
              <a:t>2. </a:t>
            </a:r>
            <a:r>
              <a:rPr lang="uk-UA" dirty="0" err="1" smtClean="0"/>
              <a:t>Розв</a:t>
            </a:r>
            <a:r>
              <a:rPr lang="en-US" dirty="0" smtClean="0"/>
              <a:t>’</a:t>
            </a:r>
            <a:r>
              <a:rPr lang="uk-UA" dirty="0" err="1" smtClean="0"/>
              <a:t>яжи</a:t>
            </a:r>
            <a:r>
              <a:rPr lang="uk-UA" dirty="0" smtClean="0"/>
              <a:t> задачу. Зал кінотеатру вміщує 360 глядачів. Скільки залишилось вільних місць після того, як 8 класів по 28 учнів зайняли свої місця?</a:t>
            </a:r>
          </a:p>
          <a:p>
            <a:pPr>
              <a:buNone/>
            </a:pPr>
            <a:r>
              <a:rPr lang="uk-UA" dirty="0" smtClean="0"/>
              <a:t>360 – 28*8 = 136 місць.</a:t>
            </a:r>
          </a:p>
          <a:p>
            <a:pPr>
              <a:buNone/>
            </a:pPr>
            <a:r>
              <a:rPr lang="uk-UA" dirty="0" smtClean="0"/>
              <a:t>3. Із властивості віднімання слідує, що </a:t>
            </a:r>
          </a:p>
          <a:p>
            <a:pPr>
              <a:buNone/>
            </a:pPr>
            <a:r>
              <a:rPr lang="uk-UA" dirty="0" smtClean="0"/>
              <a:t>28-(15+с)= 28-15-с=13-с  та</a:t>
            </a:r>
          </a:p>
          <a:p>
            <a:pPr>
              <a:buNone/>
            </a:pPr>
            <a:r>
              <a:rPr lang="uk-UA" dirty="0" smtClean="0"/>
              <a:t> а-64-26=а-(64+26)=а-90</a:t>
            </a:r>
          </a:p>
          <a:p>
            <a:pPr>
              <a:buNone/>
            </a:pPr>
            <a:r>
              <a:rPr lang="uk-UA" dirty="0" smtClean="0"/>
              <a:t>Яка властивість використана у цих виразах? (віднімання суми від числа)</a:t>
            </a:r>
          </a:p>
          <a:p>
            <a:pPr>
              <a:buNone/>
            </a:pPr>
            <a:r>
              <a:rPr lang="uk-UA" dirty="0" smtClean="0"/>
              <a:t>Використовуючи цю властивість віднімання, спрости вирази: </a:t>
            </a:r>
          </a:p>
          <a:p>
            <a:pPr>
              <a:buNone/>
            </a:pPr>
            <a:r>
              <a:rPr lang="uk-UA" dirty="0" smtClean="0"/>
              <a:t>35-(18+у) =35-18-у                </a:t>
            </a:r>
            <a:r>
              <a:rPr lang="en-US" dirty="0" smtClean="0"/>
              <a:t>m</a:t>
            </a:r>
            <a:r>
              <a:rPr lang="uk-UA" dirty="0" smtClean="0"/>
              <a:t>-128-472= </a:t>
            </a:r>
            <a:r>
              <a:rPr lang="en-US" dirty="0" smtClean="0"/>
              <a:t>m</a:t>
            </a:r>
            <a:r>
              <a:rPr lang="uk-UA" dirty="0" smtClean="0"/>
              <a:t>- (128+472)= </a:t>
            </a:r>
            <a:r>
              <a:rPr lang="en-US" dirty="0" smtClean="0"/>
              <a:t>m</a:t>
            </a:r>
            <a:r>
              <a:rPr lang="uk-UA" dirty="0" smtClean="0"/>
              <a:t>- 600</a:t>
            </a:r>
          </a:p>
          <a:p>
            <a:pPr>
              <a:buNone/>
            </a:pPr>
            <a:r>
              <a:rPr lang="uk-UA" dirty="0" smtClean="0"/>
              <a:t>137-с-27 =137 – (с+27)                  168-(х+47)= 168-х-47</a:t>
            </a:r>
          </a:p>
          <a:p>
            <a:pPr>
              <a:buNone/>
            </a:pPr>
            <a:r>
              <a:rPr lang="uk-UA" dirty="0" smtClean="0"/>
              <a:t>384-</a:t>
            </a:r>
            <a:r>
              <a:rPr lang="en-US" dirty="0" smtClean="0"/>
              <a:t>m</a:t>
            </a:r>
            <a:r>
              <a:rPr lang="uk-UA" dirty="0" smtClean="0"/>
              <a:t>-137= 384-(</a:t>
            </a:r>
            <a:r>
              <a:rPr lang="en-US" dirty="0" smtClean="0"/>
              <a:t>m</a:t>
            </a:r>
            <a:r>
              <a:rPr lang="uk-UA" dirty="0" smtClean="0"/>
              <a:t>+137)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1800" dirty="0" smtClean="0"/>
              <a:t>Місце натуральних чисел в математиці</a:t>
            </a:r>
            <a:endParaRPr lang="ru-RU" sz="18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2407    35810   500215</a:t>
            </a:r>
            <a:endParaRPr lang="ru-RU" dirty="0"/>
          </a:p>
        </p:txBody>
      </p:sp>
      <p:pic>
        <p:nvPicPr>
          <p:cNvPr id="12" name="Содержимое 11" descr="image783_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27584" y="2585651"/>
            <a:ext cx="2983210" cy="2829788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uk-UA" dirty="0" smtClean="0"/>
              <a:t>80 808 080 прочитайте це число</a:t>
            </a:r>
            <a:endParaRPr lang="ru-RU" dirty="0"/>
          </a:p>
        </p:txBody>
      </p:sp>
      <p:pic>
        <p:nvPicPr>
          <p:cNvPr id="13" name="Содержимое 12" descr="NumberSetinC.svg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1481" y="2564904"/>
            <a:ext cx="4052543" cy="316835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Таблиця класів та розрядів</a:t>
            </a:r>
            <a:endParaRPr lang="ru-RU" dirty="0"/>
          </a:p>
        </p:txBody>
      </p:sp>
      <p:pic>
        <p:nvPicPr>
          <p:cNvPr id="4" name="Содержимое 3" descr="infgrf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4072" y="1600200"/>
            <a:ext cx="3655855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Запишіть числа цифрами</a:t>
            </a:r>
            <a:endParaRPr lang="ru-RU" sz="2000" dirty="0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1800" dirty="0" smtClean="0"/>
              <a:t>Двадцять чотири;</a:t>
            </a:r>
          </a:p>
          <a:p>
            <a:r>
              <a:rPr lang="uk-UA" sz="1800" dirty="0" smtClean="0"/>
              <a:t>Двісті сорок;</a:t>
            </a:r>
          </a:p>
          <a:p>
            <a:r>
              <a:rPr lang="uk-UA" sz="1800" dirty="0" smtClean="0"/>
              <a:t>Шістсот двадцять сім тисяч триста;</a:t>
            </a:r>
          </a:p>
          <a:p>
            <a:r>
              <a:rPr lang="uk-UA" sz="1800" dirty="0" smtClean="0"/>
              <a:t>Три мільйона вісімсот тисяч чотири;</a:t>
            </a:r>
          </a:p>
          <a:p>
            <a:r>
              <a:rPr lang="uk-UA" sz="1800" dirty="0" smtClean="0"/>
              <a:t>86 тис.;</a:t>
            </a:r>
          </a:p>
          <a:p>
            <a:r>
              <a:rPr lang="uk-UA" sz="1800" dirty="0" smtClean="0"/>
              <a:t>11 млн.;</a:t>
            </a:r>
          </a:p>
          <a:p>
            <a:r>
              <a:rPr lang="uk-UA" sz="1800" dirty="0" smtClean="0"/>
              <a:t>9 </a:t>
            </a:r>
            <a:r>
              <a:rPr lang="uk-UA" sz="1800" dirty="0" err="1" smtClean="0"/>
              <a:t>сотен</a:t>
            </a:r>
            <a:r>
              <a:rPr lang="uk-UA" sz="1800" dirty="0" smtClean="0"/>
              <a:t> 0 десятків 3 одиниці;</a:t>
            </a:r>
          </a:p>
          <a:p>
            <a:r>
              <a:rPr lang="uk-UA" sz="1800" dirty="0" smtClean="0"/>
              <a:t>5 </a:t>
            </a:r>
            <a:r>
              <a:rPr lang="uk-UA" sz="1800" dirty="0" err="1" smtClean="0"/>
              <a:t>сотен</a:t>
            </a:r>
            <a:r>
              <a:rPr lang="uk-UA" sz="1800" dirty="0" smtClean="0"/>
              <a:t> 8 десятків 0 одиниць;</a:t>
            </a:r>
          </a:p>
          <a:p>
            <a:r>
              <a:rPr lang="uk-UA" sz="1800" dirty="0" smtClean="0"/>
              <a:t>3 тисячі 2 сотні 4 десятки 1 одиниця;</a:t>
            </a:r>
          </a:p>
          <a:p>
            <a:r>
              <a:rPr lang="uk-UA" sz="1800" dirty="0" smtClean="0"/>
              <a:t>9 одиниць четвертого розряду;</a:t>
            </a:r>
          </a:p>
          <a:p>
            <a:r>
              <a:rPr lang="uk-UA" sz="1800" dirty="0" smtClean="0"/>
              <a:t>7 одиниць  тисяч  8 одиниць.</a:t>
            </a:r>
            <a:endParaRPr lang="ru-RU" sz="1800" dirty="0"/>
          </a:p>
        </p:txBody>
      </p:sp>
      <p:pic>
        <p:nvPicPr>
          <p:cNvPr id="1026" name="Picture 2" descr="D:\МАМА\НА УРОК\картинки к урокам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2400300" cy="1200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Порівняй свої записи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859340"/>
            <a:ext cx="69847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Двадцять чотири    24</a:t>
            </a:r>
          </a:p>
          <a:p>
            <a:r>
              <a:rPr lang="uk-UA" dirty="0" smtClean="0"/>
              <a:t>Двісті сорок 240</a:t>
            </a:r>
          </a:p>
          <a:p>
            <a:r>
              <a:rPr lang="uk-UA" dirty="0" smtClean="0"/>
              <a:t>Шістсот двадцять сім тисяч триста 627 300</a:t>
            </a:r>
          </a:p>
          <a:p>
            <a:r>
              <a:rPr lang="uk-UA" dirty="0" smtClean="0"/>
              <a:t>Три мільйона вісімсот тисяч чотири 3 800 004</a:t>
            </a:r>
          </a:p>
          <a:p>
            <a:r>
              <a:rPr lang="uk-UA" dirty="0" smtClean="0"/>
              <a:t>86 тис.    86 000</a:t>
            </a:r>
          </a:p>
          <a:p>
            <a:r>
              <a:rPr lang="uk-UA" dirty="0" smtClean="0"/>
              <a:t>11 млн. 11 000 000</a:t>
            </a:r>
          </a:p>
          <a:p>
            <a:r>
              <a:rPr lang="uk-UA" dirty="0" smtClean="0"/>
              <a:t>9 </a:t>
            </a:r>
            <a:r>
              <a:rPr lang="uk-UA" dirty="0" err="1" smtClean="0"/>
              <a:t>сотен</a:t>
            </a:r>
            <a:r>
              <a:rPr lang="uk-UA" dirty="0" smtClean="0"/>
              <a:t> 0 десятків 3 одиниці  : 903</a:t>
            </a:r>
          </a:p>
          <a:p>
            <a:r>
              <a:rPr lang="uk-UA" dirty="0" smtClean="0"/>
              <a:t>5 </a:t>
            </a:r>
            <a:r>
              <a:rPr lang="uk-UA" dirty="0" err="1" smtClean="0"/>
              <a:t>сотен</a:t>
            </a:r>
            <a:r>
              <a:rPr lang="uk-UA" dirty="0" smtClean="0"/>
              <a:t> 8 десятків 0 одиниць : 580</a:t>
            </a:r>
          </a:p>
          <a:p>
            <a:r>
              <a:rPr lang="uk-UA" dirty="0" smtClean="0"/>
              <a:t>3 тисячі 2 сотні 4 десятки 1 одиниця:  3 241</a:t>
            </a:r>
          </a:p>
          <a:p>
            <a:r>
              <a:rPr lang="uk-UA" dirty="0" smtClean="0"/>
              <a:t>9 одиниць четвертого розряду: 9 000</a:t>
            </a:r>
          </a:p>
          <a:p>
            <a:r>
              <a:rPr lang="uk-UA" dirty="0" smtClean="0"/>
              <a:t>7 одиниць  тисяч  8 одиниць: 7 008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uk-UA" sz="2400" b="1" dirty="0" smtClean="0"/>
              <a:t>Властивості дій з числами</a:t>
            </a:r>
            <a:endParaRPr lang="ru-RU" sz="2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Властивості +-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uk-UA" dirty="0" smtClean="0"/>
              <a:t>Властивості множення</a:t>
            </a:r>
            <a:endParaRPr lang="ru-RU" dirty="0"/>
          </a:p>
        </p:txBody>
      </p:sp>
      <p:pic>
        <p:nvPicPr>
          <p:cNvPr id="13" name="Содержимое 12" descr="slide_6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  <p:pic>
        <p:nvPicPr>
          <p:cNvPr id="10" name="Содержимое 9" descr="image16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544" y="332656"/>
            <a:ext cx="2209800" cy="1455420"/>
          </a:xfrm>
        </p:spPr>
      </p:pic>
      <p:pic>
        <p:nvPicPr>
          <p:cNvPr id="3074" name="Picture 2" descr="D:\МАМА\НА УРОК\картинки к урокам\-4-638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276872"/>
            <a:ext cx="2664296" cy="1845797"/>
          </a:xfrm>
          <a:prstGeom prst="rect">
            <a:avLst/>
          </a:prstGeom>
          <a:noFill/>
        </p:spPr>
      </p:pic>
      <p:pic>
        <p:nvPicPr>
          <p:cNvPr id="3075" name="Picture 3" descr="D:\МАМА\НА УРОК\картинки к урокам\-6-6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149080"/>
            <a:ext cx="3254499" cy="2254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uk-UA" dirty="0" smtClean="0"/>
              <a:t>Тренувальні завдання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+-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dirty="0" smtClean="0"/>
              <a:t>458+333+42+67=</a:t>
            </a:r>
          </a:p>
          <a:p>
            <a:r>
              <a:rPr lang="uk-UA" dirty="0" smtClean="0"/>
              <a:t>635+308+1365+392=</a:t>
            </a:r>
          </a:p>
          <a:p>
            <a:r>
              <a:rPr lang="uk-UA" dirty="0" smtClean="0"/>
              <a:t>411+419+145+725+87=</a:t>
            </a:r>
          </a:p>
          <a:p>
            <a:r>
              <a:rPr lang="uk-UA" dirty="0" smtClean="0"/>
              <a:t>(7357+2848)+5152=</a:t>
            </a:r>
          </a:p>
          <a:p>
            <a:r>
              <a:rPr lang="uk-UA" dirty="0" smtClean="0"/>
              <a:t>18356+(1644+2135)=</a:t>
            </a:r>
          </a:p>
          <a:p>
            <a:r>
              <a:rPr lang="uk-UA" dirty="0" smtClean="0"/>
              <a:t>3189-(1189+1250)=</a:t>
            </a:r>
          </a:p>
          <a:p>
            <a:r>
              <a:rPr lang="uk-UA" dirty="0" smtClean="0"/>
              <a:t>9862-(1000+3541)=</a:t>
            </a:r>
          </a:p>
          <a:p>
            <a:r>
              <a:rPr lang="uk-UA" dirty="0" smtClean="0"/>
              <a:t>1275+(3325-2980)=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uk-UA" dirty="0" smtClean="0"/>
              <a:t>*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uk-UA" dirty="0" smtClean="0"/>
              <a:t>50*(2*764)=</a:t>
            </a:r>
          </a:p>
          <a:p>
            <a:r>
              <a:rPr lang="uk-UA" dirty="0" smtClean="0"/>
              <a:t>4*5*333=</a:t>
            </a:r>
          </a:p>
          <a:p>
            <a:r>
              <a:rPr lang="uk-UA" dirty="0" smtClean="0"/>
              <a:t>(111*2)*35=</a:t>
            </a:r>
          </a:p>
          <a:p>
            <a:r>
              <a:rPr lang="uk-UA" dirty="0" smtClean="0"/>
              <a:t>25*86*4=</a:t>
            </a:r>
          </a:p>
          <a:p>
            <a:r>
              <a:rPr lang="uk-UA" dirty="0" smtClean="0"/>
              <a:t>(402*125)*8=</a:t>
            </a:r>
          </a:p>
          <a:p>
            <a:r>
              <a:rPr lang="uk-UA" dirty="0" smtClean="0"/>
              <a:t>250*3*40=</a:t>
            </a:r>
          </a:p>
          <a:p>
            <a:r>
              <a:rPr lang="uk-UA" dirty="0" smtClean="0"/>
              <a:t>483*2*5=</a:t>
            </a:r>
          </a:p>
          <a:p>
            <a:r>
              <a:rPr lang="uk-UA" dirty="0" smtClean="0"/>
              <a:t>38*65-38*63=</a:t>
            </a:r>
            <a:endParaRPr lang="ru-RU" dirty="0"/>
          </a:p>
        </p:txBody>
      </p:sp>
      <p:pic>
        <p:nvPicPr>
          <p:cNvPr id="4098" name="Picture 2" descr="D:\МАМА\НА УРОК\картинки к урокам\Zakon-ravnovesiya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2627784" cy="14398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uk-UA" sz="2400" dirty="0" smtClean="0"/>
              <a:t>Тренувальні завдання</a:t>
            </a:r>
            <a:br>
              <a:rPr lang="uk-UA" sz="2400" dirty="0" smtClean="0"/>
            </a:br>
            <a:r>
              <a:rPr lang="uk-UA" sz="2400" dirty="0" smtClean="0"/>
              <a:t>(відповіді)</a:t>
            </a:r>
            <a:endParaRPr lang="ru-RU" sz="24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+-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dirty="0" smtClean="0"/>
              <a:t>458+333+42+67=900</a:t>
            </a:r>
          </a:p>
          <a:p>
            <a:r>
              <a:rPr lang="uk-UA" dirty="0" smtClean="0"/>
              <a:t>635+308+1365+392=2700</a:t>
            </a:r>
          </a:p>
          <a:p>
            <a:r>
              <a:rPr lang="uk-UA" dirty="0" smtClean="0"/>
              <a:t>411+419+145+725+87=1787</a:t>
            </a:r>
          </a:p>
          <a:p>
            <a:r>
              <a:rPr lang="uk-UA" dirty="0" smtClean="0"/>
              <a:t>(7357+2848)+5152=15357</a:t>
            </a:r>
          </a:p>
          <a:p>
            <a:r>
              <a:rPr lang="uk-UA" dirty="0" smtClean="0"/>
              <a:t>18356+(1644+2135)=22135</a:t>
            </a:r>
          </a:p>
          <a:p>
            <a:r>
              <a:rPr lang="uk-UA" dirty="0" smtClean="0"/>
              <a:t>3189-(1189+1250)=750</a:t>
            </a:r>
          </a:p>
          <a:p>
            <a:r>
              <a:rPr lang="uk-UA" dirty="0" smtClean="0"/>
              <a:t>9862-(1000+3541)=5321</a:t>
            </a:r>
          </a:p>
          <a:p>
            <a:r>
              <a:rPr lang="uk-UA" dirty="0" smtClean="0"/>
              <a:t>1275+(3325-2980)=1620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uk-UA" dirty="0" smtClean="0"/>
              <a:t>*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uk-UA" dirty="0" smtClean="0"/>
              <a:t>50*(2*764)=76400</a:t>
            </a:r>
          </a:p>
          <a:p>
            <a:r>
              <a:rPr lang="uk-UA" dirty="0" smtClean="0"/>
              <a:t>4*5*333=6660</a:t>
            </a:r>
          </a:p>
          <a:p>
            <a:r>
              <a:rPr lang="uk-UA" dirty="0" smtClean="0"/>
              <a:t>(111*2)*35=7770</a:t>
            </a:r>
          </a:p>
          <a:p>
            <a:r>
              <a:rPr lang="uk-UA" dirty="0" smtClean="0"/>
              <a:t>25*86*4=8600</a:t>
            </a:r>
          </a:p>
          <a:p>
            <a:r>
              <a:rPr lang="uk-UA" dirty="0" smtClean="0"/>
              <a:t>(402*125)*8=402000</a:t>
            </a:r>
          </a:p>
          <a:p>
            <a:r>
              <a:rPr lang="uk-UA" dirty="0" smtClean="0"/>
              <a:t>250*3*40=30000</a:t>
            </a:r>
          </a:p>
          <a:p>
            <a:r>
              <a:rPr lang="uk-UA" dirty="0" smtClean="0"/>
              <a:t>483*2*5=4830</a:t>
            </a:r>
          </a:p>
          <a:p>
            <a:r>
              <a:rPr lang="uk-UA" dirty="0" smtClean="0"/>
              <a:t>38*65-38*63=76</a:t>
            </a:r>
            <a:endParaRPr lang="ru-RU" dirty="0"/>
          </a:p>
        </p:txBody>
      </p:sp>
      <p:pic>
        <p:nvPicPr>
          <p:cNvPr id="5122" name="Picture 2" descr="D:\МАМА\НА УРОК\картинки к урокам\e2fed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2335336" cy="1063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?</a:t>
            </a:r>
            <a:endParaRPr lang="ru-RU" dirty="0"/>
          </a:p>
        </p:txBody>
      </p:sp>
      <p:sp>
        <p:nvSpPr>
          <p:cNvPr id="18" name="Содержимое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(6112 + 1596) – 496=</a:t>
            </a:r>
          </a:p>
          <a:p>
            <a:r>
              <a:rPr lang="uk-UA" dirty="0" smtClean="0"/>
              <a:t>(1823 + 846) – 1723=</a:t>
            </a:r>
          </a:p>
          <a:p>
            <a:r>
              <a:rPr lang="uk-UA" dirty="0" smtClean="0"/>
              <a:t>95 837 – ( 95 137 + 198)=</a:t>
            </a:r>
          </a:p>
          <a:p>
            <a:r>
              <a:rPr lang="uk-UA" dirty="0" smtClean="0"/>
              <a:t>(8593 + 1407)- 999=</a:t>
            </a:r>
            <a:endParaRPr lang="ru-RU" dirty="0"/>
          </a:p>
        </p:txBody>
      </p:sp>
      <p:pic>
        <p:nvPicPr>
          <p:cNvPr id="6146" name="Picture 2" descr="D:\МАМА\НА УРОК\картинки к урокам\mf-card-big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60649"/>
            <a:ext cx="3157166" cy="1080120"/>
          </a:xfrm>
          <a:prstGeom prst="rect">
            <a:avLst/>
          </a:prstGeom>
          <a:noFill/>
        </p:spPr>
      </p:pic>
      <p:pic>
        <p:nvPicPr>
          <p:cNvPr id="6147" name="Picture 3" descr="D:\МАМА\НА УРОК\картинки к урокам\resize_13396754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16071"/>
            <a:ext cx="2448272" cy="1376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610</Words>
  <Application>Microsoft Office PowerPoint</Application>
  <PresentationFormat>Экран (4:3)</PresentationFormat>
  <Paragraphs>116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Тема: Натуральні числа  - додавання і віднімання; властивості додавання; -множення і ділення; - властивості множення</vt:lpstr>
      <vt:lpstr>Місце натуральних чисел в математиці</vt:lpstr>
      <vt:lpstr>Таблиця класів та розрядів</vt:lpstr>
      <vt:lpstr>Запишіть числа цифрами</vt:lpstr>
      <vt:lpstr>Порівняй свої записи</vt:lpstr>
      <vt:lpstr>Властивості дій з числами</vt:lpstr>
      <vt:lpstr>Тренувальні завдання</vt:lpstr>
      <vt:lpstr>Тренувальні завдання (відповіді)</vt:lpstr>
      <vt:lpstr>?</vt:lpstr>
      <vt:lpstr>Відповіді</vt:lpstr>
      <vt:lpstr>Відповіді до домашнього завдання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Натуральні числа  - додавання і віднімання; властивості додавання; -множення і ділення; - властивості множення</dc:title>
  <dc:creator>Mashine</dc:creator>
  <cp:lastModifiedBy>Пользователь Windows</cp:lastModifiedBy>
  <cp:revision>26</cp:revision>
  <dcterms:created xsi:type="dcterms:W3CDTF">2018-06-12T20:22:15Z</dcterms:created>
  <dcterms:modified xsi:type="dcterms:W3CDTF">2018-06-12T23:07:25Z</dcterms:modified>
</cp:coreProperties>
</file>