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6B7345-7118-405A-8366-23E97050BB74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47E9A-43F6-4691-B91F-7F1E163BA8E8}">
      <dgm:prSet phldrT="[Текст]"/>
      <dgm:spPr/>
      <dgm:t>
        <a:bodyPr/>
        <a:lstStyle/>
        <a:p>
          <a:r>
            <a:rPr lang="uk-UA" dirty="0" smtClean="0"/>
            <a:t>Ділене</a:t>
          </a:r>
          <a:endParaRPr lang="ru-RU" dirty="0"/>
        </a:p>
      </dgm:t>
    </dgm:pt>
    <dgm:pt modelId="{86E0F7BA-BD44-4164-ABC2-19FB21ABB17A}" type="parTrans" cxnId="{2C37F6AE-8747-4FA8-AB20-745A07E3CA39}">
      <dgm:prSet/>
      <dgm:spPr/>
      <dgm:t>
        <a:bodyPr/>
        <a:lstStyle/>
        <a:p>
          <a:endParaRPr lang="ru-RU"/>
        </a:p>
      </dgm:t>
    </dgm:pt>
    <dgm:pt modelId="{319117F5-AEFF-4037-8CC1-99D3D9B444D4}" type="sibTrans" cxnId="{2C37F6AE-8747-4FA8-AB20-745A07E3CA39}">
      <dgm:prSet/>
      <dgm:spPr/>
      <dgm:t>
        <a:bodyPr/>
        <a:lstStyle/>
        <a:p>
          <a:endParaRPr lang="ru-RU"/>
        </a:p>
      </dgm:t>
    </dgm:pt>
    <dgm:pt modelId="{C237B541-947E-4247-8832-07BB936942D7}">
      <dgm:prSet phldrT="[Текст]"/>
      <dgm:spPr/>
      <dgm:t>
        <a:bodyPr/>
        <a:lstStyle/>
        <a:p>
          <a:r>
            <a:rPr lang="uk-UA" dirty="0" smtClean="0"/>
            <a:t>дільник</a:t>
          </a:r>
          <a:endParaRPr lang="ru-RU" dirty="0"/>
        </a:p>
      </dgm:t>
    </dgm:pt>
    <dgm:pt modelId="{7A969D2D-5BCC-4159-9FCD-5737CF9E4C1B}" type="parTrans" cxnId="{2E11FBE0-BDBB-40F4-A5D2-09700C51FF2F}">
      <dgm:prSet/>
      <dgm:spPr/>
      <dgm:t>
        <a:bodyPr/>
        <a:lstStyle/>
        <a:p>
          <a:endParaRPr lang="ru-RU"/>
        </a:p>
      </dgm:t>
    </dgm:pt>
    <dgm:pt modelId="{C14D65ED-28E1-46E4-8FD3-7207271E4616}" type="sibTrans" cxnId="{2E11FBE0-BDBB-40F4-A5D2-09700C51FF2F}">
      <dgm:prSet/>
      <dgm:spPr/>
      <dgm:t>
        <a:bodyPr/>
        <a:lstStyle/>
        <a:p>
          <a:endParaRPr lang="ru-RU"/>
        </a:p>
      </dgm:t>
    </dgm:pt>
    <dgm:pt modelId="{38ACB18D-6E9C-4B82-B339-D5AD44EC9A91}" type="pres">
      <dgm:prSet presAssocID="{B96B7345-7118-405A-8366-23E97050BB7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1C5844-16BB-4B62-83F3-07EC053A0317}" type="pres">
      <dgm:prSet presAssocID="{B96B7345-7118-405A-8366-23E97050BB74}" presName="divider" presStyleLbl="fgShp" presStyleIdx="0" presStyleCnt="1" custAng="300000"/>
      <dgm:spPr/>
    </dgm:pt>
    <dgm:pt modelId="{738DAAE0-812F-4FBE-B06A-94E98612455D}" type="pres">
      <dgm:prSet presAssocID="{73147E9A-43F6-4691-B91F-7F1E163BA8E8}" presName="downArrow" presStyleLbl="node1" presStyleIdx="0" presStyleCnt="2"/>
      <dgm:spPr/>
    </dgm:pt>
    <dgm:pt modelId="{E4AF0A53-2348-473E-B1F8-6B9634995A8B}" type="pres">
      <dgm:prSet presAssocID="{73147E9A-43F6-4691-B91F-7F1E163BA8E8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74A2E-6E24-4176-8991-106C30040AFC}" type="pres">
      <dgm:prSet presAssocID="{C237B541-947E-4247-8832-07BB936942D7}" presName="upArrow" presStyleLbl="node1" presStyleIdx="1" presStyleCnt="2"/>
      <dgm:spPr/>
    </dgm:pt>
    <dgm:pt modelId="{1BEA004F-9523-477E-A165-EFE135334442}" type="pres">
      <dgm:prSet presAssocID="{C237B541-947E-4247-8832-07BB936942D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F079C2-0DFC-49DC-9A22-EBAE32C8B862}" type="presOf" srcId="{B96B7345-7118-405A-8366-23E97050BB74}" destId="{38ACB18D-6E9C-4B82-B339-D5AD44EC9A91}" srcOrd="0" destOrd="0" presId="urn:microsoft.com/office/officeart/2005/8/layout/arrow3"/>
    <dgm:cxn modelId="{2E11FBE0-BDBB-40F4-A5D2-09700C51FF2F}" srcId="{B96B7345-7118-405A-8366-23E97050BB74}" destId="{C237B541-947E-4247-8832-07BB936942D7}" srcOrd="1" destOrd="0" parTransId="{7A969D2D-5BCC-4159-9FCD-5737CF9E4C1B}" sibTransId="{C14D65ED-28E1-46E4-8FD3-7207271E4616}"/>
    <dgm:cxn modelId="{8D995766-4AD5-458F-BCB0-4E059B535111}" type="presOf" srcId="{C237B541-947E-4247-8832-07BB936942D7}" destId="{1BEA004F-9523-477E-A165-EFE135334442}" srcOrd="0" destOrd="0" presId="urn:microsoft.com/office/officeart/2005/8/layout/arrow3"/>
    <dgm:cxn modelId="{168B31A4-7207-4AE1-A2AC-4202453EEEBE}" type="presOf" srcId="{73147E9A-43F6-4691-B91F-7F1E163BA8E8}" destId="{E4AF0A53-2348-473E-B1F8-6B9634995A8B}" srcOrd="0" destOrd="0" presId="urn:microsoft.com/office/officeart/2005/8/layout/arrow3"/>
    <dgm:cxn modelId="{2C37F6AE-8747-4FA8-AB20-745A07E3CA39}" srcId="{B96B7345-7118-405A-8366-23E97050BB74}" destId="{73147E9A-43F6-4691-B91F-7F1E163BA8E8}" srcOrd="0" destOrd="0" parTransId="{86E0F7BA-BD44-4164-ABC2-19FB21ABB17A}" sibTransId="{319117F5-AEFF-4037-8CC1-99D3D9B444D4}"/>
    <dgm:cxn modelId="{3E7EA3F6-1A5F-417D-BBCF-4614A209D37C}" type="presParOf" srcId="{38ACB18D-6E9C-4B82-B339-D5AD44EC9A91}" destId="{8A1C5844-16BB-4B62-83F3-07EC053A0317}" srcOrd="0" destOrd="0" presId="urn:microsoft.com/office/officeart/2005/8/layout/arrow3"/>
    <dgm:cxn modelId="{326414E6-C939-423E-BDF2-84034E266100}" type="presParOf" srcId="{38ACB18D-6E9C-4B82-B339-D5AD44EC9A91}" destId="{738DAAE0-812F-4FBE-B06A-94E98612455D}" srcOrd="1" destOrd="0" presId="urn:microsoft.com/office/officeart/2005/8/layout/arrow3"/>
    <dgm:cxn modelId="{6E782632-80ED-43E7-8717-E17284B3FC0D}" type="presParOf" srcId="{38ACB18D-6E9C-4B82-B339-D5AD44EC9A91}" destId="{E4AF0A53-2348-473E-B1F8-6B9634995A8B}" srcOrd="2" destOrd="0" presId="urn:microsoft.com/office/officeart/2005/8/layout/arrow3"/>
    <dgm:cxn modelId="{882FC82A-0908-435B-ABAD-9FC15E555D05}" type="presParOf" srcId="{38ACB18D-6E9C-4B82-B339-D5AD44EC9A91}" destId="{92474A2E-6E24-4176-8991-106C30040AFC}" srcOrd="3" destOrd="0" presId="urn:microsoft.com/office/officeart/2005/8/layout/arrow3"/>
    <dgm:cxn modelId="{09B46DF1-C080-4F6E-9FB0-F7FF2D2050E4}" type="presParOf" srcId="{38ACB18D-6E9C-4B82-B339-D5AD44EC9A91}" destId="{1BEA004F-9523-477E-A165-EFE13533444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1C5844-16BB-4B62-83F3-07EC053A0317}">
      <dsp:nvSpPr>
        <dsp:cNvPr id="0" name=""/>
        <dsp:cNvSpPr/>
      </dsp:nvSpPr>
      <dsp:spPr>
        <a:xfrm>
          <a:off x="16706" y="1983860"/>
          <a:ext cx="4005186" cy="558241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DAAE0-812F-4FBE-B06A-94E98612455D}">
      <dsp:nvSpPr>
        <dsp:cNvPr id="0" name=""/>
        <dsp:cNvSpPr/>
      </dsp:nvSpPr>
      <dsp:spPr>
        <a:xfrm>
          <a:off x="484632" y="226298"/>
          <a:ext cx="1211580" cy="181038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AF0A53-2348-473E-B1F8-6B9634995A8B}">
      <dsp:nvSpPr>
        <dsp:cNvPr id="0" name=""/>
        <dsp:cNvSpPr/>
      </dsp:nvSpPr>
      <dsp:spPr>
        <a:xfrm>
          <a:off x="2140458" y="0"/>
          <a:ext cx="129235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Ділене</a:t>
          </a:r>
          <a:endParaRPr lang="ru-RU" sz="2200" kern="1200" dirty="0"/>
        </a:p>
      </dsp:txBody>
      <dsp:txXfrm>
        <a:off x="2140458" y="0"/>
        <a:ext cx="1292352" cy="1900904"/>
      </dsp:txXfrm>
    </dsp:sp>
    <dsp:sp modelId="{92474A2E-6E24-4176-8991-106C30040AFC}">
      <dsp:nvSpPr>
        <dsp:cNvPr id="0" name=""/>
        <dsp:cNvSpPr/>
      </dsp:nvSpPr>
      <dsp:spPr>
        <a:xfrm>
          <a:off x="2342387" y="2489279"/>
          <a:ext cx="1211580" cy="181038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A004F-9523-477E-A165-EFE135334442}">
      <dsp:nvSpPr>
        <dsp:cNvPr id="0" name=""/>
        <dsp:cNvSpPr/>
      </dsp:nvSpPr>
      <dsp:spPr>
        <a:xfrm>
          <a:off x="605790" y="2625058"/>
          <a:ext cx="129235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дільник</a:t>
          </a:r>
          <a:endParaRPr lang="ru-RU" sz="2200" kern="1200" dirty="0"/>
        </a:p>
      </dsp:txBody>
      <dsp:txXfrm>
        <a:off x="605790" y="2625058"/>
        <a:ext cx="1292352" cy="190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Ділення з остачею</a:t>
            </a:r>
            <a:endParaRPr lang="ru-RU" dirty="0"/>
          </a:p>
        </p:txBody>
      </p:sp>
      <p:pic>
        <p:nvPicPr>
          <p:cNvPr id="8" name="Содержимое 7" descr="slide_5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637" y="1881981"/>
            <a:ext cx="6562725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uk-UA" sz="2000" dirty="0" smtClean="0"/>
              <a:t>Відповіді до д/з                                                    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На виготовлення однієї деталі робот витрачає 2 </a:t>
            </a:r>
            <a:r>
              <a:rPr lang="uk-UA" dirty="0" err="1" smtClean="0"/>
              <a:t>хв</a:t>
            </a:r>
            <a:r>
              <a:rPr lang="uk-UA" dirty="0" smtClean="0"/>
              <a:t> 15 с. Скільки таких деталей може він виготовити за 9 діб </a:t>
            </a:r>
            <a:r>
              <a:rPr lang="uk-UA" dirty="0" err="1" smtClean="0"/>
              <a:t>неперевної</a:t>
            </a:r>
            <a:r>
              <a:rPr lang="uk-UA" dirty="0" smtClean="0"/>
              <a:t> роботи?</a:t>
            </a:r>
          </a:p>
          <a:p>
            <a:r>
              <a:rPr lang="uk-UA" dirty="0" smtClean="0"/>
              <a:t>А людина, якщо її швидкість роботи 5 хвилин?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2хв15 с=135 с</a:t>
            </a:r>
          </a:p>
          <a:p>
            <a:r>
              <a:rPr lang="uk-UA" dirty="0" smtClean="0"/>
              <a:t> 1 доба=24 </a:t>
            </a:r>
            <a:r>
              <a:rPr lang="uk-UA" dirty="0" err="1" smtClean="0"/>
              <a:t>год=</a:t>
            </a:r>
            <a:r>
              <a:rPr lang="uk-UA" dirty="0" smtClean="0"/>
              <a:t> 1440 хв=86400 с</a:t>
            </a:r>
          </a:p>
          <a:p>
            <a:pPr>
              <a:buNone/>
            </a:pPr>
            <a:r>
              <a:rPr lang="uk-UA" dirty="0" smtClean="0"/>
              <a:t>86400 · 9 =777600(с)- час роботи робота взагалі</a:t>
            </a:r>
          </a:p>
          <a:p>
            <a:pPr>
              <a:buNone/>
            </a:pPr>
            <a:r>
              <a:rPr lang="uk-UA" dirty="0" smtClean="0"/>
              <a:t>777600 : 135 = 5760 деталей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074" name="Picture 2" descr="D:\МАМА\НА УРОК\картинки к урокам\21e02e97224974e958605bd10970e8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0"/>
            <a:ext cx="344041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поняття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Позначення дії</a:t>
            </a:r>
          </a:p>
          <a:p>
            <a:pPr>
              <a:buNone/>
            </a:pPr>
            <a:r>
              <a:rPr lang="uk-UA" dirty="0" smtClean="0"/>
              <a:t>: або _____   (  /  )</a:t>
            </a:r>
          </a:p>
          <a:p>
            <a:pPr>
              <a:buNone/>
            </a:pPr>
            <a:r>
              <a:rPr lang="uk-UA" dirty="0" smtClean="0"/>
              <a:t>25 : 4=</a:t>
            </a:r>
          </a:p>
          <a:p>
            <a:pPr>
              <a:buNone/>
            </a:pPr>
            <a:r>
              <a:rPr lang="uk-UA" dirty="0" smtClean="0"/>
              <a:t>25/4=</a:t>
            </a:r>
            <a:endParaRPr lang="ru-RU" dirty="0" smtClean="0"/>
          </a:p>
          <a:p>
            <a:pPr>
              <a:buNone/>
            </a:pPr>
            <a:endParaRPr lang="uk-UA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Ділене </a:t>
            </a:r>
            <a:r>
              <a:rPr lang="uk-UA" dirty="0" err="1" smtClean="0"/>
              <a:t>–число</a:t>
            </a:r>
            <a:r>
              <a:rPr lang="uk-UA" dirty="0" smtClean="0"/>
              <a:t>, яке ділиться</a:t>
            </a:r>
          </a:p>
          <a:p>
            <a:r>
              <a:rPr lang="uk-UA" dirty="0" smtClean="0"/>
              <a:t>Дільник – число, яке ділить</a:t>
            </a:r>
          </a:p>
          <a:p>
            <a:r>
              <a:rPr lang="uk-UA" dirty="0" smtClean="0"/>
              <a:t>Частка – число, яке показує у разів дільник менший діленого</a:t>
            </a:r>
          </a:p>
          <a:p>
            <a:pPr>
              <a:buNone/>
            </a:pPr>
            <a:r>
              <a:rPr lang="uk-UA" dirty="0" smtClean="0"/>
              <a:t>Ч = Д/</a:t>
            </a:r>
            <a:r>
              <a:rPr lang="uk-UA" dirty="0" err="1" smtClean="0"/>
              <a:t>д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А : 0</a:t>
            </a:r>
          </a:p>
          <a:p>
            <a:r>
              <a:rPr lang="uk-UA" dirty="0" smtClean="0"/>
              <a:t>А: </a:t>
            </a:r>
            <a:r>
              <a:rPr lang="uk-UA" dirty="0" err="1" smtClean="0"/>
              <a:t>а</a:t>
            </a:r>
            <a:r>
              <a:rPr lang="uk-UA" dirty="0" smtClean="0"/>
              <a:t> = 1</a:t>
            </a:r>
          </a:p>
          <a:p>
            <a:r>
              <a:rPr lang="uk-UA" dirty="0" smtClean="0"/>
              <a:t>0 : 0 = 0</a:t>
            </a:r>
          </a:p>
          <a:p>
            <a:r>
              <a:rPr lang="uk-UA" dirty="0" smtClean="0"/>
              <a:t>Роз</a:t>
            </a:r>
            <a:r>
              <a:rPr lang="ru-RU" dirty="0" smtClean="0"/>
              <a:t>в</a:t>
            </a:r>
            <a:r>
              <a:rPr lang="en-US" dirty="0" smtClean="0"/>
              <a:t>’</a:t>
            </a:r>
            <a:r>
              <a:rPr lang="uk-UA" dirty="0" err="1" smtClean="0"/>
              <a:t>яжемо</a:t>
            </a:r>
            <a:r>
              <a:rPr lang="uk-UA" dirty="0" smtClean="0"/>
              <a:t> рівняння</a:t>
            </a:r>
          </a:p>
          <a:p>
            <a:r>
              <a:rPr lang="uk-UA" dirty="0" smtClean="0"/>
              <a:t>Х · 94 = 846</a:t>
            </a:r>
          </a:p>
          <a:p>
            <a:r>
              <a:rPr lang="uk-UA" dirty="0" smtClean="0"/>
              <a:t>Х=846:94</a:t>
            </a:r>
          </a:p>
          <a:p>
            <a:r>
              <a:rPr lang="uk-UA" dirty="0" smtClean="0"/>
              <a:t>Х= 9</a:t>
            </a:r>
          </a:p>
          <a:p>
            <a:pPr>
              <a:buNone/>
            </a:pPr>
            <a:endParaRPr lang="uk-UA" dirty="0" smtClean="0"/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508104" y="1700808"/>
            <a:ext cx="288032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436096" y="1700808"/>
            <a:ext cx="360040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800" dirty="0" smtClean="0"/>
              <a:t>Чи завжди ділиться одне число на інше націло? </a:t>
            </a:r>
            <a:br>
              <a:rPr lang="uk-UA" sz="1800" dirty="0" smtClean="0"/>
            </a:br>
            <a:r>
              <a:rPr lang="uk-UA" sz="1800" dirty="0" smtClean="0"/>
              <a:t>Задача : розділіть 23 цукерки між 4 дітьми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23:4 = 5 (ост.3)</a:t>
            </a:r>
          </a:p>
          <a:p>
            <a:r>
              <a:rPr lang="uk-UA" dirty="0" smtClean="0"/>
              <a:t>23 </a:t>
            </a:r>
            <a:r>
              <a:rPr lang="uk-UA" dirty="0" err="1" smtClean="0"/>
              <a:t>–ділена</a:t>
            </a:r>
            <a:r>
              <a:rPr lang="uk-UA" dirty="0" smtClean="0"/>
              <a:t> величина цукерок</a:t>
            </a:r>
          </a:p>
          <a:p>
            <a:r>
              <a:rPr lang="uk-UA" dirty="0" smtClean="0"/>
              <a:t>4 – дільник</a:t>
            </a:r>
          </a:p>
          <a:p>
            <a:r>
              <a:rPr lang="uk-UA" dirty="0" smtClean="0"/>
              <a:t>5 – неповна частка</a:t>
            </a:r>
          </a:p>
          <a:p>
            <a:r>
              <a:rPr lang="uk-UA" dirty="0" smtClean="0"/>
              <a:t>3 – залишок (остача)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Перевіримо дію ділення</a:t>
            </a:r>
          </a:p>
          <a:p>
            <a:r>
              <a:rPr lang="uk-UA" dirty="0" smtClean="0"/>
              <a:t>4 · 5 + 3 = 23 (цукерки)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6" name="Picture 2" descr="D:\МАМА\НА УРОК\картинки к урокам\ц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140968"/>
            <a:ext cx="4392488" cy="291748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Тренувальні вправи на ділення з остачею, виконайте перевірку</a:t>
            </a:r>
            <a:br>
              <a:rPr lang="uk-UA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169 : 45= </a:t>
            </a:r>
          </a:p>
          <a:p>
            <a:r>
              <a:rPr lang="uk-UA" dirty="0" smtClean="0"/>
              <a:t>627 : 54 = </a:t>
            </a:r>
          </a:p>
          <a:p>
            <a:r>
              <a:rPr lang="uk-UA" dirty="0" smtClean="0"/>
              <a:t>725 : 297 = </a:t>
            </a:r>
          </a:p>
          <a:p>
            <a:r>
              <a:rPr lang="uk-UA" dirty="0" smtClean="0"/>
              <a:t>996 :322 =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Тренувальні вправи на ділення з остачею, виконайте перевірку</a:t>
            </a:r>
            <a:br>
              <a:rPr lang="uk-UA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169 : 45= 3 (ост.34)     45 · 3 + 34=</a:t>
            </a:r>
          </a:p>
          <a:p>
            <a:r>
              <a:rPr lang="uk-UA" dirty="0" smtClean="0"/>
              <a:t>627 : 54 = 11 (ост.33)   11· 54 + 33= </a:t>
            </a:r>
          </a:p>
          <a:p>
            <a:r>
              <a:rPr lang="uk-UA" dirty="0" smtClean="0"/>
              <a:t>725 : 297 = 2 (ост.131)  2 · 297 + 131=</a:t>
            </a:r>
          </a:p>
          <a:p>
            <a:r>
              <a:rPr lang="uk-UA" dirty="0" smtClean="0"/>
              <a:t>996 :322 = 3 (ост.30)      3 · 322 + 30 =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800" dirty="0" smtClean="0"/>
              <a:t>Працюйте самостійно</a:t>
            </a:r>
            <a:endParaRPr lang="ru-RU" sz="1800" dirty="0"/>
          </a:p>
        </p:txBody>
      </p:sp>
      <p:pic>
        <p:nvPicPr>
          <p:cNvPr id="8" name="Содержимое 7" descr="5af76733838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4038600" cy="20193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У : 47 = 18 (ост.22)</a:t>
            </a:r>
          </a:p>
          <a:p>
            <a:r>
              <a:rPr lang="uk-UA" dirty="0" smtClean="0"/>
              <a:t>Х: 58 = 103 (33)</a:t>
            </a:r>
          </a:p>
          <a:p>
            <a:r>
              <a:rPr lang="uk-UA" dirty="0" smtClean="0"/>
              <a:t>А : 65 = 0 (ост.33)</a:t>
            </a:r>
          </a:p>
          <a:p>
            <a:r>
              <a:rPr lang="uk-UA" dirty="0" smtClean="0"/>
              <a:t>978:13=</a:t>
            </a:r>
          </a:p>
          <a:p>
            <a:r>
              <a:rPr lang="uk-UA" dirty="0" smtClean="0"/>
              <a:t>780:24=</a:t>
            </a:r>
          </a:p>
          <a:p>
            <a:r>
              <a:rPr lang="uk-UA" dirty="0" smtClean="0"/>
              <a:t>4295:126=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numCol="2"/>
          <a:lstStyle/>
          <a:p>
            <a:pPr algn="l"/>
            <a:r>
              <a:rPr lang="uk-UA" sz="2000" dirty="0" smtClean="0"/>
              <a:t>Відповіді до завдань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868 : 47 = 18 (ост.22)</a:t>
            </a:r>
          </a:p>
          <a:p>
            <a:r>
              <a:rPr lang="uk-UA" dirty="0" smtClean="0"/>
              <a:t>6007: 58 = 103 (33)</a:t>
            </a:r>
          </a:p>
          <a:p>
            <a:r>
              <a:rPr lang="uk-UA" dirty="0" smtClean="0"/>
              <a:t>33 : 65 = 0 (ост.33)</a:t>
            </a:r>
          </a:p>
          <a:p>
            <a:r>
              <a:rPr lang="uk-UA" dirty="0" smtClean="0"/>
              <a:t>978:13=75(ост.3)</a:t>
            </a:r>
          </a:p>
          <a:p>
            <a:r>
              <a:rPr lang="uk-UA" dirty="0" smtClean="0"/>
              <a:t>780:24=32(ост.12)</a:t>
            </a:r>
          </a:p>
          <a:p>
            <a:r>
              <a:rPr lang="uk-UA" dirty="0" smtClean="0"/>
              <a:t>4295:126=34(ост.11)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D:\МАМА\НА УРОК\картинки к урокам\408529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4355976" cy="2442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1800" u="sng" dirty="0" err="1" smtClean="0"/>
              <a:t>Задача.</a:t>
            </a:r>
            <a:r>
              <a:rPr lang="uk-UA" sz="1800" dirty="0" err="1" smtClean="0"/>
              <a:t>На</a:t>
            </a:r>
            <a:r>
              <a:rPr lang="uk-UA" sz="1800" dirty="0" smtClean="0"/>
              <a:t> виготовлення однієї деталі робот витрачає 2 </a:t>
            </a:r>
            <a:r>
              <a:rPr lang="uk-UA" sz="1800" dirty="0" err="1" smtClean="0"/>
              <a:t>хв</a:t>
            </a:r>
            <a:r>
              <a:rPr lang="uk-UA" sz="1800" dirty="0" smtClean="0"/>
              <a:t> 15 с. Скільки таких деталей може він виготовити за 9 діб </a:t>
            </a:r>
            <a:r>
              <a:rPr lang="uk-UA" sz="1800" dirty="0" err="1" smtClean="0"/>
              <a:t>неперевної</a:t>
            </a:r>
            <a:r>
              <a:rPr lang="uk-UA" sz="1800" dirty="0" smtClean="0"/>
              <a:t> роботи?</a:t>
            </a:r>
          </a:p>
          <a:p>
            <a:pPr>
              <a:buNone/>
            </a:pPr>
            <a:r>
              <a:rPr lang="uk-UA" sz="1800" dirty="0" smtClean="0"/>
              <a:t>А людина, якщо її швидкість роботи 5 хвилин?</a:t>
            </a:r>
          </a:p>
          <a:p>
            <a:r>
              <a:rPr lang="uk-UA" sz="1800" dirty="0" smtClean="0"/>
              <a:t>Завдання 2.</a:t>
            </a:r>
            <a:endParaRPr lang="ru-RU" sz="1800" dirty="0" smtClean="0"/>
          </a:p>
          <a:p>
            <a:pPr>
              <a:buNone/>
            </a:pPr>
            <a:r>
              <a:rPr lang="uk-UA" sz="1800" dirty="0" smtClean="0"/>
              <a:t>Знайдіть ділене, якщо неповна частка 25, дільник 8, а остача 5.</a:t>
            </a:r>
          </a:p>
          <a:p>
            <a:r>
              <a:rPr lang="uk-UA" sz="1800" dirty="0" smtClean="0"/>
              <a:t>Завдання 3.</a:t>
            </a:r>
          </a:p>
          <a:p>
            <a:pPr>
              <a:buNone/>
            </a:pPr>
            <a:r>
              <a:rPr lang="uk-UA" sz="1800" dirty="0" smtClean="0"/>
              <a:t>Рівняння.</a:t>
            </a:r>
            <a:endParaRPr lang="ru-RU" sz="1800" dirty="0" smtClean="0"/>
          </a:p>
          <a:p>
            <a:pPr>
              <a:buNone/>
            </a:pPr>
            <a:r>
              <a:rPr lang="uk-UA" sz="1800" dirty="0" smtClean="0"/>
              <a:t>Х:16=324+284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399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Ділення з остачею</vt:lpstr>
      <vt:lpstr>Історія поняття</vt:lpstr>
      <vt:lpstr>висновки</vt:lpstr>
      <vt:lpstr>Чи завжди ділиться одне число на інше націло?  Задача : розділіть 23 цукерки між 4 дітьми</vt:lpstr>
      <vt:lpstr>Тренувальні вправи на ділення з остачею, виконайте перевірку </vt:lpstr>
      <vt:lpstr>Тренувальні вправи на ділення з остачею, виконайте перевірку </vt:lpstr>
      <vt:lpstr>Працюйте самостійно</vt:lpstr>
      <vt:lpstr>Відповіді до завдань</vt:lpstr>
      <vt:lpstr>Домашнє завдання</vt:lpstr>
      <vt:lpstr>Відповіді до д/з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Ділення з остачею</dc:title>
  <dc:creator>Mashine</dc:creator>
  <cp:lastModifiedBy>Пользователь Windows</cp:lastModifiedBy>
  <cp:revision>22</cp:revision>
  <dcterms:created xsi:type="dcterms:W3CDTF">2018-06-25T09:32:50Z</dcterms:created>
  <dcterms:modified xsi:type="dcterms:W3CDTF">2018-06-25T12:08:54Z</dcterms:modified>
</cp:coreProperties>
</file>