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sldIdLst>
    <p:sldId id="256" r:id="rId3"/>
    <p:sldId id="258" r:id="rId4"/>
    <p:sldId id="278" r:id="rId5"/>
    <p:sldId id="274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9" r:id="rId14"/>
    <p:sldId id="276" r:id="rId15"/>
    <p:sldId id="268" r:id="rId16"/>
    <p:sldId id="277" r:id="rId17"/>
    <p:sldId id="269" r:id="rId18"/>
    <p:sldId id="270" r:id="rId19"/>
    <p:sldId id="275" r:id="rId20"/>
    <p:sldId id="280" r:id="rId21"/>
    <p:sldId id="281" r:id="rId22"/>
    <p:sldId id="282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00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61E442-4083-4228-95D9-3D049E02797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74E6D3-4D5A-4DE1-8AAF-FB84F65F389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0;&#1083;&#1080;&#1103;\Desktop\&#1041;&#1077;&#1073;&#1103;&#1082;&#1080;&#1085;&#1072;%20&#1070;&#1083;&#1080;&#1103;%20&#1053;&#1080;&#1082;&#1086;&#1083;&#1072;&#1077;&#1074;&#1085;&#1072;\07-poljka.mp3" TargetMode="Externa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карт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7452" y="428604"/>
            <a:ext cx="7470828" cy="5786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000100" y="1214422"/>
            <a:ext cx="7629012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Чар</a:t>
            </a:r>
            <a:r>
              <a:rPr lang="uk-UA" sz="8800" b="1" cap="none" spc="0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івна</a:t>
            </a:r>
            <a:r>
              <a:rPr lang="uk-UA" sz="88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uk-UA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країна</a:t>
            </a:r>
            <a:endParaRPr lang="en-US" sz="88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uk-UA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uk-UA" sz="88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Орфографія</a:t>
            </a:r>
            <a:endParaRPr lang="ru-RU" sz="8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3429000"/>
            <a:ext cx="2828916" cy="796908"/>
          </a:xfrm>
        </p:spPr>
        <p:txBody>
          <a:bodyPr>
            <a:normAutofit/>
          </a:bodyPr>
          <a:lstStyle/>
          <a:p>
            <a:r>
              <a:rPr lang="uk-UA" dirty="0" smtClean="0"/>
              <a:t>Апостроф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838324"/>
          </a:xfrm>
        </p:spPr>
        <p:txBody>
          <a:bodyPr/>
          <a:lstStyle/>
          <a:p>
            <a:pPr lvl="0">
              <a:buNone/>
            </a:pPr>
            <a:r>
              <a:rPr lang="uk-UA" dirty="0"/>
              <a:t>Не літера я, і не звук, а ось Лук`яна кращий друг 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4" descr="j0282747">
            <a:hlinkHover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29520" y="4762"/>
            <a:ext cx="1714480" cy="171448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3786190"/>
            <a:ext cx="4471990" cy="72547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Подвоєння</a:t>
            </a:r>
            <a:r>
              <a:rPr lang="en-US" dirty="0"/>
              <a:t> </a:t>
            </a:r>
            <a:r>
              <a:rPr lang="en-US" dirty="0" err="1"/>
              <a:t>та</a:t>
            </a:r>
            <a:r>
              <a:rPr lang="en-US" dirty="0"/>
              <a:t> </a:t>
            </a:r>
            <a:r>
              <a:rPr lang="en-US" dirty="0" err="1" smtClean="0"/>
              <a:t>подовження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552572"/>
          </a:xfrm>
        </p:spPr>
        <p:txBody>
          <a:bodyPr/>
          <a:lstStyle/>
          <a:p>
            <a:pPr lvl="0">
              <a:buNone/>
            </a:pPr>
            <a:r>
              <a:rPr lang="uk-UA" dirty="0"/>
              <a:t>Вкажіть на орфограму:</a:t>
            </a:r>
            <a:endParaRPr lang="ru-RU" dirty="0"/>
          </a:p>
          <a:p>
            <a:pPr>
              <a:buNone/>
            </a:pPr>
            <a:r>
              <a:rPr lang="uk-UA" dirty="0"/>
              <a:t>У Ганни волосся кольору колосся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4" descr="j0282747">
            <a:hlinkHover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29520" y="4762"/>
            <a:ext cx="1714480" cy="171448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Гра «Впіймай орфограму»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976834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Левада</a:t>
            </a:r>
          </a:p>
          <a:p>
            <a:r>
              <a:rPr lang="uk-UA" dirty="0" smtClean="0"/>
              <a:t> козак</a:t>
            </a:r>
          </a:p>
          <a:p>
            <a:r>
              <a:rPr lang="uk-UA" dirty="0" smtClean="0"/>
              <a:t> Батьківщина</a:t>
            </a:r>
          </a:p>
          <a:p>
            <a:r>
              <a:rPr lang="uk-UA" dirty="0" smtClean="0"/>
              <a:t> ненька</a:t>
            </a:r>
          </a:p>
          <a:p>
            <a:r>
              <a:rPr lang="uk-UA" dirty="0" smtClean="0"/>
              <a:t> м`ята</a:t>
            </a:r>
          </a:p>
          <a:p>
            <a:r>
              <a:rPr lang="uk-UA" dirty="0" smtClean="0"/>
              <a:t> хустиночка</a:t>
            </a:r>
          </a:p>
          <a:p>
            <a:r>
              <a:rPr lang="uk-UA" dirty="0" smtClean="0"/>
              <a:t> серце</a:t>
            </a:r>
          </a:p>
          <a:p>
            <a:r>
              <a:rPr lang="uk-UA" dirty="0" smtClean="0"/>
              <a:t> криниця</a:t>
            </a:r>
          </a:p>
          <a:p>
            <a:r>
              <a:rPr lang="uk-UA" dirty="0" smtClean="0"/>
              <a:t> різьбяр</a:t>
            </a:r>
          </a:p>
          <a:p>
            <a:r>
              <a:rPr lang="uk-UA" dirty="0" smtClean="0"/>
              <a:t>піччю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976834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тьохкати</a:t>
            </a:r>
          </a:p>
          <a:p>
            <a:r>
              <a:rPr lang="uk-UA" dirty="0" smtClean="0"/>
              <a:t> солов`ї</a:t>
            </a:r>
          </a:p>
          <a:p>
            <a:r>
              <a:rPr lang="uk-UA" dirty="0" smtClean="0"/>
              <a:t> Йосип</a:t>
            </a:r>
          </a:p>
          <a:p>
            <a:r>
              <a:rPr lang="uk-UA" dirty="0" smtClean="0"/>
              <a:t> в`яз</a:t>
            </a:r>
          </a:p>
          <a:p>
            <a:r>
              <a:rPr lang="uk-UA" dirty="0" smtClean="0"/>
              <a:t> </a:t>
            </a:r>
            <a:r>
              <a:rPr lang="uk-UA" dirty="0" err="1" smtClean="0"/>
              <a:t>нуп`янок</a:t>
            </a:r>
            <a:endParaRPr lang="uk-UA" dirty="0" smtClean="0"/>
          </a:p>
          <a:p>
            <a:r>
              <a:rPr lang="uk-UA" dirty="0" smtClean="0"/>
              <a:t> віночок</a:t>
            </a:r>
          </a:p>
          <a:p>
            <a:r>
              <a:rPr lang="uk-UA" dirty="0" smtClean="0"/>
              <a:t> пшениця</a:t>
            </a:r>
          </a:p>
          <a:p>
            <a:r>
              <a:rPr lang="uk-UA" dirty="0" smtClean="0"/>
              <a:t> колодязь</a:t>
            </a:r>
          </a:p>
          <a:p>
            <a:r>
              <a:rPr lang="uk-UA" dirty="0" smtClean="0"/>
              <a:t> пестливий</a:t>
            </a:r>
          </a:p>
          <a:p>
            <a:r>
              <a:rPr lang="uk-UA" dirty="0" smtClean="0"/>
              <a:t> </a:t>
            </a:r>
            <a:r>
              <a:rPr lang="uk-UA" dirty="0" smtClean="0"/>
              <a:t>сім`я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iv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19" y="0"/>
            <a:ext cx="9112781" cy="6858000"/>
          </a:xfrm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0" y="0"/>
            <a:ext cx="9286908" cy="542926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Не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розіб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єш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 горіха, то не з..їси з..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рнятка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 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В..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сна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 прийшла – всі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взялис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 за роботу. 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З п..р..ляку душа  в п..ятки вт..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кла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Сердит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..ся, ніби у нього пес ковбасу з..їв.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Ч..</a:t>
            </a:r>
            <a:r>
              <a:rPr kumimoji="0" lang="uk-UA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рвоне яблуко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, та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всеред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..ні черв..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яч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..к.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Лихої долі конем не об..їдеш..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На чужім подвір..ї мухи б..ют..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Все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зна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..ш.., та ніч..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го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 не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вмі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..ш..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І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чуж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му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научайтес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.., й свого не </a:t>
            </a:r>
            <a:r>
              <a:rPr kumimoji="0" lang="uk-UA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цурайтес</a:t>
            </a:r>
            <a:r>
              <a:rPr kumimoji="0" lang="uk-UA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no Pro Smbd Caption" pitchFamily="18" charset="0"/>
              </a:rPr>
              <a:t>..</a:t>
            </a:r>
            <a:endParaRPr kumimoji="0" lang="ru-RU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no Pro Smbd Captio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err="1" smtClean="0"/>
              <a:t>Фізкультхвилинка</a:t>
            </a:r>
            <a:endParaRPr lang="ru-RU" dirty="0"/>
          </a:p>
        </p:txBody>
      </p:sp>
      <p:pic>
        <p:nvPicPr>
          <p:cNvPr id="4" name="Picture 7" descr="colec130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642918"/>
            <a:ext cx="5715040" cy="601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07-polj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786710" y="55530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8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Турнір капітанів </a:t>
            </a:r>
            <a:r>
              <a:rPr lang="uk-UA" dirty="0" err="1" smtClean="0"/>
              <a:t>“Найкращий”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Записати прикметники, в яких відбувається подвоєння</a:t>
            </a:r>
            <a:endParaRPr lang="ru-RU" dirty="0" smtClean="0"/>
          </a:p>
          <a:p>
            <a:pPr lvl="0"/>
            <a:r>
              <a:rPr lang="uk-UA" dirty="0" smtClean="0"/>
              <a:t>Записати іменники з подовженими приголосними</a:t>
            </a:r>
            <a:endParaRPr lang="ru-RU" dirty="0" smtClean="0"/>
          </a:p>
          <a:p>
            <a:pPr lvl="0"/>
            <a:r>
              <a:rPr lang="uk-UA" dirty="0" smtClean="0"/>
              <a:t>Записати слова, в яких відбувається спрощення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uk-UA" dirty="0"/>
              <a:t>Гра «Зайве слово»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642918"/>
            <a:ext cx="6972320" cy="621508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uk-UA" dirty="0"/>
              <a:t>В`юнок, пюре, морквяний</a:t>
            </a:r>
            <a:endParaRPr lang="ru-RU" dirty="0"/>
          </a:p>
          <a:p>
            <a:pPr lvl="0"/>
            <a:r>
              <a:rPr lang="uk-UA" dirty="0"/>
              <a:t>М`ята, пір`я, Ілля</a:t>
            </a:r>
            <a:endParaRPr lang="ru-RU" dirty="0"/>
          </a:p>
          <a:p>
            <a:pPr lvl="0"/>
            <a:r>
              <a:rPr lang="uk-UA" dirty="0"/>
              <a:t>Чорний, ненька, жоржина</a:t>
            </a:r>
            <a:endParaRPr lang="ru-RU" dirty="0"/>
          </a:p>
          <a:p>
            <a:pPr lvl="0"/>
            <a:r>
              <a:rPr lang="uk-UA" dirty="0"/>
              <a:t>Очі, смужка, книга</a:t>
            </a:r>
            <a:endParaRPr lang="ru-RU" dirty="0"/>
          </a:p>
          <a:p>
            <a:pPr lvl="0"/>
            <a:r>
              <a:rPr lang="uk-UA" dirty="0"/>
              <a:t>Чоботи, левада, кропива</a:t>
            </a:r>
            <a:endParaRPr lang="ru-RU" dirty="0"/>
          </a:p>
          <a:p>
            <a:pPr lvl="0"/>
            <a:r>
              <a:rPr lang="uk-UA" dirty="0"/>
              <a:t>Лук`янівна, осінь, дит`ясла</a:t>
            </a:r>
            <a:endParaRPr lang="ru-RU" dirty="0"/>
          </a:p>
          <a:p>
            <a:pPr lvl="0"/>
            <a:r>
              <a:rPr lang="uk-UA" dirty="0"/>
              <a:t>Кишеня, суддя, знання</a:t>
            </a:r>
            <a:endParaRPr lang="ru-RU" dirty="0"/>
          </a:p>
          <a:p>
            <a:pPr lvl="0"/>
            <a:r>
              <a:rPr lang="uk-UA" dirty="0"/>
              <a:t>Стаття, міддю, вишиванка</a:t>
            </a:r>
            <a:endParaRPr lang="ru-RU" dirty="0"/>
          </a:p>
          <a:p>
            <a:pPr lvl="0"/>
            <a:r>
              <a:rPr lang="uk-UA" dirty="0"/>
              <a:t>Тихенький, льон, сьогодні</a:t>
            </a:r>
            <a:endParaRPr lang="ru-RU" dirty="0"/>
          </a:p>
          <a:p>
            <a:pPr lvl="0"/>
            <a:r>
              <a:rPr lang="uk-UA" dirty="0"/>
              <a:t> Живиця, кістлявий, баластний</a:t>
            </a:r>
            <a:endParaRPr lang="ru-RU" dirty="0"/>
          </a:p>
          <a:p>
            <a:pPr lvl="0"/>
            <a:r>
              <a:rPr lang="uk-UA" dirty="0"/>
              <a:t> Земля, весна, тінь</a:t>
            </a:r>
            <a:endParaRPr lang="ru-RU" dirty="0"/>
          </a:p>
          <a:p>
            <a:pPr lvl="0"/>
            <a:r>
              <a:rPr lang="uk-UA" dirty="0"/>
              <a:t> Туристський, ллю, узбережжя</a:t>
            </a:r>
            <a:endParaRPr lang="ru-RU" dirty="0"/>
          </a:p>
          <a:p>
            <a:pPr lvl="0"/>
            <a:r>
              <a:rPr lang="uk-UA" dirty="0"/>
              <a:t> Рілля, Полісся, ящірка</a:t>
            </a:r>
            <a:endParaRPr lang="ru-RU" dirty="0"/>
          </a:p>
          <a:p>
            <a:pPr lvl="0"/>
            <a:r>
              <a:rPr lang="uk-UA" dirty="0"/>
              <a:t> Легко, </a:t>
            </a:r>
            <a:r>
              <a:rPr lang="uk-UA" dirty="0" err="1"/>
              <a:t>черненка</a:t>
            </a:r>
            <a:r>
              <a:rPr lang="uk-UA" dirty="0"/>
              <a:t>, шерхотіння</a:t>
            </a:r>
            <a:endParaRPr lang="ru-RU" dirty="0"/>
          </a:p>
          <a:p>
            <a:pPr lvl="0"/>
            <a:r>
              <a:rPr lang="uk-UA" dirty="0"/>
              <a:t> Співаєш, юність, менший</a:t>
            </a:r>
            <a:endParaRPr lang="ru-RU" dirty="0"/>
          </a:p>
          <a:p>
            <a:pPr lvl="0"/>
            <a:r>
              <a:rPr lang="uk-UA" dirty="0"/>
              <a:t> Б`ю, проїзний, корисливий</a:t>
            </a:r>
            <a:endParaRPr lang="ru-RU" dirty="0"/>
          </a:p>
          <a:p>
            <a:pPr lvl="0"/>
            <a:r>
              <a:rPr lang="uk-UA" dirty="0"/>
              <a:t> И</a:t>
            </a:r>
            <a:endParaRPr lang="ru-RU" dirty="0"/>
          </a:p>
          <a:p>
            <a:pPr lvl="0"/>
            <a:r>
              <a:rPr lang="uk-UA" dirty="0"/>
              <a:t> Тижневий, шалений, </a:t>
            </a:r>
            <a:r>
              <a:rPr lang="uk-UA" dirty="0" smtClean="0"/>
              <a:t>сказаний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енок 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142984"/>
            <a:ext cx="6643734" cy="55065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9" y="1"/>
            <a:ext cx="8786842" cy="13572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>
                <a:gd name="adj" fmla="val 23631"/>
              </a:avLst>
            </a:prstTxWarp>
            <a:spAutoFit/>
          </a:bodyPr>
          <a:lstStyle/>
          <a:p>
            <a:pPr algn="ctr"/>
            <a:r>
              <a:rPr lang="uk-UA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Віночок вити – життя любити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« </a:t>
            </a:r>
            <a:r>
              <a:rPr lang="uk-UA" u="sng" dirty="0" err="1" smtClean="0"/>
              <a:t>Чарівн</a:t>
            </a:r>
            <a:r>
              <a:rPr lang="ru-RU" u="sng" dirty="0" smtClean="0"/>
              <a:t>а</a:t>
            </a:r>
            <a:r>
              <a:rPr lang="uk-UA" u="sng" dirty="0" smtClean="0"/>
              <a:t> скринька</a:t>
            </a:r>
            <a:r>
              <a:rPr lang="uk-UA" dirty="0" smtClean="0"/>
              <a:t> »</a:t>
            </a:r>
            <a:endParaRPr lang="ru-RU" dirty="0"/>
          </a:p>
        </p:txBody>
      </p:sp>
      <p:pic>
        <p:nvPicPr>
          <p:cNvPr id="2050" name="Picture 2" descr="G:\Бебякина Юлия Николаевна\укр картинки\сунду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7186962" cy="514351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142852"/>
            <a:ext cx="3636458" cy="11430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Розгадати зашифровані у соняшнику слова 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00100" y="1500174"/>
            <a:ext cx="3657600" cy="466344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uk-UA" sz="4400" dirty="0" err="1" smtClean="0"/>
              <a:t>Ршнк</a:t>
            </a:r>
            <a:r>
              <a:rPr lang="uk-UA" sz="4400" dirty="0" smtClean="0"/>
              <a:t> </a:t>
            </a:r>
          </a:p>
          <a:p>
            <a:pPr algn="ctr">
              <a:buNone/>
            </a:pPr>
            <a:r>
              <a:rPr lang="uk-UA" sz="4400" dirty="0" err="1" smtClean="0"/>
              <a:t>вслл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err="1" smtClean="0"/>
              <a:t>пдвр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err="1" smtClean="0"/>
              <a:t>тльпн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err="1" smtClean="0"/>
              <a:t>крснй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smtClean="0"/>
              <a:t> </a:t>
            </a:r>
            <a:r>
              <a:rPr lang="uk-UA" sz="4400" dirty="0" err="1" smtClean="0"/>
              <a:t>грть</a:t>
            </a:r>
            <a:endParaRPr lang="uk-UA" sz="4400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err="1" smtClean="0"/>
              <a:t>Меньший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smtClean="0"/>
              <a:t> </a:t>
            </a:r>
            <a:r>
              <a:rPr lang="uk-UA" sz="4400" dirty="0" err="1" smtClean="0"/>
              <a:t>квіці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smtClean="0"/>
              <a:t> </a:t>
            </a:r>
            <a:r>
              <a:rPr lang="uk-UA" sz="4400" dirty="0" err="1" smtClean="0"/>
              <a:t>носю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err="1" smtClean="0"/>
              <a:t>козьба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smtClean="0"/>
              <a:t>мавп</a:t>
            </a:r>
            <a:r>
              <a:rPr lang="ru-RU" sz="4400" dirty="0" smtClean="0"/>
              <a:t>`</a:t>
            </a:r>
            <a:r>
              <a:rPr lang="uk-UA" sz="4400" dirty="0" err="1" smtClean="0"/>
              <a:t>ячий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err="1" smtClean="0"/>
              <a:t>контрасний</a:t>
            </a:r>
            <a:endParaRPr lang="ru-RU" sz="4400" dirty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286380" y="142852"/>
            <a:ext cx="3636458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14942" y="142852"/>
            <a:ext cx="3636458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5286380" y="142852"/>
            <a:ext cx="3636458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5286380" y="142852"/>
            <a:ext cx="3636458" cy="1143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anchor="ctr">
            <a:no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uk-UA" sz="2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Виправити помилки в словах </a:t>
            </a:r>
            <a:endParaRPr lang="ru-RU" sz="24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AG00142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286124"/>
            <a:ext cx="2286016" cy="2857520"/>
          </a:xfrm>
          <a:prstGeom prst="rect">
            <a:avLst/>
          </a:prstGeom>
        </p:spPr>
      </p:pic>
      <p:pic>
        <p:nvPicPr>
          <p:cNvPr id="13" name="Рисунок 12" descr="NA00330_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642918"/>
            <a:ext cx="1931163" cy="223102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/>
              <a:t>Девіз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4800600"/>
          </a:xfrm>
        </p:spPr>
        <p:txBody>
          <a:bodyPr>
            <a:normAutofit/>
          </a:bodyPr>
          <a:lstStyle/>
          <a:p>
            <a:pPr marL="365125" indent="-365125">
              <a:buNone/>
            </a:pPr>
            <a:r>
              <a:rPr lang="uk-UA" sz="4300" dirty="0"/>
              <a:t>Із слова починається людина,</a:t>
            </a:r>
            <a:endParaRPr lang="ru-RU" sz="4300" dirty="0"/>
          </a:p>
          <a:p>
            <a:pPr marL="365125" indent="-365125">
              <a:buNone/>
            </a:pPr>
            <a:r>
              <a:rPr lang="uk-UA" sz="4300" dirty="0" smtClean="0"/>
              <a:t>Із </a:t>
            </a:r>
            <a:r>
              <a:rPr lang="uk-UA" sz="4300" dirty="0"/>
              <a:t>мови починається мій </a:t>
            </a:r>
            <a:r>
              <a:rPr lang="uk-UA" sz="4300" dirty="0" smtClean="0"/>
              <a:t>рід</a:t>
            </a:r>
            <a:endParaRPr lang="en-US" sz="4300" dirty="0" smtClean="0"/>
          </a:p>
          <a:p>
            <a:pPr marL="365125" indent="-365125">
              <a:buNone/>
            </a:pPr>
            <a:r>
              <a:rPr lang="uk-UA" sz="4300" dirty="0" smtClean="0"/>
              <a:t>Моя </a:t>
            </a:r>
            <a:r>
              <a:rPr lang="uk-UA" sz="4300" dirty="0"/>
              <a:t>ласкава, мамина, єдина </a:t>
            </a:r>
            <a:r>
              <a:rPr lang="uk-UA" sz="4300" dirty="0" smtClean="0"/>
              <a:t>–</a:t>
            </a:r>
            <a:endParaRPr lang="en-US" sz="4300" dirty="0" smtClean="0"/>
          </a:p>
          <a:p>
            <a:pPr marL="365125" indent="-365125">
              <a:buNone/>
            </a:pPr>
            <a:r>
              <a:rPr lang="uk-UA" sz="4300" dirty="0" smtClean="0"/>
              <a:t>Щебече </a:t>
            </a:r>
            <a:r>
              <a:rPr lang="uk-UA" sz="4300" dirty="0" err="1"/>
              <a:t>соловійком</a:t>
            </a:r>
            <a:r>
              <a:rPr lang="uk-UA" sz="4300" dirty="0"/>
              <a:t> на весь рід! </a:t>
            </a:r>
            <a:endParaRPr lang="ru-RU" sz="4300" dirty="0"/>
          </a:p>
          <a:p>
            <a:pPr marL="365125" indent="-365125">
              <a:buNone/>
            </a:pPr>
            <a:r>
              <a:rPr lang="uk-UA" sz="4300" dirty="0" smtClean="0"/>
              <a:t>                                          Ніна </a:t>
            </a:r>
            <a:r>
              <a:rPr lang="uk-UA" sz="4300" dirty="0"/>
              <a:t>Рій</a:t>
            </a:r>
            <a:endParaRPr lang="ru-RU" sz="4300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142852"/>
            <a:ext cx="3636458" cy="11430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Розгадати зашифровані у соняшнику слова 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00100" y="1500174"/>
            <a:ext cx="3657600" cy="466344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uk-UA" sz="4400" dirty="0" smtClean="0"/>
              <a:t>Рушник </a:t>
            </a:r>
          </a:p>
          <a:p>
            <a:pPr algn="ctr">
              <a:buNone/>
            </a:pPr>
            <a:r>
              <a:rPr lang="uk-UA" sz="4400" dirty="0" smtClean="0"/>
              <a:t>весілля</a:t>
            </a:r>
          </a:p>
          <a:p>
            <a:pPr algn="ctr">
              <a:buNone/>
            </a:pPr>
            <a:r>
              <a:rPr lang="uk-UA" sz="4400" dirty="0" smtClean="0"/>
              <a:t>подвір</a:t>
            </a:r>
            <a:r>
              <a:rPr lang="en-US" sz="4400" dirty="0" smtClean="0"/>
              <a:t>’</a:t>
            </a:r>
            <a:r>
              <a:rPr lang="uk-UA" sz="4400" dirty="0" smtClean="0"/>
              <a:t>я</a:t>
            </a:r>
          </a:p>
          <a:p>
            <a:pPr algn="ctr">
              <a:buNone/>
            </a:pPr>
            <a:r>
              <a:rPr lang="uk-UA" sz="4400" dirty="0" smtClean="0"/>
              <a:t>тюльпан</a:t>
            </a:r>
          </a:p>
          <a:p>
            <a:pPr algn="ctr">
              <a:buNone/>
            </a:pPr>
            <a:r>
              <a:rPr lang="uk-UA" sz="4400" dirty="0" smtClean="0"/>
              <a:t>корисний</a:t>
            </a:r>
          </a:p>
          <a:p>
            <a:pPr algn="ctr">
              <a:buNone/>
            </a:pPr>
            <a:r>
              <a:rPr lang="uk-UA" sz="4400" dirty="0" smtClean="0"/>
              <a:t> грають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/>
              <a:t>Менший</a:t>
            </a:r>
          </a:p>
          <a:p>
            <a:pPr algn="ctr">
              <a:buNone/>
            </a:pPr>
            <a:r>
              <a:rPr lang="uk-UA" sz="4400" dirty="0" smtClean="0"/>
              <a:t> квітці</a:t>
            </a:r>
          </a:p>
          <a:p>
            <a:pPr algn="ctr">
              <a:buNone/>
            </a:pPr>
            <a:r>
              <a:rPr lang="uk-UA" sz="4400" dirty="0" smtClean="0"/>
              <a:t> ношу</a:t>
            </a:r>
          </a:p>
          <a:p>
            <a:pPr algn="ctr">
              <a:buNone/>
            </a:pPr>
            <a:r>
              <a:rPr lang="uk-UA" sz="4400" dirty="0" err="1" smtClean="0"/>
              <a:t>косьба</a:t>
            </a:r>
            <a:endParaRPr lang="uk-UA" sz="4400" dirty="0" smtClean="0"/>
          </a:p>
          <a:p>
            <a:pPr algn="ctr">
              <a:buNone/>
            </a:pPr>
            <a:r>
              <a:rPr lang="uk-UA" sz="4400" dirty="0" smtClean="0"/>
              <a:t>мавпячий</a:t>
            </a:r>
          </a:p>
          <a:p>
            <a:pPr algn="ctr">
              <a:buNone/>
            </a:pPr>
            <a:r>
              <a:rPr lang="uk-UA" sz="4400" dirty="0" smtClean="0"/>
              <a:t>контрастний</a:t>
            </a:r>
            <a:endParaRPr lang="ru-RU" sz="4400" dirty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286380" y="142852"/>
            <a:ext cx="3636458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5214942" y="142852"/>
            <a:ext cx="3636458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5286380" y="142852"/>
            <a:ext cx="3636458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5286380" y="142852"/>
            <a:ext cx="3636458" cy="1143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anchor="ctr">
            <a:no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uk-UA" sz="2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Виправити помилки в словах </a:t>
            </a:r>
            <a:endParaRPr lang="ru-RU" sz="24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AG00142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286124"/>
            <a:ext cx="2286016" cy="2857520"/>
          </a:xfrm>
          <a:prstGeom prst="rect">
            <a:avLst/>
          </a:prstGeom>
        </p:spPr>
      </p:pic>
      <p:pic>
        <p:nvPicPr>
          <p:cNvPr id="13" name="Рисунок 12" descr="NA00330_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642918"/>
            <a:ext cx="1931163" cy="223102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Бебякина Юлия Николаевна\укр картинки\венок 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2852"/>
            <a:ext cx="9144000" cy="607375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2976" y="642918"/>
            <a:ext cx="7406640" cy="64021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dirty="0" smtClean="0"/>
              <a:t>Домашнє завдання</a:t>
            </a:r>
            <a:endParaRPr lang="ru-RU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714488"/>
          <a:ext cx="8486936" cy="39062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14446"/>
                <a:gridCol w="1357322"/>
                <a:gridCol w="1357322"/>
                <a:gridCol w="1428760"/>
                <a:gridCol w="1500198"/>
                <a:gridCol w="785818"/>
                <a:gridCol w="843070"/>
              </a:tblGrid>
              <a:tr h="1071570">
                <a:tc>
                  <a:txBody>
                    <a:bodyPr/>
                    <a:lstStyle/>
                    <a:p>
                      <a:r>
                        <a:rPr lang="uk-UA" dirty="0" smtClean="0"/>
                        <a:t>Ненаголошені</a:t>
                      </a:r>
                      <a:r>
                        <a:rPr lang="uk-UA" baseline="0" dirty="0" smtClean="0"/>
                        <a:t> голосні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Сумнівні приголосні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Спрощення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Чергування голосних 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Чергування приголосних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‘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ь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</a:tr>
              <a:tr h="548945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862150" cy="3357562"/>
          </a:xfrm>
        </p:spPr>
        <p:txBody>
          <a:bodyPr>
            <a:normAutofit/>
          </a:bodyPr>
          <a:lstStyle/>
          <a:p>
            <a:pPr algn="ctr"/>
            <a:r>
              <a:rPr lang="uk-UA" sz="6600" i="1" dirty="0" smtClean="0">
                <a:latin typeface="Monotype Corsiva" pitchFamily="66" charset="0"/>
              </a:rPr>
              <a:t>Двадцять четверте січня</a:t>
            </a:r>
            <a:br>
              <a:rPr lang="uk-UA" sz="6600" i="1" dirty="0" smtClean="0">
                <a:latin typeface="Monotype Corsiva" pitchFamily="66" charset="0"/>
              </a:rPr>
            </a:br>
            <a:r>
              <a:rPr lang="uk-UA" sz="6600" i="1" dirty="0" smtClean="0">
                <a:latin typeface="Monotype Corsiva" pitchFamily="66" charset="0"/>
              </a:rPr>
              <a:t>Класна робота</a:t>
            </a:r>
            <a:endParaRPr lang="ru-RU" sz="6600" i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445_goldenone.ru_Nature_Scenes_Oceans\Victoria Beach, Laguna Beach, Californ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000" dirty="0" smtClean="0"/>
              <a:t>Прислухайтесь, як океан співає –</a:t>
            </a:r>
            <a:endParaRPr lang="ru-RU" sz="4000" dirty="0" smtClean="0"/>
          </a:p>
          <a:p>
            <a:pPr>
              <a:buNone/>
            </a:pPr>
            <a:r>
              <a:rPr lang="uk-UA" sz="4000" dirty="0" smtClean="0"/>
              <a:t>Народ говорить.</a:t>
            </a:r>
            <a:endParaRPr lang="ru-RU" sz="4000" dirty="0" smtClean="0"/>
          </a:p>
          <a:p>
            <a:pPr>
              <a:buNone/>
            </a:pPr>
            <a:r>
              <a:rPr lang="uk-UA" sz="4000" dirty="0" smtClean="0"/>
              <a:t>У нього кожне слово – це перлина,</a:t>
            </a:r>
            <a:endParaRPr lang="ru-RU" sz="4000" dirty="0" smtClean="0"/>
          </a:p>
          <a:p>
            <a:pPr>
              <a:buNone/>
            </a:pPr>
            <a:r>
              <a:rPr lang="uk-UA" sz="4000" dirty="0" smtClean="0"/>
              <a:t>Це праця, це натхнення, це людина</a:t>
            </a:r>
            <a:r>
              <a:rPr lang="uk-UA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Правила поведінки: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pPr lvl="0"/>
            <a:r>
              <a:rPr lang="uk-UA" dirty="0"/>
              <a:t>уважно слухаю співрозмовника;</a:t>
            </a:r>
            <a:endParaRPr lang="ru-RU" dirty="0"/>
          </a:p>
          <a:p>
            <a:pPr lvl="0"/>
            <a:r>
              <a:rPr lang="uk-UA" dirty="0"/>
              <a:t>не критикую і не перебиваю його;</a:t>
            </a:r>
            <a:endParaRPr lang="ru-RU" dirty="0"/>
          </a:p>
          <a:p>
            <a:pPr lvl="0"/>
            <a:r>
              <a:rPr lang="uk-UA" dirty="0"/>
              <a:t>ввічливо підтримую чи доказово заперечую висловлену думку.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4714884"/>
            <a:ext cx="2757478" cy="79690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Чергування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1742"/>
          </a:xfrm>
        </p:spPr>
        <p:txBody>
          <a:bodyPr/>
          <a:lstStyle/>
          <a:p>
            <a:pPr lvl="0">
              <a:buNone/>
            </a:pPr>
            <a:r>
              <a:rPr lang="uk-UA" dirty="0"/>
              <a:t>Коли змінити слово або створить нове,</a:t>
            </a:r>
            <a:endParaRPr lang="ru-RU" dirty="0"/>
          </a:p>
          <a:p>
            <a:pPr>
              <a:buNone/>
            </a:pPr>
            <a:r>
              <a:rPr lang="uk-UA" dirty="0"/>
              <a:t>То звук, буває, зміниться – з новим ім`я</a:t>
            </a:r>
            <a:r>
              <a:rPr lang="ru-RU" dirty="0"/>
              <a:t>м </a:t>
            </a:r>
            <a:r>
              <a:rPr lang="uk-UA" dirty="0"/>
              <a:t>живе.</a:t>
            </a:r>
            <a:endParaRPr lang="ru-RU" dirty="0"/>
          </a:p>
          <a:p>
            <a:pPr>
              <a:buNone/>
            </a:pPr>
            <a:r>
              <a:rPr lang="uk-UA" dirty="0"/>
              <a:t>Це нелегке завдання ми звемо...</a:t>
            </a:r>
            <a:endParaRPr lang="ru-RU" dirty="0"/>
          </a:p>
        </p:txBody>
      </p:sp>
      <p:pic>
        <p:nvPicPr>
          <p:cNvPr id="4" name="Picture 4" descr="j0282747">
            <a:hlinkHover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29520" y="4762"/>
            <a:ext cx="1714480" cy="171448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4643446"/>
            <a:ext cx="2900354" cy="72547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Спрощення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624142"/>
          </a:xfrm>
        </p:spPr>
        <p:txBody>
          <a:bodyPr/>
          <a:lstStyle/>
          <a:p>
            <a:pPr lvl="0">
              <a:buNone/>
            </a:pPr>
            <a:r>
              <a:rPr lang="uk-UA" dirty="0"/>
              <a:t>Шістнадцять хвастливих кістлявих сомів</a:t>
            </a:r>
            <a:endParaRPr lang="ru-RU" dirty="0"/>
          </a:p>
          <a:p>
            <a:pPr>
              <a:buNone/>
            </a:pPr>
            <a:r>
              <a:rPr lang="uk-UA" dirty="0"/>
              <a:t>Сховали на дно хворостняк від бобрів</a:t>
            </a:r>
            <a:endParaRPr lang="ru-RU" dirty="0"/>
          </a:p>
          <a:p>
            <a:pPr>
              <a:buNone/>
            </a:pPr>
            <a:r>
              <a:rPr lang="uk-UA" dirty="0" err="1"/>
              <a:t>Зап`ясний</a:t>
            </a:r>
            <a:r>
              <a:rPr lang="uk-UA" dirty="0"/>
              <a:t> браслет і пестливі слова  -</a:t>
            </a:r>
            <a:endParaRPr lang="ru-RU" dirty="0"/>
          </a:p>
          <a:p>
            <a:pPr>
              <a:buNone/>
            </a:pPr>
            <a:r>
              <a:rPr lang="uk-UA" dirty="0"/>
              <a:t>Такий подарунок сомам від бобра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4" descr="j0282747">
            <a:hlinkHover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29520" y="4762"/>
            <a:ext cx="1714480" cy="171448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3571876"/>
            <a:ext cx="4043362" cy="796908"/>
          </a:xfrm>
        </p:spPr>
        <p:txBody>
          <a:bodyPr>
            <a:normAutofit fontScale="90000"/>
          </a:bodyPr>
          <a:lstStyle/>
          <a:p>
            <a:r>
              <a:rPr lang="uk-UA" dirty="0"/>
              <a:t>Ненаголошені голосні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552572"/>
          </a:xfrm>
        </p:spPr>
        <p:txBody>
          <a:bodyPr/>
          <a:lstStyle/>
          <a:p>
            <a:pPr lvl="0"/>
            <a:r>
              <a:rPr lang="uk-UA" dirty="0"/>
              <a:t>А коли мене не знають, завжди наголосом перевіряють...                  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j0282747">
            <a:hlinkHover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29520" y="4762"/>
            <a:ext cx="1714480" cy="171448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3357562"/>
            <a:ext cx="2900354" cy="796908"/>
          </a:xfrm>
        </p:spPr>
        <p:txBody>
          <a:bodyPr>
            <a:normAutofit fontScale="90000"/>
          </a:bodyPr>
          <a:lstStyle/>
          <a:p>
            <a:r>
              <a:rPr lang="uk-UA" dirty="0"/>
              <a:t>Вживання </a:t>
            </a:r>
            <a:r>
              <a:rPr lang="uk-UA" dirty="0" smtClean="0"/>
              <a:t>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624010"/>
          </a:xfrm>
        </p:spPr>
        <p:txBody>
          <a:bodyPr/>
          <a:lstStyle/>
          <a:p>
            <a:pPr lvl="0">
              <a:buNone/>
            </a:pPr>
            <a:r>
              <a:rPr lang="uk-UA" dirty="0"/>
              <a:t>Якого правила стосується цей вислів: «Де ти з</a:t>
            </a:r>
            <a:r>
              <a:rPr lang="ru-RU" dirty="0"/>
              <a:t>`</a:t>
            </a:r>
            <a:r>
              <a:rPr lang="ru-RU" dirty="0" err="1"/>
              <a:t>їси</a:t>
            </a:r>
            <a:r>
              <a:rPr lang="ru-RU" dirty="0"/>
              <a:t> </a:t>
            </a:r>
            <a:r>
              <a:rPr lang="ru-RU" dirty="0" err="1"/>
              <a:t>ці</a:t>
            </a:r>
            <a:r>
              <a:rPr lang="ru-RU" dirty="0"/>
              <a:t> лини</a:t>
            </a:r>
            <a:r>
              <a:rPr lang="uk-UA" dirty="0"/>
              <a:t>»?     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4" descr="j0282747">
            <a:hlinkHover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29520" y="4762"/>
            <a:ext cx="1714480" cy="171448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277</TotalTime>
  <Words>544</Words>
  <Application>Microsoft Office PowerPoint</Application>
  <PresentationFormat>Экран (4:3)</PresentationFormat>
  <Paragraphs>138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Солнцестояние</vt:lpstr>
      <vt:lpstr>Поток</vt:lpstr>
      <vt:lpstr>Слайд 1</vt:lpstr>
      <vt:lpstr>Девіз уроку</vt:lpstr>
      <vt:lpstr>Двадцять четверте січня Класна робота</vt:lpstr>
      <vt:lpstr>Слайд 4</vt:lpstr>
      <vt:lpstr>Правила поведінки:</vt:lpstr>
      <vt:lpstr>Чергування</vt:lpstr>
      <vt:lpstr>Спрощення</vt:lpstr>
      <vt:lpstr>Ненаголошені голосні</vt:lpstr>
      <vt:lpstr>Вживання Ь</vt:lpstr>
      <vt:lpstr>Апостроф</vt:lpstr>
      <vt:lpstr>Подвоєння та подовження</vt:lpstr>
      <vt:lpstr>Гра «Впіймай орфограму»</vt:lpstr>
      <vt:lpstr>Слайд 13</vt:lpstr>
      <vt:lpstr>Фізкультхвилинка</vt:lpstr>
      <vt:lpstr>Турнір капітанів “Найкращий”</vt:lpstr>
      <vt:lpstr>Гра «Зайве слово» </vt:lpstr>
      <vt:lpstr> </vt:lpstr>
      <vt:lpstr>« Чарівна скринька »</vt:lpstr>
      <vt:lpstr>Розгадати зашифровані у соняшнику слова </vt:lpstr>
      <vt:lpstr>Розгадати зашифровані у соняшнику слова </vt:lpstr>
      <vt:lpstr>Слайд 21</vt:lpstr>
      <vt:lpstr>Домашнє завдання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Чарівна країна Орфографія</dc:title>
  <dc:creator>www.PHILka.RU</dc:creator>
  <cp:lastModifiedBy>Юлия</cp:lastModifiedBy>
  <cp:revision>28</cp:revision>
  <dcterms:created xsi:type="dcterms:W3CDTF">2009-03-17T11:39:47Z</dcterms:created>
  <dcterms:modified xsi:type="dcterms:W3CDTF">2018-01-23T21:23:43Z</dcterms:modified>
</cp:coreProperties>
</file>