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4" r:id="rId3"/>
    <p:sldId id="269" r:id="rId4"/>
    <p:sldId id="267" r:id="rId5"/>
    <p:sldId id="268" r:id="rId6"/>
    <p:sldId id="266" r:id="rId7"/>
    <p:sldId id="259" r:id="rId8"/>
    <p:sldId id="260" r:id="rId9"/>
    <p:sldId id="261" r:id="rId10"/>
    <p:sldId id="262" r:id="rId11"/>
    <p:sldId id="265" r:id="rId12"/>
    <p:sldId id="263" r:id="rId13"/>
    <p:sldId id="264" r:id="rId14"/>
    <p:sldId id="258" r:id="rId15"/>
    <p:sldId id="272" r:id="rId16"/>
    <p:sldId id="257" r:id="rId17"/>
    <p:sldId id="256" r:id="rId18"/>
    <p:sldId id="273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5328592" cy="1296143"/>
          </a:xfrm>
        </p:spPr>
        <p:txBody>
          <a:bodyPr>
            <a:normAutofit fontScale="90000"/>
          </a:bodyPr>
          <a:lstStyle/>
          <a:p>
            <a:r>
              <a:rPr lang="uk-UA" sz="6000" b="1" i="1" dirty="0" smtClean="0">
                <a:solidFill>
                  <a:schemeClr val="accent5">
                    <a:lumMod val="75000"/>
                  </a:schemeClr>
                </a:solidFill>
              </a:rPr>
              <a:t>Андрій М</a:t>
            </a:r>
            <a:r>
              <a:rPr lang="en-US" sz="6000" b="1" i="1" dirty="0" smtClean="0">
                <a:solidFill>
                  <a:schemeClr val="accent5">
                    <a:lumMod val="75000"/>
                  </a:schemeClr>
                </a:solidFill>
              </a:rPr>
              <a:t>’</a:t>
            </a:r>
            <a:r>
              <a:rPr lang="uk-UA" sz="6000" b="1" i="1" dirty="0" err="1" smtClean="0">
                <a:solidFill>
                  <a:schemeClr val="accent5">
                    <a:lumMod val="75000"/>
                  </a:schemeClr>
                </a:solidFill>
              </a:rPr>
              <a:t>ястківський</a:t>
            </a:r>
            <a:endParaRPr lang="ru-RU" sz="6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645024"/>
            <a:ext cx="4896544" cy="1296144"/>
          </a:xfrm>
        </p:spPr>
        <p:txBody>
          <a:bodyPr>
            <a:noAutofit/>
          </a:bodyPr>
          <a:lstStyle/>
          <a:p>
            <a:r>
              <a:rPr lang="uk-UA" sz="6000" b="1" i="1" dirty="0" smtClean="0">
                <a:solidFill>
                  <a:schemeClr val="accent5">
                    <a:lumMod val="50000"/>
                  </a:schemeClr>
                </a:solidFill>
              </a:rPr>
              <a:t>ОПОВІДАННЯ «</a:t>
            </a:r>
            <a:r>
              <a:rPr lang="uk-UA" sz="6600" b="1" i="1" dirty="0" smtClean="0">
                <a:solidFill>
                  <a:schemeClr val="accent5">
                    <a:lumMod val="50000"/>
                  </a:schemeClr>
                </a:solidFill>
              </a:rPr>
              <a:t>Неня</a:t>
            </a:r>
            <a:r>
              <a:rPr lang="uk-UA" sz="6000" b="1" i="1" dirty="0" smtClean="0">
                <a:solidFill>
                  <a:schemeClr val="accent5">
                    <a:lumMod val="50000"/>
                  </a:schemeClr>
                </a:solidFill>
              </a:rPr>
              <a:t>»</a:t>
            </a:r>
            <a:endParaRPr lang="ru-RU" sz="6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3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272808" cy="1786210"/>
          </a:xfrm>
        </p:spPr>
        <p:txBody>
          <a:bodyPr>
            <a:normAutofit fontScale="90000"/>
          </a:bodyPr>
          <a:lstStyle/>
          <a:p>
            <a:r>
              <a:rPr lang="uk-UA" sz="3200" b="1" i="1" dirty="0" smtClean="0">
                <a:solidFill>
                  <a:srgbClr val="002060"/>
                </a:solidFill>
              </a:rPr>
              <a:t>Після війни працював сільським лікарем,</a:t>
            </a:r>
            <a:br>
              <a:rPr lang="uk-UA" sz="3200" b="1" i="1" dirty="0" smtClean="0">
                <a:solidFill>
                  <a:srgbClr val="002060"/>
                </a:solidFill>
              </a:rPr>
            </a:br>
            <a:r>
              <a:rPr lang="uk-UA" sz="3200" b="1" i="1" dirty="0" smtClean="0">
                <a:solidFill>
                  <a:srgbClr val="002060"/>
                </a:solidFill>
              </a:rPr>
              <a:t> а потім  вступив до Вінницького педагогічного інституту </a:t>
            </a:r>
            <a:br>
              <a:rPr lang="uk-UA" sz="3200" b="1" i="1" dirty="0" smtClean="0">
                <a:solidFill>
                  <a:srgbClr val="002060"/>
                </a:solidFill>
              </a:rPr>
            </a:br>
            <a:r>
              <a:rPr lang="uk-UA" sz="3200" b="1" i="1" dirty="0" smtClean="0">
                <a:solidFill>
                  <a:srgbClr val="002060"/>
                </a:solidFill>
              </a:rPr>
              <a:t>і став учителем.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6984"/>
            <a:ext cx="4038600" cy="396233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880"/>
            <a:ext cx="4038600" cy="4032448"/>
          </a:xfrm>
        </p:spPr>
      </p:pic>
    </p:spTree>
    <p:extLst>
      <p:ext uri="{BB962C8B-B14F-4D97-AF65-F5344CB8AC3E}">
        <p14:creationId xmlns:p14="http://schemas.microsoft.com/office/powerpoint/2010/main" val="170439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2060"/>
                </a:solidFill>
              </a:rPr>
              <a:t>В його доробку понад 40 книжок. 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44824"/>
            <a:ext cx="2808312" cy="396044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916832"/>
            <a:ext cx="3024335" cy="3816424"/>
          </a:xfrm>
        </p:spPr>
      </p:pic>
    </p:spTree>
    <p:extLst>
      <p:ext uri="{BB962C8B-B14F-4D97-AF65-F5344CB8AC3E}">
        <p14:creationId xmlns:p14="http://schemas.microsoft.com/office/powerpoint/2010/main" val="32079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uk-UA" sz="3200" b="1" i="1" dirty="0" smtClean="0">
                <a:solidFill>
                  <a:srgbClr val="002060"/>
                </a:solidFill>
              </a:rPr>
              <a:t>Андрій М</a:t>
            </a:r>
            <a:r>
              <a:rPr lang="en-US" sz="3200" b="1" i="1" dirty="0" smtClean="0">
                <a:solidFill>
                  <a:srgbClr val="002060"/>
                </a:solidFill>
              </a:rPr>
              <a:t>’</a:t>
            </a:r>
            <a:r>
              <a:rPr lang="uk-UA" sz="3200" b="1" i="1" dirty="0" err="1" smtClean="0">
                <a:solidFill>
                  <a:srgbClr val="002060"/>
                </a:solidFill>
              </a:rPr>
              <a:t>ястківський</a:t>
            </a:r>
            <a:r>
              <a:rPr lang="uk-UA" sz="3200" b="1" i="1" dirty="0" smtClean="0">
                <a:solidFill>
                  <a:srgbClr val="002060"/>
                </a:solidFill>
              </a:rPr>
              <a:t> – відомий автор блискучих оповідань та чудових віршів.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7" y="1988840"/>
            <a:ext cx="2952328" cy="417646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988840"/>
            <a:ext cx="2880319" cy="4104456"/>
          </a:xfrm>
        </p:spPr>
      </p:pic>
    </p:spTree>
    <p:extLst>
      <p:ext uri="{BB962C8B-B14F-4D97-AF65-F5344CB8AC3E}">
        <p14:creationId xmlns:p14="http://schemas.microsoft.com/office/powerpoint/2010/main" val="388310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002060"/>
                </a:solidFill>
              </a:rPr>
              <a:t>Писав для дітей і дорослих.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44824"/>
            <a:ext cx="3096344" cy="424847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402" y="1600200"/>
            <a:ext cx="2878195" cy="4525963"/>
          </a:xfrm>
        </p:spPr>
      </p:pic>
    </p:spTree>
    <p:extLst>
      <p:ext uri="{BB962C8B-B14F-4D97-AF65-F5344CB8AC3E}">
        <p14:creationId xmlns:p14="http://schemas.microsoft.com/office/powerpoint/2010/main" val="222681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332656"/>
            <a:ext cx="7139136" cy="114300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7030A0"/>
                </a:solidFill>
              </a:rPr>
              <a:t>Словникова робота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l"/>
            <a:r>
              <a:rPr lang="uk-UA" sz="3600" b="1" dirty="0" smtClean="0">
                <a:solidFill>
                  <a:srgbClr val="002060"/>
                </a:solidFill>
              </a:rPr>
              <a:t>Зби</a:t>
            </a:r>
            <a:r>
              <a:rPr lang="uk-UA" sz="3600" b="1" u="sng" dirty="0" smtClean="0">
                <a:solidFill>
                  <a:srgbClr val="002060"/>
                </a:solidFill>
              </a:rPr>
              <a:t>ра</a:t>
            </a:r>
            <a:r>
              <a:rPr lang="uk-UA" sz="3600" b="1" dirty="0" smtClean="0">
                <a:solidFill>
                  <a:srgbClr val="002060"/>
                </a:solidFill>
              </a:rPr>
              <a:t>ється</a:t>
            </a:r>
          </a:p>
          <a:p>
            <a:pPr algn="l"/>
            <a:r>
              <a:rPr lang="uk-UA" sz="3600" b="1" dirty="0" smtClean="0">
                <a:solidFill>
                  <a:srgbClr val="002060"/>
                </a:solidFill>
              </a:rPr>
              <a:t>До</a:t>
            </a:r>
            <a:r>
              <a:rPr lang="uk-UA" sz="3600" b="1" u="sng" dirty="0" smtClean="0">
                <a:solidFill>
                  <a:srgbClr val="002060"/>
                </a:solidFill>
              </a:rPr>
              <a:t>пи</a:t>
            </a:r>
            <a:r>
              <a:rPr lang="uk-UA" sz="3600" b="1" dirty="0" smtClean="0">
                <a:solidFill>
                  <a:srgbClr val="002060"/>
                </a:solidFill>
              </a:rPr>
              <a:t>тується</a:t>
            </a:r>
          </a:p>
          <a:p>
            <a:pPr algn="l"/>
            <a:r>
              <a:rPr lang="uk-UA" sz="3600" b="1" dirty="0" smtClean="0">
                <a:solidFill>
                  <a:srgbClr val="002060"/>
                </a:solidFill>
              </a:rPr>
              <a:t>Ди</a:t>
            </a:r>
            <a:r>
              <a:rPr lang="uk-UA" sz="3600" b="1" u="sng" dirty="0" smtClean="0">
                <a:solidFill>
                  <a:srgbClr val="002060"/>
                </a:solidFill>
              </a:rPr>
              <a:t>ву</a:t>
            </a:r>
            <a:r>
              <a:rPr lang="uk-UA" sz="3600" b="1" dirty="0" smtClean="0">
                <a:solidFill>
                  <a:srgbClr val="002060"/>
                </a:solidFill>
              </a:rPr>
              <a:t>ється</a:t>
            </a:r>
          </a:p>
          <a:p>
            <a:pPr algn="l"/>
            <a:r>
              <a:rPr lang="uk-UA" sz="3600" b="1" dirty="0">
                <a:solidFill>
                  <a:srgbClr val="002060"/>
                </a:solidFill>
              </a:rPr>
              <a:t>У</a:t>
            </a:r>
            <a:r>
              <a:rPr lang="uk-UA" sz="3600" b="1" dirty="0" smtClean="0">
                <a:solidFill>
                  <a:srgbClr val="002060"/>
                </a:solidFill>
              </a:rPr>
              <a:t>смі</a:t>
            </a:r>
            <a:r>
              <a:rPr lang="uk-UA" sz="3600" b="1" u="sng" dirty="0" smtClean="0">
                <a:solidFill>
                  <a:srgbClr val="002060"/>
                </a:solidFill>
              </a:rPr>
              <a:t>ха</a:t>
            </a:r>
            <a:r>
              <a:rPr lang="uk-UA" sz="3600" b="1" dirty="0" smtClean="0">
                <a:solidFill>
                  <a:srgbClr val="002060"/>
                </a:solidFill>
              </a:rPr>
              <a:t>ється</a:t>
            </a:r>
          </a:p>
          <a:p>
            <a:pPr marL="0" indent="0" algn="l">
              <a:buNone/>
            </a:pPr>
            <a:endParaRPr lang="uk-UA" sz="2000" dirty="0" smtClean="0"/>
          </a:p>
          <a:p>
            <a:pPr algn="l"/>
            <a:endParaRPr lang="ru-RU" sz="2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uk-UA" sz="3600" b="1" dirty="0">
                <a:solidFill>
                  <a:srgbClr val="002060"/>
                </a:solidFill>
              </a:rPr>
              <a:t>Гай</a:t>
            </a:r>
          </a:p>
          <a:p>
            <a:r>
              <a:rPr lang="uk-UA" sz="3600" b="1" dirty="0">
                <a:solidFill>
                  <a:srgbClr val="002060"/>
                </a:solidFill>
              </a:rPr>
              <a:t>Додає</a:t>
            </a:r>
            <a:endParaRPr lang="ru-RU" sz="3600" b="1" dirty="0">
              <a:solidFill>
                <a:srgbClr val="002060"/>
              </a:solidFill>
            </a:endParaRPr>
          </a:p>
          <a:p>
            <a:pPr lvl="0"/>
            <a:r>
              <a:rPr lang="uk-UA" sz="3600" b="1" dirty="0" smtClean="0">
                <a:solidFill>
                  <a:srgbClr val="002060"/>
                </a:solidFill>
              </a:rPr>
              <a:t>Вечеря</a:t>
            </a:r>
            <a:endParaRPr lang="uk-UA" sz="3600" b="1" dirty="0">
              <a:solidFill>
                <a:srgbClr val="002060"/>
              </a:solidFill>
            </a:endParaRPr>
          </a:p>
          <a:p>
            <a:pPr lvl="0"/>
            <a:r>
              <a:rPr lang="uk-UA" sz="3600" b="1" dirty="0" smtClean="0">
                <a:solidFill>
                  <a:srgbClr val="002060"/>
                </a:solidFill>
              </a:rPr>
              <a:t>Українська</a:t>
            </a:r>
            <a:endParaRPr lang="uk-UA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21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8229600" cy="3888432"/>
          </a:xfrm>
        </p:spPr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7030A0"/>
                </a:solidFill>
              </a:rPr>
              <a:t>Назвіть</a:t>
            </a:r>
            <a:r>
              <a:rPr lang="ru-RU" sz="5400" b="1" dirty="0" smtClean="0">
                <a:solidFill>
                  <a:srgbClr val="7030A0"/>
                </a:solidFill>
              </a:rPr>
              <a:t> </a:t>
            </a:r>
            <a:r>
              <a:rPr lang="ru-RU" sz="5400" b="1" dirty="0" err="1" smtClean="0">
                <a:solidFill>
                  <a:srgbClr val="7030A0"/>
                </a:solidFill>
              </a:rPr>
              <a:t>головних</a:t>
            </a:r>
            <a:r>
              <a:rPr lang="ru-RU" sz="5400" b="1" dirty="0" smtClean="0">
                <a:solidFill>
                  <a:srgbClr val="7030A0"/>
                </a:solidFill>
              </a:rPr>
              <a:t> </a:t>
            </a:r>
            <a:r>
              <a:rPr lang="ru-RU" sz="5400" b="1" dirty="0" err="1" smtClean="0">
                <a:solidFill>
                  <a:srgbClr val="7030A0"/>
                </a:solidFill>
              </a:rPr>
              <a:t>героїв</a:t>
            </a:r>
            <a:r>
              <a:rPr lang="ru-RU" sz="5400" b="1" dirty="0" smtClean="0">
                <a:solidFill>
                  <a:srgbClr val="7030A0"/>
                </a:solidFill>
              </a:rPr>
              <a:t> </a:t>
            </a:r>
            <a:r>
              <a:rPr lang="ru-RU" sz="5400" b="1" dirty="0" err="1" smtClean="0">
                <a:solidFill>
                  <a:srgbClr val="7030A0"/>
                </a:solidFill>
              </a:rPr>
              <a:t>оповідання</a:t>
            </a:r>
            <a:r>
              <a:rPr lang="ru-RU" sz="5400" b="1" dirty="0" smtClean="0">
                <a:solidFill>
                  <a:srgbClr val="7030A0"/>
                </a:solidFill>
              </a:rPr>
              <a:t>.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255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b="1" i="1" dirty="0" err="1" smtClean="0">
                <a:solidFill>
                  <a:srgbClr val="002060"/>
                </a:solidFill>
              </a:rPr>
              <a:t>Фізкультхвилинка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4"/>
            <a:ext cx="5976664" cy="4680520"/>
          </a:xfrm>
        </p:spPr>
      </p:pic>
    </p:spTree>
    <p:extLst>
      <p:ext uri="{BB962C8B-B14F-4D97-AF65-F5344CB8AC3E}">
        <p14:creationId xmlns:p14="http://schemas.microsoft.com/office/powerpoint/2010/main" val="19780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556793"/>
            <a:ext cx="8350696" cy="4968552"/>
          </a:xfrm>
        </p:spPr>
        <p:txBody>
          <a:bodyPr>
            <a:noAutofit/>
          </a:bodyPr>
          <a:lstStyle/>
          <a:p>
            <a:r>
              <a:rPr lang="ru-RU" sz="2400" dirty="0"/>
              <a:t> 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0" y="476672"/>
            <a:ext cx="9433048" cy="6264696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</a:rPr>
              <a:t>Робота в парах:</a:t>
            </a:r>
          </a:p>
          <a:p>
            <a:pPr algn="l"/>
            <a:r>
              <a:rPr lang="uk-UA" sz="4400" b="1" u="sng" dirty="0" smtClean="0">
                <a:solidFill>
                  <a:srgbClr val="002060"/>
                </a:solidFill>
              </a:rPr>
              <a:t>1.</a:t>
            </a:r>
            <a:r>
              <a:rPr lang="uk-UA" sz="4400" b="1" dirty="0" smtClean="0">
                <a:solidFill>
                  <a:srgbClr val="002060"/>
                </a:solidFill>
              </a:rPr>
              <a:t>Знайти слова , в яких три і більше складів.</a:t>
            </a:r>
          </a:p>
          <a:p>
            <a:pPr algn="l"/>
            <a:r>
              <a:rPr lang="uk-UA" sz="4400" b="1" u="sng" dirty="0" smtClean="0">
                <a:solidFill>
                  <a:srgbClr val="002060"/>
                </a:solidFill>
              </a:rPr>
              <a:t>2.</a:t>
            </a:r>
            <a:r>
              <a:rPr lang="uk-UA" sz="4400" b="1" dirty="0" smtClean="0">
                <a:solidFill>
                  <a:srgbClr val="002060"/>
                </a:solidFill>
              </a:rPr>
              <a:t>Знайти слова – назви предметів.</a:t>
            </a:r>
          </a:p>
          <a:p>
            <a:pPr algn="l"/>
            <a:r>
              <a:rPr lang="uk-UA" sz="4400" b="1" u="sng" dirty="0" smtClean="0">
                <a:solidFill>
                  <a:srgbClr val="002060"/>
                </a:solidFill>
              </a:rPr>
              <a:t>3.</a:t>
            </a:r>
            <a:r>
              <a:rPr lang="uk-UA" sz="4400" b="1" dirty="0" smtClean="0">
                <a:solidFill>
                  <a:srgbClr val="002060"/>
                </a:solidFill>
              </a:rPr>
              <a:t>Знайти питальні речення і відповіді до них.</a:t>
            </a:r>
          </a:p>
          <a:p>
            <a:pPr marL="742950" indent="-742950" algn="l">
              <a:buAutoNum type="arabicPeriod"/>
            </a:pP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72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060848"/>
            <a:ext cx="7848872" cy="1143000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7030A0"/>
                </a:solidFill>
              </a:rPr>
              <a:t>Робота з малюнком</a:t>
            </a:r>
            <a:endParaRPr lang="ru-RU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65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1700808"/>
            <a:ext cx="7272808" cy="3744416"/>
          </a:xfrm>
        </p:spPr>
        <p:txBody>
          <a:bodyPr>
            <a:noAutofit/>
          </a:bodyPr>
          <a:lstStyle/>
          <a:p>
            <a:r>
              <a:rPr lang="uk-UA" sz="6000" b="1" i="1" dirty="0" smtClean="0">
                <a:solidFill>
                  <a:srgbClr val="002060"/>
                </a:solidFill>
              </a:rPr>
              <a:t>Читання «ланцюжком»</a:t>
            </a:r>
            <a:br>
              <a:rPr lang="uk-UA" sz="6000" b="1" i="1" dirty="0" smtClean="0">
                <a:solidFill>
                  <a:srgbClr val="002060"/>
                </a:solidFill>
              </a:rPr>
            </a:br>
            <a:r>
              <a:rPr lang="uk-UA" sz="6000" b="1" i="1" dirty="0" smtClean="0">
                <a:solidFill>
                  <a:srgbClr val="002060"/>
                </a:solidFill>
              </a:rPr>
              <a:t/>
            </a:r>
            <a:br>
              <a:rPr lang="uk-UA" sz="6000" b="1" i="1" dirty="0" smtClean="0">
                <a:solidFill>
                  <a:srgbClr val="002060"/>
                </a:solidFill>
              </a:rPr>
            </a:br>
            <a:r>
              <a:rPr lang="uk-UA" sz="6000" b="1" i="1" dirty="0" smtClean="0">
                <a:solidFill>
                  <a:srgbClr val="002060"/>
                </a:solidFill>
              </a:rPr>
              <a:t>Читання за особами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13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908720"/>
            <a:ext cx="7772400" cy="792088"/>
          </a:xfrm>
        </p:spPr>
        <p:txBody>
          <a:bodyPr>
            <a:normAutofit/>
          </a:bodyPr>
          <a:lstStyle/>
          <a:p>
            <a:r>
              <a:rPr lang="uk-UA" b="1" u="sng" dirty="0" smtClean="0">
                <a:solidFill>
                  <a:srgbClr val="002060"/>
                </a:solidFill>
              </a:rPr>
              <a:t>Девіз уроку: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844824"/>
            <a:ext cx="8712968" cy="4032448"/>
          </a:xfrm>
        </p:spPr>
        <p:txBody>
          <a:bodyPr>
            <a:normAutofit/>
          </a:bodyPr>
          <a:lstStyle/>
          <a:p>
            <a:pPr algn="l"/>
            <a:r>
              <a:rPr lang="uk-UA" sz="4000" b="1" dirty="0" smtClean="0">
                <a:solidFill>
                  <a:srgbClr val="002060"/>
                </a:solidFill>
              </a:rPr>
              <a:t>Не просто слухати, а чути,</a:t>
            </a:r>
          </a:p>
          <a:p>
            <a:pPr algn="l"/>
            <a:r>
              <a:rPr lang="uk-UA" sz="4000" b="1" dirty="0" smtClean="0">
                <a:solidFill>
                  <a:srgbClr val="002060"/>
                </a:solidFill>
              </a:rPr>
              <a:t>Не просто дивитись, а бачити, </a:t>
            </a:r>
          </a:p>
          <a:p>
            <a:pPr algn="l"/>
            <a:r>
              <a:rPr lang="uk-UA" sz="4000" b="1" dirty="0" smtClean="0">
                <a:solidFill>
                  <a:srgbClr val="002060"/>
                </a:solidFill>
              </a:rPr>
              <a:t>Не просто відповідати, а міркувати,</a:t>
            </a:r>
          </a:p>
          <a:p>
            <a:pPr algn="l"/>
            <a:r>
              <a:rPr lang="uk-UA" sz="4000" b="1" dirty="0" smtClean="0">
                <a:solidFill>
                  <a:srgbClr val="002060"/>
                </a:solidFill>
              </a:rPr>
              <a:t>Дружно й плідно працювати!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128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uk-UA" sz="4000" b="1" i="1" dirty="0" smtClean="0">
                <a:solidFill>
                  <a:srgbClr val="002060"/>
                </a:solidFill>
              </a:rPr>
              <a:t>Мовленнєва розминка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772816"/>
            <a:ext cx="3888432" cy="4248472"/>
          </a:xfrm>
        </p:spPr>
      </p:pic>
    </p:spTree>
    <p:extLst>
      <p:ext uri="{BB962C8B-B14F-4D97-AF65-F5344CB8AC3E}">
        <p14:creationId xmlns:p14="http://schemas.microsoft.com/office/powerpoint/2010/main" val="192656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i="1" dirty="0" smtClean="0">
                <a:solidFill>
                  <a:srgbClr val="7030A0"/>
                </a:solidFill>
              </a:rPr>
              <a:t>Перевірка домашнього завдання</a:t>
            </a:r>
            <a:br>
              <a:rPr lang="uk-UA" sz="4000" b="1" i="1" dirty="0" smtClean="0">
                <a:solidFill>
                  <a:srgbClr val="7030A0"/>
                </a:solidFill>
              </a:rPr>
            </a:br>
            <a:r>
              <a:rPr lang="uk-UA" sz="4000" b="1" i="1" dirty="0" smtClean="0">
                <a:solidFill>
                  <a:srgbClr val="002060"/>
                </a:solidFill>
              </a:rPr>
              <a:t>Тести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</a:rPr>
              <a:t>1.Як звати хлопчика?</a:t>
            </a:r>
          </a:p>
          <a:p>
            <a:pPr marL="0" indent="0">
              <a:buNone/>
            </a:pPr>
            <a:r>
              <a:rPr lang="uk-UA" b="1" dirty="0">
                <a:solidFill>
                  <a:srgbClr val="002060"/>
                </a:solidFill>
              </a:rPr>
              <a:t>а</a:t>
            </a:r>
            <a:r>
              <a:rPr lang="uk-UA" b="1" dirty="0" smtClean="0">
                <a:solidFill>
                  <a:srgbClr val="002060"/>
                </a:solidFill>
              </a:rPr>
              <a:t>) </a:t>
            </a:r>
            <a:r>
              <a:rPr lang="uk-UA" dirty="0" smtClean="0">
                <a:solidFill>
                  <a:srgbClr val="002060"/>
                </a:solidFill>
              </a:rPr>
              <a:t>Петрик;</a:t>
            </a:r>
          </a:p>
          <a:p>
            <a:pPr marL="0" indent="0">
              <a:buNone/>
            </a:pPr>
            <a:r>
              <a:rPr lang="uk-UA" b="1" dirty="0">
                <a:solidFill>
                  <a:srgbClr val="002060"/>
                </a:solidFill>
              </a:rPr>
              <a:t>б</a:t>
            </a:r>
            <a:r>
              <a:rPr lang="uk-UA" b="1" dirty="0" smtClean="0">
                <a:solidFill>
                  <a:srgbClr val="002060"/>
                </a:solidFill>
              </a:rPr>
              <a:t>) </a:t>
            </a:r>
            <a:r>
              <a:rPr lang="uk-UA" dirty="0" smtClean="0">
                <a:solidFill>
                  <a:srgbClr val="002060"/>
                </a:solidFill>
              </a:rPr>
              <a:t>Дениско.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</a:rPr>
              <a:t>2.Що купив у крамниці дідусь онукові?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</a:rPr>
              <a:t>а) </a:t>
            </a:r>
            <a:r>
              <a:rPr lang="uk-UA" dirty="0" smtClean="0">
                <a:solidFill>
                  <a:srgbClr val="002060"/>
                </a:solidFill>
              </a:rPr>
              <a:t>дудочку;</a:t>
            </a:r>
          </a:p>
          <a:p>
            <a:pPr marL="0" indent="0">
              <a:buNone/>
            </a:pPr>
            <a:r>
              <a:rPr lang="uk-UA" b="1" dirty="0">
                <a:solidFill>
                  <a:srgbClr val="002060"/>
                </a:solidFill>
              </a:rPr>
              <a:t>б</a:t>
            </a:r>
            <a:r>
              <a:rPr lang="uk-UA" b="1" dirty="0" smtClean="0">
                <a:solidFill>
                  <a:srgbClr val="002060"/>
                </a:solidFill>
              </a:rPr>
              <a:t>) </a:t>
            </a:r>
            <a:r>
              <a:rPr lang="uk-UA" dirty="0" smtClean="0">
                <a:solidFill>
                  <a:srgbClr val="002060"/>
                </a:solidFill>
              </a:rPr>
              <a:t>барабан.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99992" y="1600200"/>
            <a:ext cx="4186808" cy="4525963"/>
          </a:xfrm>
        </p:spPr>
        <p:txBody>
          <a:bodyPr/>
          <a:lstStyle/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</a:rPr>
              <a:t>3.Що зробив кіт </a:t>
            </a:r>
            <a:r>
              <a:rPr lang="uk-UA" b="1" dirty="0" err="1" smtClean="0">
                <a:solidFill>
                  <a:srgbClr val="002060"/>
                </a:solidFill>
              </a:rPr>
              <a:t>Муркаш</a:t>
            </a:r>
            <a:r>
              <a:rPr lang="uk-UA" b="1" dirty="0" smtClean="0">
                <a:solidFill>
                  <a:srgbClr val="002060"/>
                </a:solidFill>
              </a:rPr>
              <a:t>, коли почув гру хлопчика?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</a:rPr>
              <a:t>а)</a:t>
            </a:r>
            <a:r>
              <a:rPr lang="uk-UA" dirty="0" smtClean="0">
                <a:solidFill>
                  <a:srgbClr val="002060"/>
                </a:solidFill>
              </a:rPr>
              <a:t> заліз на дах;</a:t>
            </a:r>
          </a:p>
          <a:p>
            <a:pPr marL="0" indent="0">
              <a:buNone/>
            </a:pPr>
            <a:r>
              <a:rPr lang="uk-UA" b="1" dirty="0">
                <a:solidFill>
                  <a:srgbClr val="002060"/>
                </a:solidFill>
              </a:rPr>
              <a:t>б</a:t>
            </a:r>
            <a:r>
              <a:rPr lang="uk-UA" b="1" dirty="0" smtClean="0">
                <a:solidFill>
                  <a:srgbClr val="002060"/>
                </a:solidFill>
              </a:rPr>
              <a:t>)</a:t>
            </a:r>
            <a:r>
              <a:rPr lang="uk-UA" dirty="0" smtClean="0">
                <a:solidFill>
                  <a:srgbClr val="002060"/>
                </a:solidFill>
              </a:rPr>
              <a:t> втік.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</a:rPr>
              <a:t>4.Хто подякував хлопчику за те, що перестав грати?</a:t>
            </a:r>
          </a:p>
          <a:p>
            <a:pPr marL="0" indent="0">
              <a:buNone/>
            </a:pPr>
            <a:r>
              <a:rPr lang="uk-UA" b="1" dirty="0">
                <a:solidFill>
                  <a:srgbClr val="002060"/>
                </a:solidFill>
              </a:rPr>
              <a:t>а</a:t>
            </a:r>
            <a:r>
              <a:rPr lang="uk-UA" b="1" dirty="0" smtClean="0">
                <a:solidFill>
                  <a:srgbClr val="002060"/>
                </a:solidFill>
              </a:rPr>
              <a:t>)</a:t>
            </a:r>
            <a:r>
              <a:rPr lang="uk-UA" dirty="0" smtClean="0">
                <a:solidFill>
                  <a:srgbClr val="002060"/>
                </a:solidFill>
              </a:rPr>
              <a:t> сестричка Мар</a:t>
            </a:r>
            <a:r>
              <a:rPr lang="en-US" dirty="0" smtClean="0">
                <a:solidFill>
                  <a:srgbClr val="002060"/>
                </a:solidFill>
              </a:rPr>
              <a:t>’</a:t>
            </a:r>
            <a:r>
              <a:rPr lang="uk-UA" dirty="0" err="1" smtClean="0">
                <a:solidFill>
                  <a:srgbClr val="002060"/>
                </a:solidFill>
              </a:rPr>
              <a:t>янка</a:t>
            </a:r>
            <a:r>
              <a:rPr lang="uk-UA" dirty="0" smtClean="0">
                <a:solidFill>
                  <a:srgbClr val="002060"/>
                </a:solidFill>
              </a:rPr>
              <a:t>;</a:t>
            </a:r>
          </a:p>
          <a:p>
            <a:pPr marL="0" indent="0">
              <a:buNone/>
            </a:pPr>
            <a:r>
              <a:rPr lang="uk-UA" b="1" dirty="0">
                <a:solidFill>
                  <a:srgbClr val="002060"/>
                </a:solidFill>
              </a:rPr>
              <a:t>б</a:t>
            </a:r>
            <a:r>
              <a:rPr lang="uk-UA" b="1" dirty="0" smtClean="0">
                <a:solidFill>
                  <a:srgbClr val="002060"/>
                </a:solidFill>
              </a:rPr>
              <a:t>)</a:t>
            </a:r>
            <a:r>
              <a:rPr lang="uk-UA" dirty="0" smtClean="0">
                <a:solidFill>
                  <a:srgbClr val="002060"/>
                </a:solidFill>
              </a:rPr>
              <a:t> мама.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51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Відповіді до тестових завдань: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6400800" cy="3937992"/>
          </a:xfrm>
        </p:spPr>
        <p:txBody>
          <a:bodyPr>
            <a:normAutofit/>
          </a:bodyPr>
          <a:lstStyle/>
          <a:p>
            <a:pPr marL="514350" indent="-514350" algn="l">
              <a:buAutoNum type="arabicPeriod"/>
            </a:pPr>
            <a:r>
              <a:rPr lang="uk-UA" sz="4000" b="1" dirty="0" smtClean="0">
                <a:solidFill>
                  <a:srgbClr val="002060"/>
                </a:solidFill>
              </a:rPr>
              <a:t>б.</a:t>
            </a:r>
          </a:p>
          <a:p>
            <a:pPr marL="514350" indent="-514350" algn="l">
              <a:buAutoNum type="arabicPeriod"/>
            </a:pPr>
            <a:r>
              <a:rPr lang="uk-UA" sz="4000" b="1" dirty="0">
                <a:solidFill>
                  <a:srgbClr val="002060"/>
                </a:solidFill>
              </a:rPr>
              <a:t>а</a:t>
            </a:r>
            <a:r>
              <a:rPr lang="uk-UA" sz="4000" b="1" dirty="0" smtClean="0">
                <a:solidFill>
                  <a:srgbClr val="002060"/>
                </a:solidFill>
              </a:rPr>
              <a:t>.</a:t>
            </a:r>
          </a:p>
          <a:p>
            <a:pPr marL="514350" indent="-514350" algn="l">
              <a:buAutoNum type="arabicPeriod"/>
            </a:pPr>
            <a:r>
              <a:rPr lang="uk-UA" sz="4000" b="1" dirty="0">
                <a:solidFill>
                  <a:srgbClr val="002060"/>
                </a:solidFill>
              </a:rPr>
              <a:t>б</a:t>
            </a:r>
            <a:r>
              <a:rPr lang="uk-UA" sz="4000" b="1" dirty="0" smtClean="0">
                <a:solidFill>
                  <a:srgbClr val="002060"/>
                </a:solidFill>
              </a:rPr>
              <a:t>.</a:t>
            </a:r>
          </a:p>
          <a:p>
            <a:pPr marL="514350" indent="-514350" algn="l">
              <a:buAutoNum type="arabicPeriod"/>
            </a:pPr>
            <a:r>
              <a:rPr lang="uk-UA" sz="4000" b="1" dirty="0">
                <a:solidFill>
                  <a:srgbClr val="002060"/>
                </a:solidFill>
              </a:rPr>
              <a:t>а</a:t>
            </a:r>
            <a:r>
              <a:rPr lang="uk-UA" sz="4000" b="1" dirty="0" smtClean="0">
                <a:solidFill>
                  <a:srgbClr val="002060"/>
                </a:solidFill>
              </a:rPr>
              <a:t>.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59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71400"/>
            <a:ext cx="8229600" cy="778098"/>
          </a:xfrm>
        </p:spPr>
        <p:txBody>
          <a:bodyPr/>
          <a:lstStyle/>
          <a:p>
            <a:r>
              <a:rPr lang="uk-UA" b="1" i="1" dirty="0" smtClean="0">
                <a:solidFill>
                  <a:srgbClr val="002060"/>
                </a:solidFill>
              </a:rPr>
              <a:t>Ключові        слова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971600" y="1556792"/>
            <a:ext cx="3246512" cy="4309939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uk-UA" sz="3600" b="1" i="1" dirty="0" smtClean="0">
                <a:solidFill>
                  <a:srgbClr val="002060"/>
                </a:solidFill>
              </a:rPr>
              <a:t>Знаю…</a:t>
            </a:r>
          </a:p>
          <a:p>
            <a:pPr marL="0" indent="0" algn="l">
              <a:buNone/>
            </a:pPr>
            <a:endParaRPr lang="uk-UA" sz="3600" b="1" i="1" dirty="0">
              <a:solidFill>
                <a:srgbClr val="002060"/>
              </a:solidFill>
            </a:endParaRPr>
          </a:p>
          <a:p>
            <a:pPr marL="0" indent="0" algn="l">
              <a:buNone/>
            </a:pPr>
            <a:r>
              <a:rPr lang="uk-UA" sz="3600" b="1" i="1" dirty="0" smtClean="0">
                <a:solidFill>
                  <a:srgbClr val="002060"/>
                </a:solidFill>
              </a:rPr>
              <a:t>Розумію, можу пояснити…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04048" y="1484784"/>
            <a:ext cx="3600400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3600" b="1" i="1" dirty="0" smtClean="0">
                <a:solidFill>
                  <a:srgbClr val="002060"/>
                </a:solidFill>
              </a:rPr>
              <a:t> Вмію…</a:t>
            </a:r>
          </a:p>
          <a:p>
            <a:pPr marL="0" indent="0">
              <a:buNone/>
            </a:pPr>
            <a:endParaRPr lang="uk-UA" sz="3600" b="1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sz="3600" b="1" i="1" dirty="0" smtClean="0">
                <a:solidFill>
                  <a:srgbClr val="002060"/>
                </a:solidFill>
              </a:rPr>
              <a:t>Висловлюю своє ставлення…</a:t>
            </a:r>
          </a:p>
        </p:txBody>
      </p:sp>
    </p:spTree>
    <p:extLst>
      <p:ext uri="{BB962C8B-B14F-4D97-AF65-F5344CB8AC3E}">
        <p14:creationId xmlns:p14="http://schemas.microsoft.com/office/powerpoint/2010/main" val="297296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2060"/>
                </a:solidFill>
              </a:rPr>
              <a:t>Андрій М</a:t>
            </a:r>
            <a:r>
              <a:rPr lang="en-US" b="1" i="1" dirty="0" smtClean="0">
                <a:solidFill>
                  <a:srgbClr val="002060"/>
                </a:solidFill>
              </a:rPr>
              <a:t>’</a:t>
            </a:r>
            <a:r>
              <a:rPr lang="uk-UA" b="1" i="1" dirty="0" err="1" smtClean="0">
                <a:solidFill>
                  <a:srgbClr val="002060"/>
                </a:solidFill>
              </a:rPr>
              <a:t>ястківський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196752"/>
            <a:ext cx="3816424" cy="5112568"/>
          </a:xfrm>
        </p:spPr>
      </p:pic>
    </p:spTree>
    <p:extLst>
      <p:ext uri="{BB962C8B-B14F-4D97-AF65-F5344CB8AC3E}">
        <p14:creationId xmlns:p14="http://schemas.microsoft.com/office/powerpoint/2010/main" val="178787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848872" cy="2088232"/>
          </a:xfrm>
        </p:spPr>
        <p:txBody>
          <a:bodyPr>
            <a:noAutofit/>
          </a:bodyPr>
          <a:lstStyle/>
          <a:p>
            <a:pPr algn="just"/>
            <a:r>
              <a:rPr lang="uk-UA" sz="2400" b="1" i="1" dirty="0" smtClean="0">
                <a:solidFill>
                  <a:srgbClr val="002060"/>
                </a:solidFill>
              </a:rPr>
              <a:t>Народився у селі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Соколівці</a:t>
            </a:r>
            <a:r>
              <a:rPr lang="uk-UA" sz="2400" b="1" i="1" dirty="0" smtClean="0">
                <a:solidFill>
                  <a:srgbClr val="002060"/>
                </a:solidFill>
              </a:rPr>
              <a:t> на Вінниччині. В усіх документах датою його народження позначено 14 січня 1924 рік, хоч насправді мама подарувала йому життя </a:t>
            </a:r>
            <a:r>
              <a:rPr lang="uk-UA" sz="2400" b="1" i="1" u="sng" dirty="0" smtClean="0">
                <a:solidFill>
                  <a:srgbClr val="002060"/>
                </a:solidFill>
              </a:rPr>
              <a:t>13 грудня 1923 року</a:t>
            </a:r>
            <a:r>
              <a:rPr lang="uk-UA" sz="2400" b="1" i="1" dirty="0" smtClean="0">
                <a:solidFill>
                  <a:srgbClr val="002060"/>
                </a:solidFill>
              </a:rPr>
              <a:t>, якраз на Андрія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Первозванного</a:t>
            </a:r>
            <a:r>
              <a:rPr lang="uk-UA" sz="2400" b="1" i="1" dirty="0" smtClean="0">
                <a:solidFill>
                  <a:srgbClr val="002060"/>
                </a:solidFill>
              </a:rPr>
              <a:t>, тому й назвали його Андрієм.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708921"/>
            <a:ext cx="5397500" cy="3528392"/>
          </a:xfrm>
        </p:spPr>
      </p:pic>
    </p:spTree>
    <p:extLst>
      <p:ext uri="{BB962C8B-B14F-4D97-AF65-F5344CB8AC3E}">
        <p14:creationId xmlns:p14="http://schemas.microsoft.com/office/powerpoint/2010/main" val="122071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056784" cy="1143000"/>
          </a:xfrm>
        </p:spPr>
        <p:txBody>
          <a:bodyPr>
            <a:noAutofit/>
          </a:bodyPr>
          <a:lstStyle/>
          <a:p>
            <a:r>
              <a:rPr lang="uk-UA" sz="2800" b="1" i="1" dirty="0" smtClean="0">
                <a:solidFill>
                  <a:srgbClr val="002060"/>
                </a:solidFill>
              </a:rPr>
              <a:t>Пройшов Велику Вітчизняну війну.</a:t>
            </a:r>
            <a:br>
              <a:rPr lang="uk-UA" sz="2800" b="1" i="1" dirty="0" smtClean="0">
                <a:solidFill>
                  <a:srgbClr val="002060"/>
                </a:solidFill>
              </a:rPr>
            </a:br>
            <a:r>
              <a:rPr lang="uk-UA" sz="2800" b="1" i="1" dirty="0" smtClean="0">
                <a:solidFill>
                  <a:srgbClr val="002060"/>
                </a:solidFill>
              </a:rPr>
              <a:t> За бойові заслуги був нагороджений медаллю «За відвагу».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916832"/>
            <a:ext cx="2448272" cy="4248472"/>
          </a:xfrm>
        </p:spPr>
      </p:pic>
    </p:spTree>
    <p:extLst>
      <p:ext uri="{BB962C8B-B14F-4D97-AF65-F5344CB8AC3E}">
        <p14:creationId xmlns:p14="http://schemas.microsoft.com/office/powerpoint/2010/main" val="365457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273</Words>
  <Application>Microsoft Office PowerPoint</Application>
  <PresentationFormat>Экран (4:3)</PresentationFormat>
  <Paragraphs>58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Андрій М’ястківський</vt:lpstr>
      <vt:lpstr>Девіз уроку:</vt:lpstr>
      <vt:lpstr>Мовленнєва розминка</vt:lpstr>
      <vt:lpstr>Перевірка домашнього завдання Тести</vt:lpstr>
      <vt:lpstr>Відповіді до тестових завдань:</vt:lpstr>
      <vt:lpstr>Ключові        слова</vt:lpstr>
      <vt:lpstr>Андрій М’ястківський</vt:lpstr>
      <vt:lpstr>Народився у селі Соколівці на Вінниччині. В усіх документах датою його народження позначено 14 січня 1924 рік, хоч насправді мама подарувала йому життя 13 грудня 1923 року, якраз на Андрія Первозванного, тому й назвали його Андрієм.</vt:lpstr>
      <vt:lpstr>Пройшов Велику Вітчизняну війну.  За бойові заслуги був нагороджений медаллю «За відвагу».</vt:lpstr>
      <vt:lpstr>Після війни працював сільським лікарем,  а потім  вступив до Вінницького педагогічного інституту  і став учителем.</vt:lpstr>
      <vt:lpstr>В його доробку понад 40 книжок. </vt:lpstr>
      <vt:lpstr>Андрій М’ястківський – відомий автор блискучих оповідань та чудових віршів.</vt:lpstr>
      <vt:lpstr>Писав для дітей і дорослих.</vt:lpstr>
      <vt:lpstr>Словникова робота</vt:lpstr>
      <vt:lpstr>Назвіть головних героїв оповідання.</vt:lpstr>
      <vt:lpstr>Фізкультхвилинка</vt:lpstr>
      <vt:lpstr> </vt:lpstr>
      <vt:lpstr>Робота з малюнком</vt:lpstr>
      <vt:lpstr>Читання «ланцюжком»  Читання за особами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ЗНАТИ                                  ВМІТИ         - зміст твору;                      - правильно, виразно, свідомо читати  -         значення нових слів        - визначати головну думку твору                                                - визначати головних героїв                                                - міркувати</dc:title>
  <dc:creator>1</dc:creator>
  <cp:lastModifiedBy>1</cp:lastModifiedBy>
  <cp:revision>42</cp:revision>
  <dcterms:created xsi:type="dcterms:W3CDTF">2013-09-15T11:39:04Z</dcterms:created>
  <dcterms:modified xsi:type="dcterms:W3CDTF">2013-10-02T15:55:48Z</dcterms:modified>
</cp:coreProperties>
</file>