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8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2"/>
            <a:ext cx="7772400" cy="205739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cs typeface="Aharoni" pitchFamily="2" charset="-79"/>
              </a:rPr>
              <a:t>Календарний та історичний час.</a:t>
            </a:r>
            <a:br>
              <a:rPr lang="uk-UA" sz="2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uk-UA" sz="2800" b="1" dirty="0" smtClean="0">
                <a:solidFill>
                  <a:srgbClr val="FF0000"/>
                </a:solidFill>
                <a:cs typeface="Aharoni" pitchFamily="2" charset="-79"/>
              </a:rPr>
              <a:t>Підрахунок історичного часу.</a:t>
            </a:r>
            <a:br>
              <a:rPr lang="uk-UA" sz="2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uk-UA" sz="2800" b="1" dirty="0" smtClean="0">
                <a:solidFill>
                  <a:srgbClr val="FF0000"/>
                </a:solidFill>
                <a:cs typeface="Aharoni" pitchFamily="2" charset="-79"/>
              </a:rPr>
              <a:t>Робота зі шкалою часу</a:t>
            </a:r>
            <a:endParaRPr lang="ru-RU" sz="2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239000" cy="1752600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</a:rPr>
              <a:t>Учитель історії України</a:t>
            </a:r>
          </a:p>
          <a:p>
            <a:r>
              <a:rPr lang="uk-UA" sz="2400" dirty="0" err="1" smtClean="0">
                <a:solidFill>
                  <a:schemeClr val="tx1"/>
                </a:solidFill>
              </a:rPr>
              <a:t>КЗ</a:t>
            </a:r>
            <a:r>
              <a:rPr lang="uk-UA" sz="2400" dirty="0" smtClean="0">
                <a:solidFill>
                  <a:schemeClr val="tx1"/>
                </a:solidFill>
              </a:rPr>
              <a:t>  “ Спеціальна загальноосвітня школа-інтернат І-ІІ ступенів № 55 Харківської обласної ради ”</a:t>
            </a:r>
          </a:p>
          <a:p>
            <a:r>
              <a:rPr lang="uk-UA" sz="2400" dirty="0" err="1" smtClean="0">
                <a:solidFill>
                  <a:schemeClr val="tx1"/>
                </a:solidFill>
              </a:rPr>
              <a:t>Сігнаєвська</a:t>
            </a:r>
            <a:r>
              <a:rPr lang="uk-UA" sz="2400" dirty="0" smtClean="0">
                <a:solidFill>
                  <a:schemeClr val="tx1"/>
                </a:solidFill>
              </a:rPr>
              <a:t> Серафима </a:t>
            </a:r>
            <a:r>
              <a:rPr lang="uk-UA" sz="2400" dirty="0" err="1" smtClean="0">
                <a:solidFill>
                  <a:schemeClr val="tx1"/>
                </a:solidFill>
              </a:rPr>
              <a:t>Пантеліївна</a:t>
            </a:r>
            <a:endParaRPr lang="uk-UA" sz="24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СТРІЧКА ЧАСУ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go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Сформувати початкові знання про історичний час, історичний простір та одиниці його вимірювання;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Знайомити учнів у загальному вигляді з поняттями хронологія, дата лінія часу;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Розвивати хронологічні просторові вміння;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Формувати історичну свідомість;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Прищеплювати відчуття причетності до минулого України,  бажання більше дізнатися про нього.</a:t>
            </a:r>
          </a:p>
          <a:p>
            <a:pPr>
              <a:buFont typeface="Wingdings" pitchFamily="2" charset="2"/>
              <a:buChar char="v"/>
            </a:pPr>
            <a:endParaRPr lang="uk-UA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Співвіднести рік – століття – тисячоліття;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Встановити тривалість історичної події;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Розмістити події на шкалі часу, у хронологічній таблиці;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Встановити хронологічну послідовність подій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	(за допомогою шкали часу)</a:t>
            </a:r>
          </a:p>
          <a:p>
            <a:pPr>
              <a:buFont typeface="Wingdings" pitchFamily="2" charset="2"/>
              <a:buChar char="Ø"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8" name="Picture 4" descr="C:\Users\Digor\Desktop\kolokolchik-kni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ОЧІКУВАНІ РЕЗУЛЬТАТИ: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Після цього уроку учні зможуть: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Креслити лінію часу та позначати на ній запропоновані дати;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Співвідносити рік зі століттям;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Застосовувати у написанні століть римські цифри.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igor\Desktop\mudryiy-fili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4267201"/>
            <a:ext cx="2771955" cy="17283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uk-UA" sz="3600" i="1" dirty="0" smtClean="0">
                <a:solidFill>
                  <a:schemeClr val="bg1"/>
                </a:solidFill>
              </a:rPr>
              <a:t/>
            </a:r>
            <a:br>
              <a:rPr lang="uk-UA" sz="3600" i="1" dirty="0" smtClean="0">
                <a:solidFill>
                  <a:schemeClr val="bg1"/>
                </a:solidFill>
              </a:rPr>
            </a:br>
            <a:r>
              <a:rPr lang="uk-UA" sz="2700" i="1" dirty="0" smtClean="0">
                <a:solidFill>
                  <a:schemeClr val="bg1"/>
                </a:solidFill>
              </a:rPr>
              <a:t>Прочитати приказки та прислів'я.</a:t>
            </a:r>
            <a:br>
              <a:rPr lang="uk-UA" sz="2700" i="1" dirty="0" smtClean="0">
                <a:solidFill>
                  <a:schemeClr val="bg1"/>
                </a:solidFill>
              </a:rPr>
            </a:br>
            <a:r>
              <a:rPr lang="uk-UA" sz="2700" i="1" dirty="0" smtClean="0">
                <a:solidFill>
                  <a:schemeClr val="bg1"/>
                </a:solidFill>
              </a:rPr>
              <a:t>Поясніть зміст будь-якого з них на ваш вибір.</a:t>
            </a:r>
            <a:r>
              <a:rPr lang="uk-UA" sz="3600" i="1" dirty="0" smtClean="0">
                <a:solidFill>
                  <a:schemeClr val="bg1"/>
                </a:solidFill>
              </a:rPr>
              <a:t/>
            </a:r>
            <a:br>
              <a:rPr lang="uk-UA" sz="3600" i="1" dirty="0" smtClean="0">
                <a:solidFill>
                  <a:schemeClr val="bg1"/>
                </a:solidFill>
              </a:rPr>
            </a:br>
            <a:r>
              <a:rPr lang="uk-UA" sz="3600" i="1" dirty="0" smtClean="0">
                <a:solidFill>
                  <a:schemeClr val="bg1"/>
                </a:solidFill>
              </a:rPr>
              <a:t/>
            </a:r>
            <a:br>
              <a:rPr lang="uk-UA" sz="3600" i="1" dirty="0" smtClean="0">
                <a:solidFill>
                  <a:schemeClr val="bg1"/>
                </a:solidFill>
              </a:rPr>
            </a:br>
            <a:r>
              <a:rPr lang="uk-UA" sz="3600" i="1" dirty="0" smtClean="0">
                <a:solidFill>
                  <a:schemeClr val="bg1"/>
                </a:solidFill>
              </a:rPr>
              <a:t> 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3200" b="1" i="1" dirty="0" smtClean="0">
                <a:solidFill>
                  <a:srgbClr val="FFFF00"/>
                </a:solidFill>
              </a:rPr>
              <a:t>Час – не кінь: не підженеш, тай не зупиниш.</a:t>
            </a:r>
          </a:p>
          <a:p>
            <a:pPr>
              <a:buFont typeface="Wingdings" pitchFamily="2" charset="2"/>
              <a:buChar char="§"/>
            </a:pPr>
            <a:r>
              <a:rPr lang="uk-UA" sz="3200" b="1" i="1" dirty="0" smtClean="0">
                <a:solidFill>
                  <a:srgbClr val="FFFF00"/>
                </a:solidFill>
              </a:rPr>
              <a:t>Багато води збігло з того часу.</a:t>
            </a:r>
          </a:p>
          <a:p>
            <a:pPr>
              <a:buFont typeface="Wingdings" pitchFamily="2" charset="2"/>
              <a:buChar char="§"/>
            </a:pPr>
            <a:r>
              <a:rPr lang="uk-UA" sz="3200" b="1" i="1" dirty="0" smtClean="0">
                <a:solidFill>
                  <a:srgbClr val="FFFF00"/>
                </a:solidFill>
              </a:rPr>
              <a:t>Усякому овочеві свій час.</a:t>
            </a:r>
          </a:p>
          <a:p>
            <a:pPr>
              <a:buFont typeface="Wingdings" pitchFamily="2" charset="2"/>
              <a:buChar char="§"/>
            </a:pPr>
            <a:endParaRPr lang="uk-UA" sz="32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uk-UA" sz="48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igor\Desktop\154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038600"/>
            <a:ext cx="4495800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Розвиток історичної науки є неможливим без визначення часу.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igor\Desktop\83042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534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371600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+mn-lt"/>
              </a:rPr>
              <a:t>Досліджуючи  минувшину, завжди відповідаєш на запитання: </a:t>
            </a:r>
            <a:br>
              <a:rPr lang="uk-UA" sz="2000" i="1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i="1" dirty="0" smtClean="0">
                <a:solidFill>
                  <a:schemeClr val="bg1"/>
                </a:solidFill>
                <a:latin typeface="+mn-lt"/>
              </a:rPr>
              <a:t>коли сталася та чи інша подія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?</a:t>
            </a:r>
            <a:r>
              <a:rPr lang="uk-UA" sz="2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2000" i="1" dirty="0" smtClean="0">
                <a:solidFill>
                  <a:schemeClr val="bg1"/>
                </a:solidFill>
                <a:latin typeface="+mn-lt"/>
              </a:rPr>
            </a:br>
            <a:r>
              <a:rPr lang="uk-UA" sz="2000" i="1" dirty="0" smtClean="0">
                <a:solidFill>
                  <a:schemeClr val="bg1"/>
                </a:solidFill>
                <a:latin typeface="+mn-lt"/>
              </a:rPr>
              <a:t>Дізнатися про це дозволяє хронологія – наука про час.</a:t>
            </a:r>
            <a:endParaRPr lang="ru-RU" sz="2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Оскільки  хронологія – наука про час, то основою цієї науки є конкретні дати.</a:t>
            </a:r>
          </a:p>
          <a:p>
            <a:pPr algn="ctr"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Дата – це точний час певної події.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Digor\Desktop\602007031_w200_h200_2011_104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48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+mn-lt"/>
              </a:rPr>
              <a:t>Лічба років від певної події – літочислення або ера</a:t>
            </a:r>
            <a:br>
              <a:rPr lang="uk-UA" sz="2400" dirty="0" smtClean="0">
                <a:solidFill>
                  <a:srgbClr val="C00000"/>
                </a:solidFill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latin typeface="+mn-lt"/>
              </a:rPr>
              <a:t>(записати визначення поняття в зошити)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C:\Users\Digor\Desktop\d0b7d0b0d0b3d0b0d0b4d0bad0b0-d187d0b8d181d0b5d0b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38" y="1668463"/>
            <a:ext cx="3819525" cy="48085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3810000" cy="3276600"/>
          </a:xfrm>
        </p:spPr>
        <p:txBody>
          <a:bodyPr>
            <a:normAutofit fontScale="92500" lnSpcReduction="10000"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uk-UA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Великі проміжки часу 	  лічать</a:t>
            </a:r>
          </a:p>
          <a:p>
            <a:r>
              <a:rPr lang="uk-UA" sz="3200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століттями – </a:t>
            </a:r>
          </a:p>
          <a:p>
            <a:pPr>
              <a:buNone/>
            </a:pPr>
            <a:r>
              <a:rPr lang="uk-UA" sz="3200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	100 років</a:t>
            </a:r>
          </a:p>
          <a:p>
            <a:r>
              <a:rPr lang="uk-UA" sz="3200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Тисячоліттями -  </a:t>
            </a:r>
          </a:p>
          <a:p>
            <a:pPr>
              <a:buNone/>
            </a:pPr>
            <a:r>
              <a:rPr lang="uk-UA" sz="3200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      1000 років</a:t>
            </a:r>
            <a:endParaRPr lang="ru-RU" sz="3200" b="1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i="1" dirty="0" smtClean="0">
                <a:solidFill>
                  <a:srgbClr val="FF0000"/>
                </a:solidFill>
              </a:rPr>
              <a:t>Наша ера бере свій початок від дати народження Ісуса Христа.</a:t>
            </a:r>
            <a:br>
              <a:rPr lang="uk-UA" sz="2800" i="1" dirty="0" smtClean="0">
                <a:solidFill>
                  <a:srgbClr val="FF0000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Отже, зараз 2018 рік від Різдва Христового.</a:t>
            </a:r>
            <a:br>
              <a:rPr lang="uk-UA" sz="2800" i="1" dirty="0" smtClean="0">
                <a:solidFill>
                  <a:srgbClr val="FF0000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2018 рік нашої ери.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Digor\Desktop\145204985_w640_h640_fotor3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153400" cy="51053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223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Календарний та історичний час. Підрахунок історичного часу. Робота зі шкалою часу</vt:lpstr>
      <vt:lpstr>МЕТА УРОКУ</vt:lpstr>
      <vt:lpstr>ЗАВДАННЯ УРОКУ</vt:lpstr>
      <vt:lpstr>ОЧІКУВАНІ РЕЗУЛЬТАТИ:</vt:lpstr>
      <vt:lpstr> Прочитати приказки та прислів'я. Поясніть зміст будь-якого з них на ваш вибір.   </vt:lpstr>
      <vt:lpstr>Розвиток історичної науки є неможливим без визначення часу.</vt:lpstr>
      <vt:lpstr>Досліджуючи  минувшину, завжди відповідаєш на запитання:  коли сталася та чи інша подія? Дізнатися про це дозволяє хронологія – наука про час.</vt:lpstr>
      <vt:lpstr>Лічба років від певної події – літочислення або ера (записати визначення поняття в зошити)</vt:lpstr>
      <vt:lpstr>Наша ера бере свій початок від дати народження Ісуса Христа. Отже, зараз 2018 рік від Різдва Христового. 2018 рік нашої ери.</vt:lpstr>
      <vt:lpstr>СТРІЧКА ЧАСУ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Календарний та історичний час. Підрахунок історичногочасу. Робота зі шкалою часу</dc:title>
  <dc:creator>Digor</dc:creator>
  <cp:lastModifiedBy>Digor</cp:lastModifiedBy>
  <cp:revision>33</cp:revision>
  <dcterms:created xsi:type="dcterms:W3CDTF">2006-08-16T00:00:00Z</dcterms:created>
  <dcterms:modified xsi:type="dcterms:W3CDTF">2018-09-04T18:52:04Z</dcterms:modified>
</cp:coreProperties>
</file>