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312" r:id="rId2"/>
    <p:sldId id="311" r:id="rId3"/>
    <p:sldId id="313" r:id="rId4"/>
    <p:sldId id="310" r:id="rId5"/>
    <p:sldId id="260" r:id="rId6"/>
    <p:sldId id="319" r:id="rId7"/>
    <p:sldId id="347" r:id="rId8"/>
    <p:sldId id="265" r:id="rId9"/>
    <p:sldId id="349" r:id="rId10"/>
    <p:sldId id="350" r:id="rId11"/>
    <p:sldId id="351" r:id="rId12"/>
    <p:sldId id="353" r:id="rId13"/>
    <p:sldId id="267" r:id="rId14"/>
    <p:sldId id="289" r:id="rId15"/>
    <p:sldId id="257" r:id="rId16"/>
    <p:sldId id="274" r:id="rId17"/>
    <p:sldId id="258" r:id="rId18"/>
    <p:sldId id="352" r:id="rId19"/>
    <p:sldId id="321" r:id="rId20"/>
    <p:sldId id="324" r:id="rId21"/>
    <p:sldId id="323" r:id="rId22"/>
    <p:sldId id="322" r:id="rId23"/>
    <p:sldId id="359" r:id="rId24"/>
    <p:sldId id="290" r:id="rId25"/>
    <p:sldId id="292" r:id="rId26"/>
    <p:sldId id="354" r:id="rId27"/>
    <p:sldId id="357" r:id="rId28"/>
    <p:sldId id="358" r:id="rId29"/>
    <p:sldId id="356" r:id="rId30"/>
    <p:sldId id="325" r:id="rId31"/>
    <p:sldId id="326" r:id="rId32"/>
    <p:sldId id="298" r:id="rId33"/>
    <p:sldId id="293" r:id="rId34"/>
    <p:sldId id="302" r:id="rId35"/>
    <p:sldId id="331" r:id="rId36"/>
    <p:sldId id="330" r:id="rId37"/>
    <p:sldId id="333" r:id="rId38"/>
    <p:sldId id="345" r:id="rId39"/>
    <p:sldId id="343" r:id="rId40"/>
    <p:sldId id="344" r:id="rId41"/>
    <p:sldId id="334" r:id="rId42"/>
    <p:sldId id="346" r:id="rId43"/>
    <p:sldId id="360" r:id="rId44"/>
    <p:sldId id="361" r:id="rId45"/>
    <p:sldId id="362" r:id="rId46"/>
    <p:sldId id="297" r:id="rId47"/>
    <p:sldId id="339" r:id="rId48"/>
    <p:sldId id="335" r:id="rId49"/>
    <p:sldId id="338" r:id="rId50"/>
    <p:sldId id="340" r:id="rId51"/>
    <p:sldId id="341" r:id="rId52"/>
    <p:sldId id="342" r:id="rId53"/>
    <p:sldId id="316" r:id="rId54"/>
    <p:sldId id="318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615" autoAdjust="0"/>
    <p:restoredTop sz="86364" autoAdjust="0"/>
  </p:normalViewPr>
  <p:slideViewPr>
    <p:cSldViewPr>
      <p:cViewPr>
        <p:scale>
          <a:sx n="100" d="100"/>
          <a:sy n="100" d="100"/>
        </p:scale>
        <p:origin x="-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FA7EF-9B00-4DAA-AD26-06E37CDF9A6D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6810E-5FA2-4E6D-B26D-0DF894DCF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6810E-5FA2-4E6D-B26D-0DF894DCF29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6810E-5FA2-4E6D-B26D-0DF894DCF29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6810E-5FA2-4E6D-B26D-0DF894DCF29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6810E-5FA2-4E6D-B26D-0DF894DCF29A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D0B298-384E-4811-8BFC-636D2C774F53}" type="slidenum">
              <a:rPr lang="ru-RU"/>
              <a:pPr/>
              <a:t>53</a:t>
            </a:fld>
            <a:endParaRPr lang="ru-RU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58D16-80BC-4BAF-81F7-E4B5885CA5EC}" type="slidenum">
              <a:rPr lang="ru-RU"/>
              <a:pPr/>
              <a:t>54</a:t>
            </a:fld>
            <a:endParaRPr 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D19CB-70E2-4E70-AC2B-BC174D3DA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ED69B17-01F2-46B7-8F19-0136FAF0449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C0E1FBE-69B3-47DA-B28F-B2E85C68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yandex.ua/undefined" TargetMode="Externa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Тарас Шевченко – ген</a:t>
            </a:r>
            <a:r>
              <a:rPr lang="uk-UA" sz="4000" i="1" dirty="0" smtClean="0">
                <a:solidFill>
                  <a:srgbClr val="FF0000"/>
                </a:solidFill>
              </a:rPr>
              <a:t>і</a:t>
            </a:r>
            <a:r>
              <a:rPr lang="ru-RU" sz="4000" i="1" dirty="0" err="1" smtClean="0">
                <a:solidFill>
                  <a:srgbClr val="FF0000"/>
                </a:solidFill>
              </a:rPr>
              <a:t>альний</a:t>
            </a:r>
            <a:r>
              <a:rPr lang="ru-RU" sz="4000" i="1" dirty="0" smtClean="0">
                <a:solidFill>
                  <a:srgbClr val="FF0000"/>
                </a:solidFill>
              </a:rPr>
              <a:t> художник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svitppt.com.ua/images/2/1251/588/img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854200"/>
            <a:ext cx="6786610" cy="464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Хлопчик з собакою в лісі</a:t>
            </a:r>
            <a:r>
              <a:rPr lang="uk-UA" sz="2000" dirty="0" smtClean="0">
                <a:solidFill>
                  <a:srgbClr val="FF0000"/>
                </a:solidFill>
              </a:rPr>
              <a:t>,сепія 1840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lh3.ggpht.com/_0ob9WzPAIoA/R8sWcmIxvAI/AAAAAAAAAI8/n4D4HB64pYI/s800/0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8661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Циганка – ворожка, </a:t>
            </a:r>
            <a:r>
              <a:rPr lang="uk-UA" sz="3100" dirty="0" smtClean="0">
                <a:solidFill>
                  <a:srgbClr val="FF0000"/>
                </a:solidFill>
              </a:rPr>
              <a:t>акварель 1841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Taras Shevchenko painting 0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57298"/>
            <a:ext cx="5572164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Катерина.1842    Олія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607323" y="1464455"/>
            <a:ext cx="5357850" cy="500066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Портретні твори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chemeClr val="accent1">
                    <a:lumMod val="75000"/>
                  </a:schemeClr>
                </a:solidFill>
              </a:rPr>
              <a:t>Портрет  О.В. Суворова,</a:t>
            </a:r>
            <a:r>
              <a:rPr lang="uk-UA" sz="2200" dirty="0" smtClean="0">
                <a:solidFill>
                  <a:schemeClr val="accent1">
                    <a:lumMod val="75000"/>
                  </a:schemeClr>
                </a:solidFill>
              </a:rPr>
              <a:t>1844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DSC016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857359" y="1643048"/>
            <a:ext cx="5000658" cy="5143539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Портрет Г.І.Закревської. </a:t>
            </a:r>
            <a:r>
              <a:rPr lang="uk-UA" sz="2700" dirty="0" smtClean="0">
                <a:solidFill>
                  <a:srgbClr val="FF0000"/>
                </a:solidFill>
              </a:rPr>
              <a:t>1843 Олія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5" descr="DSC016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447939" y="1019319"/>
            <a:ext cx="5357850" cy="5748059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Портрет М.В. Максимович. 1859  Італійський олівець, </a:t>
            </a:r>
            <a:r>
              <a:rPr lang="uk-UA" sz="2800" dirty="0" err="1" smtClean="0">
                <a:solidFill>
                  <a:srgbClr val="FF0000"/>
                </a:solidFill>
              </a:rPr>
              <a:t>креда</a:t>
            </a:r>
            <a:r>
              <a:rPr lang="uk-UA" sz="2800" dirty="0" smtClean="0">
                <a:solidFill>
                  <a:srgbClr val="FF0000"/>
                </a:solidFill>
              </a:rPr>
              <a:t/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err="1" smtClean="0">
                <a:solidFill>
                  <a:srgbClr val="FF0000"/>
                </a:solidFill>
              </a:rPr>
              <a:t>Потртрет</a:t>
            </a:r>
            <a:r>
              <a:rPr lang="uk-UA" sz="2800" dirty="0" smtClean="0">
                <a:solidFill>
                  <a:srgbClr val="FF0000"/>
                </a:solidFill>
              </a:rPr>
              <a:t> Г.І. Закревської. 1843  Олія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5691" y="2135348"/>
            <a:ext cx="4038600" cy="3455667"/>
          </a:xfrm>
        </p:spPr>
      </p:pic>
      <p:pic>
        <p:nvPicPr>
          <p:cNvPr id="6" name="Содержимое 5" descr="DSC0162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372964" y="2086956"/>
            <a:ext cx="4038600" cy="3354776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Портрет К.А.</a:t>
            </a:r>
            <a:r>
              <a:rPr lang="uk-UA" sz="2800" dirty="0" err="1" smtClean="0">
                <a:solidFill>
                  <a:srgbClr val="FF0000"/>
                </a:solidFill>
              </a:rPr>
              <a:t>Шрейдерса</a:t>
            </a:r>
            <a:r>
              <a:rPr lang="uk-UA" sz="2800" dirty="0" smtClean="0">
                <a:solidFill>
                  <a:srgbClr val="FF0000"/>
                </a:solidFill>
              </a:rPr>
              <a:t>. 1858  Італійський та білий олівці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Портрет М.С. </a:t>
            </a:r>
            <a:r>
              <a:rPr lang="uk-UA" sz="2800" dirty="0" err="1" smtClean="0">
                <a:solidFill>
                  <a:srgbClr val="FF0000"/>
                </a:solidFill>
              </a:rPr>
              <a:t>Щепкіна</a:t>
            </a:r>
            <a:r>
              <a:rPr lang="uk-UA" sz="2800" dirty="0" smtClean="0">
                <a:solidFill>
                  <a:srgbClr val="FF0000"/>
                </a:solidFill>
              </a:rPr>
              <a:t>. 1858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72679" y="2127595"/>
            <a:ext cx="4038600" cy="3498139"/>
          </a:xfrm>
        </p:spPr>
      </p:pic>
      <p:pic>
        <p:nvPicPr>
          <p:cNvPr id="8" name="Содержимое 7" descr="DSC0162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317208" y="2183594"/>
            <a:ext cx="4038600" cy="338614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Портрет Й.Ф. </a:t>
            </a:r>
            <a:r>
              <a:rPr lang="uk-UA" sz="3600" dirty="0" err="1" smtClean="0">
                <a:solidFill>
                  <a:srgbClr val="FF0000"/>
                </a:solidFill>
              </a:rPr>
              <a:t>Рудзинського</a:t>
            </a:r>
            <a:r>
              <a:rPr lang="uk-UA" sz="3600" dirty="0" smtClean="0">
                <a:solidFill>
                  <a:srgbClr val="FF0000"/>
                </a:solidFill>
              </a:rPr>
              <a:t>. 1845  </a:t>
            </a:r>
            <a:r>
              <a:rPr lang="uk-UA" sz="3100" dirty="0" smtClean="0">
                <a:solidFill>
                  <a:srgbClr val="FF0000"/>
                </a:solidFill>
              </a:rPr>
              <a:t>Олія</a:t>
            </a:r>
            <a:br>
              <a:rPr lang="uk-UA" sz="31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Портрет дітей В.М. Рєпніна. 1844  Олія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3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244316" y="2242475"/>
            <a:ext cx="4038600" cy="3241412"/>
          </a:xfrm>
        </p:spPr>
      </p:pic>
      <p:pic>
        <p:nvPicPr>
          <p:cNvPr id="6" name="Содержимое 5" descr="DSC0163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357686" y="2071678"/>
            <a:ext cx="4329114" cy="3786214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Автопортрет</a:t>
            </a:r>
            <a:r>
              <a:rPr lang="uk-UA" dirty="0" smtClean="0">
                <a:solidFill>
                  <a:srgbClr val="FF0000"/>
                </a:solidFill>
              </a:rPr>
              <a:t>  </a:t>
            </a:r>
            <a:r>
              <a:rPr lang="uk-UA" dirty="0" smtClean="0">
                <a:solidFill>
                  <a:srgbClr val="FF0000"/>
                </a:solidFill>
              </a:rPr>
              <a:t> 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туш, перо - штрих 1843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Taras Shevchenko painting 00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500066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“ Живописна   </a:t>
            </a:r>
            <a:r>
              <a:rPr lang="uk-UA" dirty="0" err="1" smtClean="0">
                <a:solidFill>
                  <a:srgbClr val="FF0000"/>
                </a:solidFill>
              </a:rPr>
              <a:t>Україна”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Pochaiivs'ka lavra z pivdn'a by Shevchen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3857652" cy="4286280"/>
          </a:xfrm>
          <a:prstGeom prst="rect">
            <a:avLst/>
          </a:prstGeom>
          <a:noFill/>
        </p:spPr>
      </p:pic>
      <p:pic>
        <p:nvPicPr>
          <p:cNvPr id="55300" name="Picture 4" descr="Pochaiivs'ka lavra zi schodu by Shevchen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3690940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vitppt.com.ua/images/2/1251/588/img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792961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Селянська родина, </a:t>
            </a:r>
            <a:r>
              <a:rPr lang="uk-UA" sz="2400" dirty="0" smtClean="0">
                <a:solidFill>
                  <a:srgbClr val="FF0000"/>
                </a:solidFill>
              </a:rPr>
              <a:t>олія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hlinkClick r:id="rId2"/>
              </a:rPr>
              <a:t>ок</a:t>
            </a:r>
            <a:endParaRPr lang="ru-RU" dirty="0" smtClean="0">
              <a:hlinkClick r:id="rId2"/>
            </a:endParaRPr>
          </a:p>
          <a:p>
            <a:endParaRPr lang="ru-RU" dirty="0"/>
          </a:p>
        </p:txBody>
      </p:sp>
      <p:pic>
        <p:nvPicPr>
          <p:cNvPr id="60418" name="Picture 2" descr="http://tarasshevchenko.at.ua/_ph/2/2/3615678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85860"/>
            <a:ext cx="664373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На пасіці, </a:t>
            </a:r>
            <a:r>
              <a:rPr lang="uk-UA" sz="1800" dirty="0" smtClean="0">
                <a:solidFill>
                  <a:srgbClr val="FF0000"/>
                </a:solidFill>
              </a:rPr>
              <a:t>олія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pic>
        <p:nvPicPr>
          <p:cNvPr id="58372" name="Picture 4" descr="http://os1.i.ua/3/1/10472952_12398c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6572296" cy="523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Хата батьків Т. Шевченка в </a:t>
            </a:r>
            <a:r>
              <a:rPr lang="uk-UA" sz="3200" dirty="0" err="1" smtClean="0">
                <a:solidFill>
                  <a:srgbClr val="FF0000"/>
                </a:solidFill>
              </a:rPr>
              <a:t>с.Кирилівці</a:t>
            </a:r>
            <a:r>
              <a:rPr lang="uk-UA" sz="3200" dirty="0" smtClean="0">
                <a:solidFill>
                  <a:srgbClr val="FF0000"/>
                </a:solidFill>
              </a:rPr>
              <a:t>,</a:t>
            </a:r>
            <a:br>
              <a:rPr lang="uk-UA" sz="32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олівець 1843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Хата батьків у Кирилівці. 18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42955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uk-UA" sz="3100" dirty="0" smtClean="0">
                <a:solidFill>
                  <a:srgbClr val="FF0000"/>
                </a:solidFill>
              </a:rPr>
              <a:t/>
            </a:r>
            <a:br>
              <a:rPr lang="uk-UA" sz="31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/>
            </a:r>
            <a:br>
              <a:rPr lang="uk-UA" sz="31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/>
            </a:r>
            <a:br>
              <a:rPr lang="uk-UA" sz="31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/>
            </a:r>
            <a:br>
              <a:rPr lang="uk-UA" sz="31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Роки </a:t>
            </a:r>
            <a:r>
              <a:rPr lang="uk-UA" sz="4000" dirty="0" smtClean="0">
                <a:solidFill>
                  <a:srgbClr val="FF0000"/>
                </a:solidFill>
              </a:rPr>
              <a:t>заслання (1847 – 1857</a:t>
            </a:r>
            <a:r>
              <a:rPr lang="uk-UA" sz="4000" dirty="0" smtClean="0">
                <a:solidFill>
                  <a:srgbClr val="FF0000"/>
                </a:solidFill>
              </a:rPr>
              <a:t>)</a:t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  <a:t>Будинок </a:t>
            </a: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  <a:t>І</a:t>
            </a: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  <a:t>.П</a:t>
            </a: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  <a:t>. Котляревського в Полтаві.1846</a:t>
            </a:r>
            <a:b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5" name="Содержимое 4" descr="DSC016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60219"/>
            <a:ext cx="4038600" cy="3805924"/>
          </a:xfrm>
        </p:spPr>
      </p:pic>
      <p:pic>
        <p:nvPicPr>
          <p:cNvPr id="6" name="Содержимое 5" descr="DSC0161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028776"/>
            <a:ext cx="4038600" cy="3668811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Костьол у Києві. 1846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Почаївська лавра з заходу.1846. Акварель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0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889586"/>
            <a:ext cx="4038600" cy="3947191"/>
          </a:xfrm>
        </p:spPr>
      </p:pic>
      <p:pic>
        <p:nvPicPr>
          <p:cNvPr id="6" name="Содержимое 5" descr="DSC01608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1889586"/>
            <a:ext cx="4038600" cy="3947191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Костьол у Києві.1846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Укріплення Раїм.1848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5536"/>
            <a:ext cx="4038600" cy="3735290"/>
          </a:xfrm>
        </p:spPr>
      </p:pic>
      <p:pic>
        <p:nvPicPr>
          <p:cNvPr id="6" name="Содержимое 5" descr="DSC0161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60219"/>
            <a:ext cx="4038600" cy="380592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Пейзажі з </a:t>
            </a:r>
            <a:r>
              <a:rPr lang="uk-UA" dirty="0" err="1" smtClean="0">
                <a:solidFill>
                  <a:srgbClr val="FF0000"/>
                </a:solidFill>
              </a:rPr>
              <a:t>Аральської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err="1" smtClean="0">
                <a:solidFill>
                  <a:srgbClr val="FF0000"/>
                </a:solidFill>
              </a:rPr>
              <a:t>еспедиції</a:t>
            </a:r>
            <a:r>
              <a:rPr lang="ru-RU" b="0" dirty="0" smtClean="0"/>
              <a:t> </a:t>
            </a:r>
            <a:r>
              <a:rPr lang="ru-RU" sz="2700" b="0" dirty="0" err="1" smtClean="0">
                <a:solidFill>
                  <a:schemeClr val="bg2">
                    <a:lumMod val="50000"/>
                  </a:schemeClr>
                </a:solidFill>
              </a:rPr>
              <a:t>Крутий</a:t>
            </a:r>
            <a:r>
              <a:rPr lang="ru-RU" sz="2700" b="0" dirty="0" smtClean="0">
                <a:solidFill>
                  <a:schemeClr val="bg2">
                    <a:lumMod val="50000"/>
                  </a:schemeClr>
                </a:solidFill>
              </a:rPr>
              <a:t> берег </a:t>
            </a:r>
            <a:r>
              <a:rPr lang="ru-RU" sz="2700" b="0" dirty="0" err="1" smtClean="0">
                <a:solidFill>
                  <a:schemeClr val="bg2">
                    <a:lumMod val="50000"/>
                  </a:schemeClr>
                </a:solidFill>
              </a:rPr>
              <a:t>Аральського</a:t>
            </a:r>
            <a:r>
              <a:rPr lang="ru-RU" sz="2700" b="0" dirty="0" smtClean="0">
                <a:solidFill>
                  <a:schemeClr val="bg2">
                    <a:lumMod val="50000"/>
                  </a:schemeClr>
                </a:solidFill>
              </a:rPr>
              <a:t> моря </a:t>
            </a:r>
            <a:r>
              <a:rPr lang="ru-RU" sz="27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1848-1849. </a:t>
            </a:r>
            <a:r>
              <a:rPr lang="ru-RU" sz="2000" b="0" dirty="0" err="1" smtClean="0">
                <a:solidFill>
                  <a:schemeClr val="bg2">
                    <a:lumMod val="50000"/>
                  </a:schemeClr>
                </a:solidFill>
              </a:rPr>
              <a:t>Папір</a:t>
            </a:r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, акварель</a:t>
            </a:r>
            <a:r>
              <a:rPr lang="ru-RU" sz="2700" b="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Крутий берег Аральського моря. 1848-18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000924" cy="464347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Гористий</a:t>
            </a:r>
            <a:r>
              <a:rPr lang="ru-RU" dirty="0" smtClean="0">
                <a:solidFill>
                  <a:srgbClr val="FF0000"/>
                </a:solidFill>
              </a:rPr>
              <a:t> берег острова </a:t>
            </a:r>
            <a:r>
              <a:rPr lang="ru-RU" dirty="0" err="1" smtClean="0">
                <a:solidFill>
                  <a:srgbClr val="FF0000"/>
                </a:solidFill>
              </a:rPr>
              <a:t>Ніколая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1848-1849. </a:t>
            </a:r>
            <a:r>
              <a:rPr lang="ru-RU" sz="3100" dirty="0" err="1" smtClean="0">
                <a:solidFill>
                  <a:srgbClr val="FF0000"/>
                </a:solidFill>
              </a:rPr>
              <a:t>Папір</a:t>
            </a:r>
            <a:r>
              <a:rPr lang="ru-RU" sz="3100" dirty="0" smtClean="0">
                <a:solidFill>
                  <a:srgbClr val="FF0000"/>
                </a:solidFill>
              </a:rPr>
              <a:t>, акварель.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Гористий берег острова Ніколая. 1848-18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143800" cy="4572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err="1" smtClean="0">
                <a:solidFill>
                  <a:srgbClr val="FF0000"/>
                </a:solidFill>
              </a:rPr>
              <a:t>Шхуни</a:t>
            </a:r>
            <a:r>
              <a:rPr lang="ru-RU" b="0" dirty="0" smtClean="0">
                <a:solidFill>
                  <a:srgbClr val="FF0000"/>
                </a:solidFill>
              </a:rPr>
              <a:t> "Константин" та "Михаил" 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100" b="0" dirty="0" smtClean="0">
                <a:solidFill>
                  <a:srgbClr val="FF0000"/>
                </a:solidFill>
              </a:rPr>
              <a:t>1848. </a:t>
            </a:r>
            <a:r>
              <a:rPr lang="ru-RU" sz="3100" b="0" dirty="0" err="1" smtClean="0">
                <a:solidFill>
                  <a:srgbClr val="FF0000"/>
                </a:solidFill>
              </a:rPr>
              <a:t>Папір</a:t>
            </a:r>
            <a:r>
              <a:rPr lang="ru-RU" sz="3100" b="0" dirty="0" smtClean="0">
                <a:solidFill>
                  <a:srgbClr val="FF0000"/>
                </a:solidFill>
              </a:rPr>
              <a:t>, </a:t>
            </a:r>
            <a:r>
              <a:rPr lang="ru-RU" sz="3100" b="0" dirty="0" err="1" smtClean="0">
                <a:solidFill>
                  <a:srgbClr val="FF0000"/>
                </a:solidFill>
              </a:rPr>
              <a:t>сепія</a:t>
            </a:r>
            <a:r>
              <a:rPr lang="ru-RU" sz="3100" b="0" dirty="0" smtClean="0">
                <a:solidFill>
                  <a:srgbClr val="FF0000"/>
                </a:solidFill>
              </a:rPr>
              <a:t>, </a:t>
            </a:r>
            <a:r>
              <a:rPr lang="ru-RU" sz="3100" b="0" dirty="0" err="1" smtClean="0">
                <a:solidFill>
                  <a:srgbClr val="FF0000"/>
                </a:solidFill>
              </a:rPr>
              <a:t>білило</a:t>
            </a:r>
            <a:r>
              <a:rPr lang="ru-RU" sz="3100" b="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Шхуни &quot;Константин&quot; та &quot;Михаил&quot;. 18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500990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Мис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Байгубек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1848. </a:t>
            </a:r>
            <a:r>
              <a:rPr lang="ru-RU" sz="3100" dirty="0" err="1" smtClean="0">
                <a:solidFill>
                  <a:srgbClr val="FF0000"/>
                </a:solidFill>
              </a:rPr>
              <a:t>Папір</a:t>
            </a:r>
            <a:r>
              <a:rPr lang="ru-RU" sz="3100" dirty="0" smtClean="0">
                <a:solidFill>
                  <a:srgbClr val="FF0000"/>
                </a:solidFill>
              </a:rPr>
              <a:t>, акварель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Мис Байгубек. 18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42955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://svitppt.com.ua/images/2/1251/588/img4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8676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900" dirty="0" smtClean="0">
                <a:solidFill>
                  <a:srgbClr val="FF0000"/>
                </a:solidFill>
              </a:rPr>
              <a:t>Казахська тематика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Казахи в юрті, </a:t>
            </a:r>
            <a:r>
              <a:rPr lang="uk-UA" sz="2700" dirty="0" smtClean="0">
                <a:solidFill>
                  <a:srgbClr val="FF0000"/>
                </a:solidFill>
              </a:rPr>
              <a:t>сепія 1848</a:t>
            </a:r>
            <a:endParaRPr lang="ru-RU" sz="27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 descr="http://kobzar.univ.kiev.ua/draws/images/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57364"/>
            <a:ext cx="5715000" cy="4600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Казах на коні, </a:t>
            </a:r>
            <a:r>
              <a:rPr lang="uk-UA" sz="2400" dirty="0" smtClean="0">
                <a:solidFill>
                  <a:srgbClr val="FF0000"/>
                </a:solidFill>
              </a:rPr>
              <a:t>акварель 1848 - 1849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0" name="Picture 2" descr="http://lh4.ggpht.com/_FP9AXc5yaBA/R9KzinVfIkI/AAAAAAAAA6g/YaRRqTFGtC4/s800/0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620000" cy="5038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Казахи біля вогню. 1848 -1849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Казахський хлопчик розпалює грубку</a:t>
            </a:r>
            <a:r>
              <a:rPr lang="uk-UA" sz="2800" dirty="0" smtClean="0"/>
              <a:t>.</a:t>
            </a:r>
            <a:endParaRPr lang="ru-RU" sz="2800" dirty="0"/>
          </a:p>
        </p:txBody>
      </p:sp>
      <p:pic>
        <p:nvPicPr>
          <p:cNvPr id="5" name="Содержимое 4" descr="DSC0162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66684" y="1947838"/>
            <a:ext cx="4038600" cy="3714776"/>
          </a:xfrm>
        </p:spPr>
      </p:pic>
      <p:pic>
        <p:nvPicPr>
          <p:cNvPr id="6" name="Содержимое 5" descr="DSC016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88683" y="1983557"/>
            <a:ext cx="4038600" cy="3643338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Шатро експедиції на острові Барса – Кельмес.1848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Шхуни біля форту </a:t>
            </a:r>
            <a:r>
              <a:rPr lang="uk-UA" sz="2800" dirty="0" err="1" smtClean="0">
                <a:solidFill>
                  <a:srgbClr val="FF0000"/>
                </a:solidFill>
              </a:rPr>
              <a:t>Кос</a:t>
            </a:r>
            <a:r>
              <a:rPr lang="uk-UA" sz="2800" dirty="0" smtClean="0">
                <a:solidFill>
                  <a:srgbClr val="FF0000"/>
                </a:solidFill>
              </a:rPr>
              <a:t> – Арал. 1848-1849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68248"/>
            <a:ext cx="4038600" cy="3589867"/>
          </a:xfrm>
        </p:spPr>
      </p:pic>
      <p:pic>
        <p:nvPicPr>
          <p:cNvPr id="6" name="Содержимое 5" descr="DSC0161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95536"/>
            <a:ext cx="4038600" cy="373529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Пожежа в степу. 1848   Акварель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7" descr="DSC016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7643866" cy="5143536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Історичні, міфологічні, біблійні теми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err="1" smtClean="0">
                <a:solidFill>
                  <a:schemeClr val="bg2">
                    <a:lumMod val="75000"/>
                  </a:schemeClr>
                </a:solidFill>
              </a:rPr>
              <a:t>Благословіння</a:t>
            </a:r>
            <a:r>
              <a:rPr lang="uk-UA" sz="3100" dirty="0" smtClean="0">
                <a:solidFill>
                  <a:schemeClr val="bg2">
                    <a:lumMod val="75000"/>
                  </a:schemeClr>
                </a:solidFill>
              </a:rPr>
              <a:t> дітей, </a:t>
            </a:r>
            <a:r>
              <a:rPr lang="uk-UA" sz="2200" dirty="0" smtClean="0">
                <a:solidFill>
                  <a:schemeClr val="bg2">
                    <a:lumMod val="75000"/>
                  </a:schemeClr>
                </a:solidFill>
              </a:rPr>
              <a:t>сепія 1856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4514" name="Picture 2" descr="http://lh5.ggpht.com/_FP9AXc5yaBA/R9JHi3VfGqI/AAAAAAAAApg/KHfMfdEDEfg/s800/1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85926"/>
            <a:ext cx="557216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Робінзон Крузо. </a:t>
            </a:r>
            <a:r>
              <a:rPr lang="uk-UA" sz="2800" dirty="0" smtClean="0">
                <a:solidFill>
                  <a:srgbClr val="FF0000"/>
                </a:solidFill>
              </a:rPr>
              <a:t>1856  Сепія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6" descr="DSC0162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950556" y="621154"/>
            <a:ext cx="4786346" cy="6544385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Казашка, </a:t>
            </a:r>
            <a:r>
              <a:rPr lang="uk-UA" sz="3200" dirty="0" smtClean="0">
                <a:solidFill>
                  <a:srgbClr val="FF0000"/>
                </a:solidFill>
              </a:rPr>
              <a:t>сепія 1856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 descr="http://ito.vspu.net/SAIT/inst_kaf/kafedru/matem_fizuka_tex_osv/www/ENK/2011-2012/MZN_2011-2012/mzn_istor/2012_2013/rob_ctud_12/TARAC/tgsh/Shevchenko-kaz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736"/>
            <a:ext cx="5429288" cy="4914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Останній період (1857 – 1861)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Мангишлацький сад</a:t>
            </a:r>
            <a:r>
              <a:rPr lang="uk-UA" dirty="0" smtClean="0">
                <a:solidFill>
                  <a:srgbClr val="FF0000"/>
                </a:solidFill>
              </a:rPr>
              <a:t>, </a:t>
            </a:r>
            <a:r>
              <a:rPr lang="uk-UA" sz="2200" dirty="0" smtClean="0">
                <a:solidFill>
                  <a:srgbClr val="FF0000"/>
                </a:solidFill>
              </a:rPr>
              <a:t>офорт,1859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6562" name="Picture 2" descr="http://cp12.nevsepic.com.ua/71/1352762379-2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7620000" cy="4881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Вечір в </a:t>
            </a:r>
            <a:r>
              <a:rPr lang="uk-UA" sz="3600" dirty="0" err="1" smtClean="0">
                <a:solidFill>
                  <a:srgbClr val="FF0000"/>
                </a:solidFill>
              </a:rPr>
              <a:t>Альбано</a:t>
            </a:r>
            <a:r>
              <a:rPr lang="uk-UA" sz="3600" dirty="0" smtClean="0">
                <a:solidFill>
                  <a:srgbClr val="FF0000"/>
                </a:solidFill>
              </a:rPr>
              <a:t> поблизу Рима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Офорт, 1859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://veselahata.com/wp-content/gallery/shevshenko/2042-wm04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7429552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16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071561" y="-142896"/>
            <a:ext cx="6858001" cy="7143801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Мангишлацький сад</a:t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Сепія, туш, білило </a:t>
            </a: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5538" name="Picture 2" descr="http://moryntci.com.ua/shevchenko/1028-plcd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6929486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“ Дві   </a:t>
            </a:r>
            <a:r>
              <a:rPr lang="uk-UA" sz="3600" dirty="0" err="1" smtClean="0">
                <a:solidFill>
                  <a:srgbClr val="FF0000"/>
                </a:solidFill>
              </a:rPr>
              <a:t>дівчини”</a:t>
            </a:r>
            <a:r>
              <a:rPr lang="uk-UA" sz="3600" dirty="0" smtClean="0">
                <a:solidFill>
                  <a:srgbClr val="FF0000"/>
                </a:solidFill>
              </a:rPr>
              <a:t/>
            </a:r>
            <a:br>
              <a:rPr lang="uk-UA" sz="3600" dirty="0" smtClean="0">
                <a:solidFill>
                  <a:srgbClr val="FF0000"/>
                </a:solidFill>
              </a:rPr>
            </a:br>
            <a:r>
              <a:rPr lang="uk-UA" sz="3600" dirty="0" smtClean="0">
                <a:solidFill>
                  <a:srgbClr val="FF0000"/>
                </a:solidFill>
              </a:rPr>
              <a:t> </a:t>
            </a:r>
            <a:r>
              <a:rPr lang="uk-UA" sz="2800" dirty="0" smtClean="0">
                <a:solidFill>
                  <a:srgbClr val="FF0000"/>
                </a:solidFill>
              </a:rPr>
              <a:t>офорт,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uk-UA" sz="2700" dirty="0" smtClean="0">
                <a:solidFill>
                  <a:srgbClr val="FF0000"/>
                </a:solidFill>
              </a:rPr>
              <a:t>1858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ttp://im3-tub-ua.yandex.net/i?id=242741198-3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00240"/>
            <a:ext cx="5429288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100" dirty="0" smtClean="0">
                <a:solidFill>
                  <a:srgbClr val="FF0000"/>
                </a:solidFill>
              </a:rPr>
              <a:t>Притча про робітників на винограднику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>офорт,1858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8612" name="AutoShape 4" descr="Конінк, Саломон - Притча про робітників на винограднику, Ермітаж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614" name="Picture 6" descr="Конінк, Саломон - Притча про робітників на винограднику, Ерміта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215106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Портрет  </a:t>
            </a:r>
            <a:r>
              <a:rPr lang="uk-UA" sz="3600" dirty="0" smtClean="0">
                <a:solidFill>
                  <a:srgbClr val="FF0000"/>
                </a:solidFill>
              </a:rPr>
              <a:t>Ф.П.Толстого,  </a:t>
            </a:r>
            <a:r>
              <a:rPr lang="uk-UA" sz="2800" dirty="0" smtClean="0">
                <a:solidFill>
                  <a:srgbClr val="FF0000"/>
                </a:solidFill>
              </a:rPr>
              <a:t>офорт 1860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://lh4.ggpht.com/_FP9AXc5yaBA/R9GpN3VfEKI/AAAAAAAAATU/D2_bf8K0wHw/s800/2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4857784" cy="4976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Портрет Петра Карловича </a:t>
            </a:r>
            <a:r>
              <a:rPr lang="ru-RU" dirty="0" err="1" smtClean="0">
                <a:solidFill>
                  <a:srgbClr val="FF0000"/>
                </a:solidFill>
              </a:rPr>
              <a:t>Клодта</a:t>
            </a:r>
            <a:r>
              <a:rPr lang="ru-RU" dirty="0" smtClean="0">
                <a:solidFill>
                  <a:srgbClr val="FF0000"/>
                </a:solidFill>
              </a:rPr>
              <a:t>. </a:t>
            </a:r>
            <a:r>
              <a:rPr lang="ru-RU" sz="3100" b="0" dirty="0" err="1" smtClean="0">
                <a:solidFill>
                  <a:srgbClr val="FF0000"/>
                </a:solidFill>
              </a:rPr>
              <a:t>Папір</a:t>
            </a:r>
            <a:r>
              <a:rPr lang="ru-RU" sz="3100" b="0" dirty="0" smtClean="0">
                <a:solidFill>
                  <a:srgbClr val="FF0000"/>
                </a:solidFill>
              </a:rPr>
              <a:t>, офорт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http://lh3.ggpht.com/_FP9AXc5yaBA/R9Gq0nVfELI/AAAAAAAAATg/7dxd8h1fSVM/s800/2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5357850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Портрет Федора Антоновича </a:t>
            </a:r>
            <a:r>
              <a:rPr lang="ru-RU" dirty="0" err="1" smtClean="0">
                <a:solidFill>
                  <a:srgbClr val="FF0000"/>
                </a:solidFill>
              </a:rPr>
              <a:t>Бруні</a:t>
            </a:r>
            <a:r>
              <a:rPr lang="ru-RU" dirty="0" smtClean="0">
                <a:solidFill>
                  <a:srgbClr val="FF0000"/>
                </a:solidFill>
              </a:rPr>
              <a:t>. </a:t>
            </a:r>
            <a:r>
              <a:rPr lang="ru-RU" sz="3100" b="0" dirty="0" err="1" smtClean="0">
                <a:solidFill>
                  <a:srgbClr val="FF0000"/>
                </a:solidFill>
              </a:rPr>
              <a:t>Папір</a:t>
            </a:r>
            <a:r>
              <a:rPr lang="ru-RU" sz="3100" b="0" dirty="0" smtClean="0">
                <a:solidFill>
                  <a:srgbClr val="FF0000"/>
                </a:solidFill>
              </a:rPr>
              <a:t>, </a:t>
            </a:r>
            <a:r>
              <a:rPr lang="ru-RU" sz="3100" b="0" dirty="0" smtClean="0">
                <a:solidFill>
                  <a:srgbClr val="FF0000"/>
                </a:solidFill>
              </a:rPr>
              <a:t>офорт 1860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2946" name="Picture 2" descr="http://lh6.ggpht.com/_FP9AXc5yaBA/R9GpNXVfEJI/AAAAAAAAATM/EpNaKNbWHCM/s800/2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521497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Серія автопортретів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 1840, 1843  Олівець</a:t>
            </a: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8572528" y="1928802"/>
            <a:ext cx="114272" cy="21431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17412" name="Picture 4" descr="http://im3-tub-ua.yandex.net/i?id=366040254-0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3357586" cy="400052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4" name="Picture 6" descr="http://im1-tub-ua.yandex.net/i?id=136927195-37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85926"/>
            <a:ext cx="3357586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Олівець, 1845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Содержимое 5" descr="DSC0164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607323" y="1893083"/>
            <a:ext cx="4643470" cy="428628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Папір,сепія 1849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5" descr="DSC01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500562" y="2143116"/>
            <a:ext cx="4286280" cy="3429024"/>
          </a:xfrm>
          <a:prstGeom prst="rect">
            <a:avLst/>
          </a:prstGeom>
        </p:spPr>
      </p:pic>
      <p:pic>
        <p:nvPicPr>
          <p:cNvPr id="7172" name="Picture 4" descr="Автопортрет. 1848-18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14488"/>
            <a:ext cx="3786214" cy="4167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Італійський та білий олівці, 1857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9" name="Содержимое 4" descr="DSC016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071934" y="2071679"/>
            <a:ext cx="4572032" cy="342902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6564" name="Picture 4" descr="Автопортрет. 18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3714776" cy="4595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100" dirty="0" err="1" smtClean="0">
                <a:solidFill>
                  <a:srgbClr val="FF0000"/>
                </a:solidFill>
              </a:rPr>
              <a:t>Доакадемічний</a:t>
            </a:r>
            <a:r>
              <a:rPr lang="uk-UA" sz="3100" dirty="0" smtClean="0">
                <a:solidFill>
                  <a:srgbClr val="FF0000"/>
                </a:solidFill>
              </a:rPr>
              <a:t> період </a:t>
            </a:r>
            <a:r>
              <a:rPr lang="uk-UA" sz="2800" dirty="0" smtClean="0">
                <a:solidFill>
                  <a:srgbClr val="FF0000"/>
                </a:solidFill>
              </a:rPr>
              <a:t/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Погруддя жінки, </a:t>
            </a:r>
            <a:r>
              <a:rPr lang="uk-UA" sz="1800" dirty="0" smtClean="0">
                <a:solidFill>
                  <a:schemeClr val="bg2">
                    <a:lumMod val="50000"/>
                  </a:schemeClr>
                </a:solidFill>
              </a:rPr>
              <a:t>олівець 1830    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олова жінки,</a:t>
            </a:r>
            <a:r>
              <a:rPr lang="uk-UA" sz="1800" dirty="0" smtClean="0">
                <a:solidFill>
                  <a:schemeClr val="bg2">
                    <a:lumMod val="50000"/>
                  </a:schemeClr>
                </a:solidFill>
              </a:rPr>
              <a:t>акварель 1834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://storinka-m.kiev.ua/pict_1/big/312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514726" cy="4762500"/>
          </a:xfrm>
          <a:prstGeom prst="rect">
            <a:avLst/>
          </a:prstGeom>
          <a:noFill/>
        </p:spPr>
      </p:pic>
      <p:pic>
        <p:nvPicPr>
          <p:cNvPr id="32772" name="Picture 4" descr="Taras Shevchenko painting 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00174"/>
            <a:ext cx="357190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Папір, офорт, 1856, 1860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6" name="Picture 4" descr="Т.Г.Шевченко. Автопортрет у темному костюмі. [Пб.]. [Не пізніше 14.03] 1860. Папір, офорт 16.4 : 12.3; (21.1 : 13.1 см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3500462" cy="4286280"/>
          </a:xfrm>
          <a:prstGeom prst="rect">
            <a:avLst/>
          </a:prstGeom>
          <a:noFill/>
        </p:spPr>
      </p:pic>
      <p:pic>
        <p:nvPicPr>
          <p:cNvPr id="69638" name="Picture 6" descr="Т.Г.Шевченко. Автопортрет з бородою. [Пб.]. [Не пізніше 4.IV] 1860. Папір, офорт 16.9 : 12.5; 22 : 16; (42.6 : 31 см)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14488"/>
            <a:ext cx="3071834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Папір, офорт, 1859.1860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0658" name="Picture 2" descr="Т.Г.Шевченко. Автопортрет у світлому костюмі. [Пб.]. 1860. Папір, офорт 16.5 : 12.5; (21 : 13.6 см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429024" cy="4286280"/>
          </a:xfrm>
          <a:prstGeom prst="rect">
            <a:avLst/>
          </a:prstGeom>
          <a:noFill/>
        </p:spPr>
      </p:pic>
      <p:pic>
        <p:nvPicPr>
          <p:cNvPr id="70660" name="Picture 4" descr="Т.Г.Шевченко. Автопортрет у шапці та кожусі. [Пб.]. [Не пізніше 4.ХІІ] 1860. Папір, офорт 22.8 : 17.8; 23.3 : 18.4; (42.3 : 31.3 см)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3429024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Полотно ,олія, 1861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82" name="Picture 2" descr="Т.Г.Шевченко. Автопортрет. [Пб.]. [І-ІІ 1861]. Полотно, олія (59 : 49 см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643050"/>
            <a:ext cx="485778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sz="4000" dirty="0" smtClean="0">
                <a:solidFill>
                  <a:srgbClr val="FF0000"/>
                </a:solidFill>
              </a:rPr>
              <a:t>“Я по плоті і духу - син і рідний брат нашого </a:t>
            </a:r>
            <a:r>
              <a:rPr lang="uk-UA" sz="4000" dirty="0" err="1" smtClean="0">
                <a:solidFill>
                  <a:srgbClr val="FF0000"/>
                </a:solidFill>
              </a:rPr>
              <a:t>народу”</a:t>
            </a:r>
            <a:r>
              <a:rPr lang="uk-UA" sz="4000" dirty="0" smtClean="0">
                <a:solidFill>
                  <a:srgbClr val="FF0000"/>
                </a:solidFill>
              </a:rPr>
              <a:t/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         </a:t>
            </a:r>
            <a:r>
              <a:rPr lang="uk-UA" sz="1800" dirty="0" smtClean="0">
                <a:solidFill>
                  <a:srgbClr val="FF0000"/>
                </a:solidFill>
              </a:rPr>
              <a:t>Т.Г. Шевченко</a:t>
            </a:r>
            <a:endParaRPr lang="ru-RU" sz="4000" dirty="0" smtClean="0">
              <a:solidFill>
                <a:srgbClr val="FF0000"/>
              </a:solidFill>
            </a:endParaRPr>
          </a:p>
        </p:txBody>
      </p:sp>
      <p:pic>
        <p:nvPicPr>
          <p:cNvPr id="19459" name="Picture 9" descr="img0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142984"/>
            <a:ext cx="2336800" cy="3276600"/>
          </a:xfrm>
          <a:noFill/>
        </p:spPr>
      </p:pic>
      <p:pic>
        <p:nvPicPr>
          <p:cNvPr id="67594" name="Picture 10" descr="img00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85918" y="3714752"/>
            <a:ext cx="2500313" cy="2971800"/>
          </a:xfrm>
          <a:noFill/>
        </p:spPr>
      </p:pic>
      <p:pic>
        <p:nvPicPr>
          <p:cNvPr id="67595" name="Picture 11" descr="img00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15008" y="2357430"/>
            <a:ext cx="2801937" cy="3581400"/>
          </a:xfrm>
          <a:noFill/>
        </p:spPr>
      </p:pic>
      <p:pic>
        <p:nvPicPr>
          <p:cNvPr id="19462" name="Picture 12" descr="img00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886200" y="1905000"/>
            <a:ext cx="1663700" cy="20574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0" y="4114800"/>
            <a:ext cx="8001000" cy="2743200"/>
          </a:xfrm>
        </p:spPr>
        <p:txBody>
          <a:bodyPr/>
          <a:lstStyle/>
          <a:p>
            <a:pPr eaLnBrk="1" hangingPunct="1"/>
            <a:r>
              <a:rPr lang="uk-UA" sz="4000" dirty="0" smtClean="0">
                <a:solidFill>
                  <a:srgbClr val="FF0000"/>
                </a:solidFill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</a:rPr>
              <a:t>І мене в сім</a:t>
            </a:r>
            <a:r>
              <a:rPr lang="en-US" sz="4000" b="1" dirty="0" smtClean="0">
                <a:solidFill>
                  <a:srgbClr val="FF0000"/>
                </a:solidFill>
                <a:cs typeface="Arial" charset="0"/>
              </a:rPr>
              <a:t>'</a:t>
            </a:r>
            <a:r>
              <a:rPr lang="uk-UA" sz="4000" b="1" dirty="0" smtClean="0">
                <a:solidFill>
                  <a:srgbClr val="FF0000"/>
                </a:solidFill>
              </a:rPr>
              <a:t>ї великій,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В сім</a:t>
            </a:r>
            <a:r>
              <a:rPr lang="en-US" sz="4000" b="1" dirty="0" smtClean="0">
                <a:solidFill>
                  <a:srgbClr val="FF0000"/>
                </a:solidFill>
                <a:cs typeface="Arial" charset="0"/>
              </a:rPr>
              <a:t>'</a:t>
            </a:r>
            <a:r>
              <a:rPr lang="uk-UA" sz="4000" b="1" dirty="0" smtClean="0">
                <a:solidFill>
                  <a:srgbClr val="FF0000"/>
                </a:solidFill>
              </a:rPr>
              <a:t>ї вольній, новій,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Не забудьте пом</a:t>
            </a:r>
            <a:r>
              <a:rPr lang="en-US" sz="4000" b="1" dirty="0" smtClean="0">
                <a:solidFill>
                  <a:srgbClr val="FF0000"/>
                </a:solidFill>
                <a:cs typeface="Arial" charset="0"/>
              </a:rPr>
              <a:t>'</a:t>
            </a:r>
            <a:r>
              <a:rPr lang="uk-UA" sz="4000" b="1" dirty="0" err="1" smtClean="0">
                <a:solidFill>
                  <a:srgbClr val="FF0000"/>
                </a:solidFill>
              </a:rPr>
              <a:t>янути</a:t>
            </a:r>
            <a:r>
              <a:rPr lang="uk-UA" sz="4000" b="1" dirty="0" smtClean="0">
                <a:solidFill>
                  <a:srgbClr val="FF0000"/>
                </a:solidFill>
              </a:rPr>
              <a:t> 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Незлим тихим словом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68617" name="Picture 9" descr="img011гора-крест-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20994560">
            <a:off x="306236" y="703818"/>
            <a:ext cx="1833563" cy="3657600"/>
          </a:xfrm>
          <a:noFill/>
        </p:spPr>
      </p:pic>
      <p:pic>
        <p:nvPicPr>
          <p:cNvPr id="20484" name="Picture 10" descr="img011гора-крест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410200" y="228600"/>
            <a:ext cx="3252788" cy="2540000"/>
          </a:xfrm>
          <a:noFill/>
        </p:spPr>
      </p:pic>
      <p:pic>
        <p:nvPicPr>
          <p:cNvPr id="68619" name="Picture 11" descr="img011гор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 rot="21053830">
            <a:off x="6691398" y="2519080"/>
            <a:ext cx="2255838" cy="2667000"/>
          </a:xfrm>
          <a:noFill/>
        </p:spPr>
      </p:pic>
      <p:pic>
        <p:nvPicPr>
          <p:cNvPr id="68620" name="Picture 12" descr="f19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571736" y="214290"/>
            <a:ext cx="2728913" cy="3657600"/>
          </a:xfr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85728"/>
            <a:ext cx="8501122" cy="1214446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rgbClr val="FF0000"/>
                </a:solidFill>
              </a:rPr>
              <a:t>Портрет Катерини Абази                Портрет Євгена Гребінки</a:t>
            </a:r>
            <a:br>
              <a:rPr lang="uk-UA" sz="2000" dirty="0" smtClean="0">
                <a:solidFill>
                  <a:srgbClr val="FF0000"/>
                </a:solidFill>
              </a:rPr>
            </a:br>
            <a:r>
              <a:rPr lang="uk-UA" sz="2000" dirty="0" smtClean="0">
                <a:solidFill>
                  <a:srgbClr val="FF0000"/>
                </a:solidFill>
              </a:rPr>
              <a:t/>
            </a:r>
            <a:br>
              <a:rPr lang="uk-UA" sz="2000" dirty="0" smtClean="0">
                <a:solidFill>
                  <a:srgbClr val="FF0000"/>
                </a:solidFill>
              </a:rPr>
            </a:br>
            <a:r>
              <a:rPr lang="uk-UA" sz="2000" dirty="0" smtClean="0">
                <a:solidFill>
                  <a:srgbClr val="FF0000"/>
                </a:solidFill>
              </a:rPr>
              <a:t>( акварель ,1837 )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Kateryna Abaza by Shevchen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3571900" cy="4500594"/>
          </a:xfrm>
          <a:prstGeom prst="rect">
            <a:avLst/>
          </a:prstGeom>
          <a:noFill/>
        </p:spPr>
      </p:pic>
      <p:pic>
        <p:nvPicPr>
          <p:cNvPr id="53252" name="Picture 4" descr="Portret Hrebiky Shevchen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643050"/>
            <a:ext cx="3571900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Портрет дівчинки з собакою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sz="3100" dirty="0" smtClean="0">
                <a:solidFill>
                  <a:srgbClr val="FF0000"/>
                </a:solidFill>
              </a:rPr>
              <a:t>акварель,1838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7586" name="Picture 2" descr="http://upload.wikimedia.org/wikipedia/uk/thumb/2/2d/Shevchenko_portret_dibcyny_z_sobakoiu.jpg/300px-Shevchenko_portret_dibcyny_z_sobakoi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28736"/>
            <a:ext cx="5072098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Смерть Олега.1836    </a:t>
            </a:r>
            <a:r>
              <a:rPr lang="uk-UA" sz="3200" dirty="0" smtClean="0">
                <a:solidFill>
                  <a:srgbClr val="FF0000"/>
                </a:solidFill>
              </a:rPr>
              <a:t>Туш, перо, пензель.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DSC016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571222" y="-71845"/>
            <a:ext cx="5357850" cy="8073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smtClean="0">
                <a:solidFill>
                  <a:srgbClr val="FF0000"/>
                </a:solidFill>
              </a:rPr>
              <a:t>Мистецький період 1838 – 1843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Автопортрет,</a:t>
            </a:r>
            <a:r>
              <a:rPr lang="uk-UA" sz="4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2700" dirty="0" smtClean="0">
                <a:solidFill>
                  <a:schemeClr val="bg2">
                    <a:lumMod val="50000"/>
                  </a:schemeClr>
                </a:solidFill>
              </a:rPr>
              <a:t>олівець </a:t>
            </a:r>
            <a:r>
              <a:rPr lang="uk-UA" sz="3100" dirty="0" smtClean="0">
                <a:solidFill>
                  <a:schemeClr val="bg2">
                    <a:lumMod val="50000"/>
                  </a:schemeClr>
                </a:solidFill>
              </a:rPr>
              <a:t>1840  </a:t>
            </a:r>
            <a:endParaRPr lang="ru-RU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8572528" y="1928802"/>
            <a:ext cx="114272" cy="21431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7412" name="Picture 4" descr="http://im3-tub-ua.yandex.net/i?id=366040254-0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4786346" cy="471490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 flipV="1">
            <a:off x="457200" y="6126163"/>
            <a:ext cx="354329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607</TotalTime>
  <Words>277</Words>
  <Application>Microsoft Office PowerPoint</Application>
  <PresentationFormat>Экран (4:3)</PresentationFormat>
  <Paragraphs>62</Paragraphs>
  <Slides>54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Апекс</vt:lpstr>
      <vt:lpstr>Тарас Шевченко – геніальний художник</vt:lpstr>
      <vt:lpstr>Слайд 2</vt:lpstr>
      <vt:lpstr>Слайд 3</vt:lpstr>
      <vt:lpstr>Слайд 4</vt:lpstr>
      <vt:lpstr>Доакадемічний період  Погруддя жінки, олівець 1830     Голова жінки,акварель 1834</vt:lpstr>
      <vt:lpstr>Портрет Катерини Абази                Портрет Євгена Гребінки  ( акварель ,1837 )</vt:lpstr>
      <vt:lpstr>Портрет дівчинки з собакою акварель,1838</vt:lpstr>
      <vt:lpstr>Смерть Олега.1836    Туш, перо, пензель.</vt:lpstr>
      <vt:lpstr> Мистецький період 1838 – 1843 Автопортрет, олівець 1840  </vt:lpstr>
      <vt:lpstr>Хлопчик з собакою в лісі,сепія 1840</vt:lpstr>
      <vt:lpstr>Циганка – ворожка, акварель 1841</vt:lpstr>
      <vt:lpstr>Катерина.1842    Олія</vt:lpstr>
      <vt:lpstr>Портретні твори  Портрет  О.В. Суворова,1844</vt:lpstr>
      <vt:lpstr>Портрет Г.І.Закревської. 1843 Олія</vt:lpstr>
      <vt:lpstr>Портрет М.В. Максимович. 1859  Італійський олівець, креда Потртрет Г.І. Закревської. 1843  Олія</vt:lpstr>
      <vt:lpstr>Портрет К.А.Шрейдерса. 1858  Італійський та білий олівці Портрет М.С. Щепкіна. 1858</vt:lpstr>
      <vt:lpstr>Портрет Й.Ф. Рудзинського. 1845  Олія Портрет дітей В.М. Рєпніна. 1844  Олія</vt:lpstr>
      <vt:lpstr>Автопортрет     туш, перо - штрих 1843</vt:lpstr>
      <vt:lpstr>“ Живописна   Україна”</vt:lpstr>
      <vt:lpstr>Селянська родина, олія</vt:lpstr>
      <vt:lpstr>На пасіці, олія</vt:lpstr>
      <vt:lpstr>Хата батьків Т. Шевченка в с.Кирилівці, олівець 1843</vt:lpstr>
      <vt:lpstr>    Роки заслання (1847 – 1857) Будинок І.П. Котляревського в Полтаві.1846  </vt:lpstr>
      <vt:lpstr>Костьол у Києві. 1846 Почаївська лавра з заходу.1846. Акварель</vt:lpstr>
      <vt:lpstr>Костьол у Києві.1846 Укріплення Раїм.1848</vt:lpstr>
      <vt:lpstr>Пейзажі з Аральської еспедиції Крутий берег Аральського моря  1848-1849. Папір, акварель.</vt:lpstr>
      <vt:lpstr>Гористий берег острова Ніколая  1848-1849. Папір, акварель.</vt:lpstr>
      <vt:lpstr>Шхуни "Константин" та "Михаил"  1848. Папір, сепія, білило </vt:lpstr>
      <vt:lpstr>Мис Байгубек  1848. Папір, акварель</vt:lpstr>
      <vt:lpstr>Казахська тематика Казахи в юрті, сепія 1848</vt:lpstr>
      <vt:lpstr>Казах на коні, акварель 1848 - 1849</vt:lpstr>
      <vt:lpstr>Казахи біля вогню. 1848 -1849 Казахський хлопчик розпалює грубку.</vt:lpstr>
      <vt:lpstr>Шатро експедиції на острові Барса – Кельмес.1848 Шхуни біля форту Кос – Арал. 1848-1849</vt:lpstr>
      <vt:lpstr>Пожежа в степу. 1848   Акварель</vt:lpstr>
      <vt:lpstr>Історичні, міфологічні, біблійні теми Благословіння дітей, сепія 1856</vt:lpstr>
      <vt:lpstr>Робінзон Крузо. 1856  Сепія</vt:lpstr>
      <vt:lpstr>Казашка, сепія 1856</vt:lpstr>
      <vt:lpstr>Останній період (1857 – 1861) Мангишлацький сад, офорт,1859</vt:lpstr>
      <vt:lpstr>Вечір в Альбано поблизу Рима Офорт, 1859</vt:lpstr>
      <vt:lpstr>Мангишлацький сад Сепія, туш, білило </vt:lpstr>
      <vt:lpstr>“ Дві   дівчини”  офорт, 1858</vt:lpstr>
      <vt:lpstr>Притча про робітників на винограднику офорт,1858</vt:lpstr>
      <vt:lpstr>Портрет  Ф.П.Толстого,  офорт 1860</vt:lpstr>
      <vt:lpstr>Портрет Петра Карловича Клодта. Папір, офорт</vt:lpstr>
      <vt:lpstr>Портрет Федора Антоновича Бруні. Папір, офорт 1860</vt:lpstr>
      <vt:lpstr>Серія автопортретів  1840, 1843  Олівець</vt:lpstr>
      <vt:lpstr>Олівець, 1845</vt:lpstr>
      <vt:lpstr>Папір,сепія 1849</vt:lpstr>
      <vt:lpstr>Італійський та білий олівці, 1857</vt:lpstr>
      <vt:lpstr>Папір, офорт, 1856, 1860</vt:lpstr>
      <vt:lpstr>Папір, офорт, 1859.1860</vt:lpstr>
      <vt:lpstr>Полотно ,олія, 1861 </vt:lpstr>
      <vt:lpstr>“Я по плоті і духу - син і рідний брат нашого народу”          Т.Г. Шевченко</vt:lpstr>
      <vt:lpstr> І мене в сім'ї великій, В сім'ї вольній, новій, Не забудьте пом'янути  Незлим тихим словом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Алла</cp:lastModifiedBy>
  <cp:revision>73</cp:revision>
  <dcterms:created xsi:type="dcterms:W3CDTF">2012-03-11T11:24:01Z</dcterms:created>
  <dcterms:modified xsi:type="dcterms:W3CDTF">2014-03-04T12:45:50Z</dcterms:modified>
</cp:coreProperties>
</file>