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6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B40F-BBDC-4CF9-A666-8E909F364E40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57C40-7AF3-4128-A225-E0846BC253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B40F-BBDC-4CF9-A666-8E909F364E40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57C40-7AF3-4128-A225-E0846BC253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B40F-BBDC-4CF9-A666-8E909F364E40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57C40-7AF3-4128-A225-E0846BC253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B40F-BBDC-4CF9-A666-8E909F364E40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57C40-7AF3-4128-A225-E0846BC253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B40F-BBDC-4CF9-A666-8E909F364E40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57C40-7AF3-4128-A225-E0846BC253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B40F-BBDC-4CF9-A666-8E909F364E40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57C40-7AF3-4128-A225-E0846BC253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B40F-BBDC-4CF9-A666-8E909F364E40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57C40-7AF3-4128-A225-E0846BC253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B40F-BBDC-4CF9-A666-8E909F364E40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57C40-7AF3-4128-A225-E0846BC253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B40F-BBDC-4CF9-A666-8E909F364E40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57C40-7AF3-4128-A225-E0846BC253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B40F-BBDC-4CF9-A666-8E909F364E40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57C40-7AF3-4128-A225-E0846BC253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B40F-BBDC-4CF9-A666-8E909F364E40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57C40-7AF3-4128-A225-E0846BC253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7B40F-BBDC-4CF9-A666-8E909F364E40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57C40-7AF3-4128-A225-E0846BC2537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756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988840"/>
            <a:ext cx="9144000" cy="216024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uk-UA" sz="8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Загальна декларація прав </a:t>
            </a:r>
            <a:r>
              <a:rPr lang="uk-UA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людини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5445224"/>
            <a:ext cx="5896744" cy="124854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</a:t>
            </a:r>
            <a:r>
              <a:rPr lang="uk-UA" dirty="0" err="1" smtClean="0"/>
              <a:t>ідготувала</a:t>
            </a:r>
            <a:r>
              <a:rPr lang="uk-UA" dirty="0" smtClean="0"/>
              <a:t> учениця 9-А класу </a:t>
            </a:r>
            <a:r>
              <a:rPr lang="uk-UA" dirty="0" err="1" smtClean="0"/>
              <a:t>Слівінська</a:t>
            </a:r>
            <a:r>
              <a:rPr lang="uk-UA" dirty="0" smtClean="0"/>
              <a:t> Карина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ÐÐ°ÑÑÐ¸Ð½ÐºÐ¸ Ð¿Ð¾ Ð·Ð°Ð¿ÑÐ¾ÑÑ ÑÐ¾Ð½ Ð¿ÑÐ°Ð²Ð¾"/>
          <p:cNvPicPr>
            <a:picLocks noChangeAspect="1" noChangeArrowheads="1"/>
          </p:cNvPicPr>
          <p:nvPr/>
        </p:nvPicPr>
        <p:blipFill>
          <a:blip r:embed="rId2" cstate="print"/>
          <a:srcRect r="17269"/>
          <a:stretch>
            <a:fillRect/>
          </a:stretch>
        </p:blipFill>
        <p:spPr bwMode="auto">
          <a:xfrm>
            <a:off x="0" y="0"/>
            <a:ext cx="9144000" cy="690795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112474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Всесвітня</a:t>
            </a:r>
            <a:r>
              <a:rPr lang="ru-RU" dirty="0" smtClean="0"/>
              <a:t> </a:t>
            </a:r>
            <a:r>
              <a:rPr lang="ru-RU" dirty="0" err="1"/>
              <a:t>декларація</a:t>
            </a:r>
            <a:r>
              <a:rPr lang="ru-RU" dirty="0"/>
              <a:t> </a:t>
            </a:r>
            <a:r>
              <a:rPr lang="ru-RU" dirty="0" err="1"/>
              <a:t>отримала</a:t>
            </a:r>
            <a:r>
              <a:rPr lang="ru-RU" dirty="0"/>
              <a:t> похвалу </a:t>
            </a:r>
            <a:r>
              <a:rPr lang="ru-RU" dirty="0" err="1"/>
              <a:t>від</a:t>
            </a:r>
            <a:r>
              <a:rPr lang="ru-RU" dirty="0"/>
              <a:t> ряду </a:t>
            </a:r>
            <a:r>
              <a:rPr lang="ru-RU" dirty="0" err="1"/>
              <a:t>знатних</a:t>
            </a:r>
            <a:r>
              <a:rPr lang="ru-RU" dirty="0"/>
              <a:t> людей.</a:t>
            </a:r>
          </a:p>
        </p:txBody>
      </p:sp>
      <p:pic>
        <p:nvPicPr>
          <p:cNvPr id="4098" name="Picture 2" descr="ÐÐ°ÑÑÐ¸Ð½ÐºÐ¸ Ð¿Ð¾ Ð·Ð°Ð¿ÑÐ¾ÑÑ ÐÐ°Ð³Ð°Ð»ÑÐ½Ð° Ð´ÐµÐºÐ»Ð°ÑÐ°ÑÑÑ Ð¿ÑÐ°Ð² Ð»ÑÐ´Ð¸Ð½Ð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9464" y="980728"/>
            <a:ext cx="4824536" cy="3015335"/>
          </a:xfrm>
          <a:prstGeom prst="rect">
            <a:avLst/>
          </a:prstGeom>
          <a:noFill/>
        </p:spPr>
      </p:pic>
      <p:pic>
        <p:nvPicPr>
          <p:cNvPr id="4100" name="Picture 4" descr="ÐÐ°ÑÑÐ¸Ð½ÐºÐ¸ Ð¿Ð¾ Ð·Ð°Ð¿ÑÐ¾ÑÑ ÐÐ°Ð³Ð°Ð»ÑÐ½Ð° Ð´ÐµÐºÐ»Ð°ÑÐ°ÑÑÑ Ð¿ÑÐ°Ð² Ð»ÑÐ´Ð¸Ð½Ð¸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276FB7"/>
              </a:clrFrom>
              <a:clrTo>
                <a:srgbClr val="276FB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558" y="3195043"/>
            <a:ext cx="4758021" cy="335860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ÐÐ°ÑÑÐ¸Ð½ÐºÐ¸ Ð¿Ð¾ Ð·Ð°Ð¿ÑÐ¾ÑÑ ÑÐ¾Ð½ Ð¿ÑÐ°Ð²Ð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60032" y="332656"/>
            <a:ext cx="4032448" cy="612068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/>
              <a:t> </a:t>
            </a:r>
            <a:r>
              <a:rPr lang="ru-RU" dirty="0" err="1"/>
              <a:t>Ліванський</a:t>
            </a:r>
            <a:r>
              <a:rPr lang="ru-RU" dirty="0"/>
              <a:t> </a:t>
            </a:r>
            <a:r>
              <a:rPr lang="ru-RU" dirty="0" err="1"/>
              <a:t>філософ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дипломат Чарльз Малик назвав </a:t>
            </a:r>
            <a:r>
              <a:rPr lang="ru-RU" dirty="0" err="1"/>
              <a:t>її</a:t>
            </a:r>
            <a:r>
              <a:rPr lang="ru-RU" dirty="0"/>
              <a:t> «</a:t>
            </a:r>
            <a:r>
              <a:rPr lang="ru-RU" dirty="0" err="1"/>
              <a:t>міжнародним</a:t>
            </a:r>
            <a:r>
              <a:rPr lang="ru-RU" dirty="0"/>
              <a:t> документом </a:t>
            </a:r>
            <a:r>
              <a:rPr lang="ru-RU" dirty="0" err="1"/>
              <a:t>першої</a:t>
            </a:r>
            <a:r>
              <a:rPr lang="ru-RU" dirty="0"/>
              <a:t> </a:t>
            </a:r>
            <a:r>
              <a:rPr lang="ru-RU" dirty="0" err="1"/>
              <a:t>важливості</a:t>
            </a:r>
            <a:r>
              <a:rPr lang="ru-RU" dirty="0"/>
              <a:t>», у  той час як </a:t>
            </a:r>
            <a:r>
              <a:rPr lang="ru-RU" dirty="0" err="1"/>
              <a:t>Елеонора</a:t>
            </a:r>
            <a:r>
              <a:rPr lang="ru-RU" dirty="0"/>
              <a:t> Рузвельт — перша голова </a:t>
            </a:r>
            <a:r>
              <a:rPr lang="ru-RU" dirty="0" err="1"/>
              <a:t>Комісії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прав </a:t>
            </a:r>
            <a:r>
              <a:rPr lang="ru-RU" dirty="0" err="1"/>
              <a:t>людини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розробки</a:t>
            </a:r>
            <a:r>
              <a:rPr lang="ru-RU" dirty="0"/>
              <a:t> проекту </a:t>
            </a:r>
            <a:r>
              <a:rPr lang="ru-RU" dirty="0" err="1"/>
              <a:t>декларації</a:t>
            </a:r>
            <a:r>
              <a:rPr lang="ru-RU" dirty="0"/>
              <a:t> сказала, </a:t>
            </a:r>
            <a:r>
              <a:rPr lang="ru-RU" dirty="0" err="1"/>
              <a:t>що</a:t>
            </a:r>
            <a:r>
              <a:rPr lang="ru-RU" dirty="0"/>
              <a:t> вона «</a:t>
            </a:r>
            <a:r>
              <a:rPr lang="ru-RU" dirty="0" err="1"/>
              <a:t>цілком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стати </a:t>
            </a:r>
            <a:r>
              <a:rPr lang="ru-RU" dirty="0" err="1"/>
              <a:t>міжнародною</a:t>
            </a:r>
            <a:r>
              <a:rPr lang="ru-RU" dirty="0"/>
              <a:t> Великою </a:t>
            </a:r>
            <a:r>
              <a:rPr lang="ru-RU" dirty="0" err="1"/>
              <a:t>хартією</a:t>
            </a:r>
            <a:r>
              <a:rPr lang="ru-RU" dirty="0"/>
              <a:t> вольностей для </a:t>
            </a:r>
            <a:r>
              <a:rPr lang="ru-RU" dirty="0" err="1"/>
              <a:t>всіх</a:t>
            </a:r>
            <a:r>
              <a:rPr lang="ru-RU" dirty="0"/>
              <a:t> людей </a:t>
            </a:r>
            <a:r>
              <a:rPr lang="ru-RU" dirty="0" err="1"/>
              <a:t>повсюди</a:t>
            </a:r>
            <a:r>
              <a:rPr lang="ru-RU" dirty="0"/>
              <a:t>». </a:t>
            </a:r>
          </a:p>
        </p:txBody>
      </p:sp>
      <p:pic>
        <p:nvPicPr>
          <p:cNvPr id="3076" name="Picture 4" descr="ÐÐ°ÑÑÐ¸Ð½ÐºÐ¸ Ð¿Ð¾ Ð·Ð°Ð¿ÑÐ¾ÑÑ Ð§Ð°ÑÐ»ÑÐ· ÐÐ°Ð»Ð¸Ð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04664"/>
            <a:ext cx="4248472" cy="59771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ÐÐ°ÑÑÐ¸Ð½ÐºÐ¸ Ð¿Ð¾ Ð·Ð°Ð¿ÑÐ¾ÑÑ ÑÐ¾Ð½ Ð¿ÑÐ°Ð²Ð¾"/>
          <p:cNvPicPr>
            <a:picLocks noChangeAspect="1" noChangeArrowheads="1"/>
          </p:cNvPicPr>
          <p:nvPr/>
        </p:nvPicPr>
        <p:blipFill>
          <a:blip r:embed="rId2" cstate="print"/>
          <a:srcRect r="1111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1"/>
            <a:ext cx="8784976" cy="158417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/>
              <a:t> У </a:t>
            </a:r>
            <a:r>
              <a:rPr lang="ru-RU" dirty="0" err="1"/>
              <a:t>своїй</a:t>
            </a:r>
            <a:r>
              <a:rPr lang="ru-RU" dirty="0"/>
              <a:t> </a:t>
            </a:r>
            <a:r>
              <a:rPr lang="ru-RU" dirty="0" err="1"/>
              <a:t>промові</a:t>
            </a:r>
            <a:r>
              <a:rPr lang="ru-RU" dirty="0"/>
              <a:t> 5 </a:t>
            </a:r>
            <a:r>
              <a:rPr lang="ru-RU" dirty="0" err="1"/>
              <a:t>жовтня</a:t>
            </a:r>
            <a:r>
              <a:rPr lang="ru-RU" dirty="0"/>
              <a:t> 1995, папа </a:t>
            </a:r>
            <a:r>
              <a:rPr lang="ru-RU" dirty="0" err="1"/>
              <a:t>Іван</a:t>
            </a:r>
            <a:r>
              <a:rPr lang="ru-RU" dirty="0"/>
              <a:t> </a:t>
            </a:r>
            <a:r>
              <a:rPr lang="ru-RU" dirty="0" err="1"/>
              <a:t>Павло</a:t>
            </a:r>
            <a:r>
              <a:rPr lang="ru-RU" dirty="0"/>
              <a:t> </a:t>
            </a:r>
            <a:r>
              <a:rPr lang="en-US" dirty="0"/>
              <a:t>II </a:t>
            </a:r>
            <a:r>
              <a:rPr lang="ru-RU" dirty="0"/>
              <a:t>назвав </a:t>
            </a:r>
            <a:r>
              <a:rPr lang="ru-RU" dirty="0" err="1"/>
              <a:t>Декларацію</a:t>
            </a:r>
            <a:r>
              <a:rPr lang="ru-RU" dirty="0"/>
              <a:t> «</a:t>
            </a:r>
            <a:r>
              <a:rPr lang="ru-RU" dirty="0" err="1"/>
              <a:t>однією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вищих</a:t>
            </a:r>
            <a:r>
              <a:rPr lang="ru-RU" dirty="0"/>
              <a:t> </a:t>
            </a:r>
            <a:r>
              <a:rPr lang="ru-RU" dirty="0" err="1"/>
              <a:t>виразів</a:t>
            </a:r>
            <a:r>
              <a:rPr lang="ru-RU" dirty="0"/>
              <a:t> </a:t>
            </a:r>
            <a:r>
              <a:rPr lang="ru-RU" dirty="0" err="1"/>
              <a:t>людського</a:t>
            </a:r>
            <a:r>
              <a:rPr lang="ru-RU" dirty="0"/>
              <a:t> </a:t>
            </a:r>
            <a:r>
              <a:rPr lang="ru-RU" dirty="0" err="1"/>
              <a:t>сумління</a:t>
            </a:r>
            <a:r>
              <a:rPr lang="ru-RU" dirty="0"/>
              <a:t> </a:t>
            </a:r>
            <a:r>
              <a:rPr lang="ru-RU" dirty="0" err="1"/>
              <a:t>нашого</a:t>
            </a:r>
            <a:r>
              <a:rPr lang="ru-RU" dirty="0"/>
              <a:t> часу». </a:t>
            </a:r>
          </a:p>
        </p:txBody>
      </p:sp>
      <p:pic>
        <p:nvPicPr>
          <p:cNvPr id="2052" name="Picture 4" descr="ÐÐ°ÑÑÐ¸Ð½ÐºÐ¸ Ð¿Ð¾ Ð·Ð°Ð¿ÑÐ¾ÑÑ Ð¿Ð°Ð¿Ð° ÐÐ²Ð°Ð½ ÐÐ°Ð²Ð»Ð¾ I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4864"/>
            <a:ext cx="6985099" cy="4248472"/>
          </a:xfrm>
          <a:prstGeom prst="rect">
            <a:avLst/>
          </a:prstGeom>
          <a:noFill/>
        </p:spPr>
      </p:pic>
      <p:pic>
        <p:nvPicPr>
          <p:cNvPr id="2054" name="Picture 6" descr="ÐÐ°ÑÑÐ¸Ð½ÐºÐ¸ Ð¿Ð¾ Ð·Ð°Ð¿ÑÐ¾ÑÑ Ð¿Ð°Ð¿Ð° ÐÐ²Ð°Ð½ ÐÐ°Ð²Ð»Ð¾ I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988840"/>
            <a:ext cx="3451566" cy="460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ÐÐ°ÑÑÐ¸Ð½ÐºÐ¸ Ð¿Ð¾ Ð·Ð°Ð¿ÑÐ¾ÑÑ ÑÐ¾Ð½ Ð¿ÑÐ°Ð²Ð¾"/>
          <p:cNvPicPr>
            <a:picLocks noChangeAspect="1" noChangeArrowheads="1"/>
          </p:cNvPicPr>
          <p:nvPr/>
        </p:nvPicPr>
        <p:blipFill>
          <a:blip r:embed="rId2" cstate="print"/>
          <a:srcRect r="1111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23762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У </a:t>
            </a:r>
            <a:r>
              <a:rPr lang="ru-RU" dirty="0" err="1" smtClean="0"/>
              <a:t>заяві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10 </a:t>
            </a:r>
            <a:r>
              <a:rPr lang="ru-RU" dirty="0" err="1" smtClean="0"/>
              <a:t>грудня</a:t>
            </a:r>
            <a:r>
              <a:rPr lang="ru-RU" dirty="0" smtClean="0"/>
              <a:t> 2003 року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імені</a:t>
            </a:r>
            <a:r>
              <a:rPr lang="ru-RU" dirty="0" smtClean="0"/>
              <a:t> </a:t>
            </a:r>
            <a:r>
              <a:rPr lang="ru-RU" dirty="0" err="1" smtClean="0"/>
              <a:t>Європейського</a:t>
            </a:r>
            <a:r>
              <a:rPr lang="ru-RU" dirty="0" smtClean="0"/>
              <a:t> Союзу, Марчелло </a:t>
            </a:r>
            <a:r>
              <a:rPr lang="ru-RU" dirty="0" err="1" smtClean="0"/>
              <a:t>Спатафора</a:t>
            </a:r>
            <a:r>
              <a:rPr lang="ru-RU" dirty="0" smtClean="0"/>
              <a:t> заявив,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Декларація</a:t>
            </a:r>
            <a:r>
              <a:rPr lang="ru-RU" dirty="0" smtClean="0"/>
              <a:t> «ставить права </a:t>
            </a:r>
            <a:r>
              <a:rPr lang="ru-RU" dirty="0" err="1" smtClean="0"/>
              <a:t>людини</a:t>
            </a:r>
            <a:r>
              <a:rPr lang="ru-RU" dirty="0" smtClean="0"/>
              <a:t> в центр </a:t>
            </a:r>
            <a:r>
              <a:rPr lang="ru-RU" dirty="0" err="1" smtClean="0"/>
              <a:t>принципів</a:t>
            </a:r>
            <a:r>
              <a:rPr lang="ru-RU" dirty="0" smtClean="0"/>
              <a:t> та </a:t>
            </a:r>
            <a:r>
              <a:rPr lang="ru-RU" dirty="0" err="1" smtClean="0"/>
              <a:t>зобов'язань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визначають</a:t>
            </a:r>
            <a:r>
              <a:rPr lang="ru-RU" dirty="0" smtClean="0"/>
              <a:t> </a:t>
            </a:r>
            <a:r>
              <a:rPr lang="ru-RU" dirty="0" err="1" smtClean="0"/>
              <a:t>відносини</a:t>
            </a:r>
            <a:r>
              <a:rPr lang="ru-RU" dirty="0" smtClean="0"/>
              <a:t> в </a:t>
            </a:r>
            <a:r>
              <a:rPr lang="ru-RU" dirty="0" err="1" smtClean="0"/>
              <a:t>міжнародному</a:t>
            </a:r>
            <a:r>
              <a:rPr lang="ru-RU" dirty="0" smtClean="0"/>
              <a:t> </a:t>
            </a:r>
            <a:r>
              <a:rPr lang="ru-RU" dirty="0" err="1" smtClean="0"/>
              <a:t>співтоваристві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4" name="Picture 2" descr="ÐÐ°ÑÑÐ¸Ð½ÐºÐ¸ Ð¿Ð¾ Ð·Ð°Ð¿ÑÐ¾ÑÑ ÐÐ°Ð³Ð°Ð»ÑÐ½Ð° Ð´ÐµÐºÐ»Ð°ÑÐ°ÑÑÑ Ð¿ÑÐ°Ð² Ð»ÑÐ´Ð¸Ð½Ð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636912"/>
            <a:ext cx="4748487" cy="3384376"/>
          </a:xfrm>
          <a:prstGeom prst="rect">
            <a:avLst/>
          </a:prstGeom>
          <a:noFill/>
        </p:spPr>
      </p:pic>
      <p:pic>
        <p:nvPicPr>
          <p:cNvPr id="1026" name="Picture 2" descr="ÐÐ°ÑÑÐ¸Ð½ÐºÐ¸ Ð¿Ð¾ Ð·Ð°Ð¿ÑÐ¾ÑÑ ÐÐ°ÑÑÐµÐ»Ð»Ð¾ Ð¡Ð¿Ð°ÑÐ°ÑÐ¾ÑÐ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2348880"/>
            <a:ext cx="2770743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4" name="Picture 10" descr="ÐÐ°ÑÑÐ¸Ð½ÐºÐ¸ Ð¿Ð¾ Ð·Ð°Ð¿ÑÐ¾ÑÑ ÑÐ¾Ð½ Ð´Ð»Ñ Ð¿ÑÐµÐ·ÐµÐ½ÑÐ°ÑÐ¸Ð¸ Ð¿ÑÐ°Ð²Ð¾"/>
          <p:cNvPicPr>
            <a:picLocks noChangeAspect="1" noChangeArrowheads="1"/>
          </p:cNvPicPr>
          <p:nvPr/>
        </p:nvPicPr>
        <p:blipFill>
          <a:blip r:embed="rId2" cstate="print"/>
          <a:srcRect r="14500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9"/>
            <a:ext cx="8435280" cy="266429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Загальна</a:t>
            </a:r>
            <a:r>
              <a:rPr lang="ru-RU" dirty="0" smtClean="0"/>
              <a:t> </a:t>
            </a:r>
            <a:r>
              <a:rPr lang="ru-RU" dirty="0" err="1"/>
              <a:t>Декларація</a:t>
            </a:r>
            <a:r>
              <a:rPr lang="ru-RU" dirty="0"/>
              <a:t> Прав </a:t>
            </a:r>
            <a:r>
              <a:rPr lang="ru-RU" dirty="0" err="1"/>
              <a:t>Людини</a:t>
            </a:r>
            <a:r>
              <a:rPr lang="ru-RU" dirty="0"/>
              <a:t> (ЗДПЛ) -</a:t>
            </a:r>
            <a:r>
              <a:rPr lang="ru-RU" dirty="0" err="1"/>
              <a:t>декларація</a:t>
            </a:r>
            <a:r>
              <a:rPr lang="ru-RU" dirty="0"/>
              <a:t>, </a:t>
            </a:r>
            <a:r>
              <a:rPr lang="ru-RU" dirty="0" err="1"/>
              <a:t>прийнята</a:t>
            </a:r>
            <a:r>
              <a:rPr lang="ru-RU" dirty="0"/>
              <a:t> Генеральною </a:t>
            </a:r>
            <a:r>
              <a:rPr lang="ru-RU" dirty="0" err="1"/>
              <a:t>Асамблеєю</a:t>
            </a:r>
            <a:r>
              <a:rPr lang="ru-RU" dirty="0"/>
              <a:t> ООН 10 </a:t>
            </a:r>
            <a:r>
              <a:rPr lang="ru-RU" dirty="0" err="1"/>
              <a:t>грудня</a:t>
            </a:r>
            <a:r>
              <a:rPr lang="ru-RU" dirty="0"/>
              <a:t> 1948 року </a:t>
            </a:r>
            <a:r>
              <a:rPr lang="ru-RU" dirty="0" err="1"/>
              <a:t>представляє</a:t>
            </a:r>
            <a:r>
              <a:rPr lang="ru-RU" dirty="0"/>
              <a:t> </a:t>
            </a:r>
            <a:r>
              <a:rPr lang="ru-RU" dirty="0" err="1"/>
              <a:t>першоглобальне</a:t>
            </a:r>
            <a:r>
              <a:rPr lang="ru-RU" dirty="0"/>
              <a:t> </a:t>
            </a:r>
            <a:r>
              <a:rPr lang="ru-RU" dirty="0" err="1"/>
              <a:t>вираження</a:t>
            </a:r>
            <a:r>
              <a:rPr lang="ru-RU" dirty="0"/>
              <a:t> прав, на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усі</a:t>
            </a:r>
            <a:r>
              <a:rPr lang="ru-RU" dirty="0"/>
              <a:t> люди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невід'ємне</a:t>
            </a:r>
            <a:r>
              <a:rPr lang="ru-RU" dirty="0"/>
              <a:t> право.</a:t>
            </a:r>
          </a:p>
          <a:p>
            <a:endParaRPr lang="ru-RU" dirty="0"/>
          </a:p>
        </p:txBody>
      </p:sp>
      <p:sp>
        <p:nvSpPr>
          <p:cNvPr id="21506" name="AutoShape 2" descr="ÐÐ°ÑÑÐ¸Ð½ÐºÐ¸ Ð¿Ð¾ Ð·Ð°Ð¿ÑÐ¾ÑÑ ÐÐ°Ð³Ð°Ð»ÑÐ½Ð° Ð´ÐµÐºÐ»Ð°ÑÐ°ÑÑÑ Ð¿ÑÐ°Ð² Ð»ÑÐ´Ð¸Ð½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08" name="Picture 4" descr="ÐÐ°ÑÑÐ¸Ð½ÐºÐ¸ Ð¿Ð¾ Ð·Ð°Ð¿ÑÐ¾ÑÑ ÐÐ°Ð³Ð°Ð»ÑÐ½Ð° Ð´ÐµÐºÐ»Ð°ÑÐ°ÑÑÑ Ð¿ÑÐ°Ð² Ð»ÑÐ´Ð¸Ð½Ð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924944"/>
            <a:ext cx="4680520" cy="3505874"/>
          </a:xfrm>
          <a:prstGeom prst="rect">
            <a:avLst/>
          </a:prstGeom>
          <a:noFill/>
        </p:spPr>
      </p:pic>
      <p:pic>
        <p:nvPicPr>
          <p:cNvPr id="21510" name="Picture 6" descr="ÐÐ°ÑÑÐ¸Ð½ÐºÐ¸ Ð¿Ð¾ Ð·Ð°Ð¿ÑÐ¾ÑÑ ÐÐ°Ð³Ð°Ð»ÑÐ½Ð° Ð´ÐµÐºÐ»Ð°ÑÐ°ÑÑÑ Ð¿ÑÐ°Ð² Ð»ÑÐ´Ð¸Ð½Ð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2306574"/>
            <a:ext cx="3024336" cy="4271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194421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Декларація</a:t>
            </a:r>
            <a:r>
              <a:rPr lang="ru-RU" dirty="0" smtClean="0"/>
              <a:t> </a:t>
            </a:r>
            <a:r>
              <a:rPr lang="ru-RU" dirty="0"/>
              <a:t>стала результатом </a:t>
            </a:r>
            <a:r>
              <a:rPr lang="ru-RU" dirty="0" err="1"/>
              <a:t>безпосереднього</a:t>
            </a:r>
            <a:r>
              <a:rPr lang="ru-RU" dirty="0"/>
              <a:t> </a:t>
            </a:r>
            <a:r>
              <a:rPr lang="ru-RU" dirty="0" err="1"/>
              <a:t>досвіду</a:t>
            </a:r>
            <a:r>
              <a:rPr lang="ru-RU" dirty="0"/>
              <a:t> </a:t>
            </a:r>
            <a:r>
              <a:rPr lang="ru-RU" dirty="0" err="1"/>
              <a:t>Другої</a:t>
            </a:r>
            <a:r>
              <a:rPr lang="ru-RU" dirty="0"/>
              <a:t> </a:t>
            </a:r>
            <a:r>
              <a:rPr lang="ru-RU" dirty="0" err="1"/>
              <a:t>Світової</a:t>
            </a:r>
            <a:r>
              <a:rPr lang="ru-RU" dirty="0"/>
              <a:t> </a:t>
            </a:r>
            <a:r>
              <a:rPr lang="ru-RU" dirty="0" err="1"/>
              <a:t>Війни</a:t>
            </a:r>
            <a:r>
              <a:rPr lang="ru-RU" dirty="0"/>
              <a:t> 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представляє</a:t>
            </a:r>
            <a:r>
              <a:rPr lang="ru-RU" dirty="0"/>
              <a:t> </a:t>
            </a:r>
            <a:r>
              <a:rPr lang="ru-RU" dirty="0" err="1"/>
              <a:t>першоглобальне</a:t>
            </a:r>
            <a:r>
              <a:rPr lang="ru-RU" dirty="0"/>
              <a:t> </a:t>
            </a:r>
            <a:r>
              <a:rPr lang="ru-RU" dirty="0" err="1"/>
              <a:t>вираження</a:t>
            </a:r>
            <a:r>
              <a:rPr lang="ru-RU" dirty="0"/>
              <a:t> </a:t>
            </a:r>
            <a:r>
              <a:rPr lang="ru-RU" dirty="0" err="1"/>
              <a:t>невід'ємних</a:t>
            </a:r>
            <a:r>
              <a:rPr lang="ru-RU" dirty="0"/>
              <a:t> прав,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усі</a:t>
            </a:r>
            <a:r>
              <a:rPr lang="ru-RU" dirty="0"/>
              <a:t> люди. </a:t>
            </a:r>
          </a:p>
        </p:txBody>
      </p:sp>
      <p:pic>
        <p:nvPicPr>
          <p:cNvPr id="20484" name="Picture 4" descr="ÐÐ°ÑÑÐ¸Ð½ÐºÐ¸ Ð¿Ð¾ Ð·Ð°Ð¿ÑÐ¾ÑÑ ÐÐ°Ð³Ð°Ð»ÑÐ½Ð° Ð´ÐµÐºÐ»Ð°ÑÐ°ÑÑÑ Ð¿ÑÐ°Ð² Ð»ÑÐ´Ð¸Ð½Ð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276872"/>
            <a:ext cx="6408712" cy="42553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 l="11504"/>
          <a:stretch>
            <a:fillRect/>
          </a:stretch>
        </p:blipFill>
        <p:spPr bwMode="auto">
          <a:xfrm>
            <a:off x="0" y="0"/>
            <a:ext cx="9144000" cy="687220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1"/>
            <a:ext cx="8435280" cy="216024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Декларація</a:t>
            </a:r>
            <a:r>
              <a:rPr lang="ru-RU" dirty="0" smtClean="0"/>
              <a:t> </a:t>
            </a:r>
            <a:r>
              <a:rPr lang="ru-RU" dirty="0" err="1"/>
              <a:t>складається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30 статей,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лягли</a:t>
            </a:r>
            <a:r>
              <a:rPr lang="ru-RU" dirty="0"/>
              <a:t> в основу </a:t>
            </a:r>
            <a:r>
              <a:rPr lang="ru-RU" dirty="0" err="1"/>
              <a:t>наступних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договорів</a:t>
            </a:r>
            <a:r>
              <a:rPr lang="ru-RU" dirty="0"/>
              <a:t>, у </a:t>
            </a:r>
            <a:r>
              <a:rPr lang="ru-RU" dirty="0" err="1"/>
              <a:t>регіональних</a:t>
            </a:r>
            <a:r>
              <a:rPr lang="ru-RU" dirty="0"/>
              <a:t> документах по правах </a:t>
            </a:r>
            <a:r>
              <a:rPr lang="ru-RU" dirty="0" err="1"/>
              <a:t>людини</a:t>
            </a:r>
            <a:r>
              <a:rPr lang="ru-RU" dirty="0"/>
              <a:t>, </a:t>
            </a:r>
            <a:r>
              <a:rPr lang="ru-RU" dirty="0" err="1"/>
              <a:t>національні</a:t>
            </a:r>
            <a:r>
              <a:rPr lang="ru-RU" dirty="0"/>
              <a:t> </a:t>
            </a:r>
            <a:r>
              <a:rPr lang="ru-RU" dirty="0" err="1"/>
              <a:t>конституції</a:t>
            </a:r>
            <a:r>
              <a:rPr lang="ru-RU" dirty="0"/>
              <a:t> та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закони</a:t>
            </a:r>
            <a:r>
              <a:rPr lang="ru-RU" dirty="0"/>
              <a:t>. </a:t>
            </a:r>
          </a:p>
        </p:txBody>
      </p:sp>
      <p:pic>
        <p:nvPicPr>
          <p:cNvPr id="4" name="Picture 2" descr="ÐÐ°ÑÑÐ¸Ð½ÐºÐ¸ Ð¿Ð¾ Ð·Ð°Ð¿ÑÐ¾ÑÑ ÐÐ°Ð³Ð°Ð»ÑÐ½Ð° Ð´ÐµÐºÐ»Ð°ÑÐ°ÑÑÑ Ð¿ÑÐ°Ð² Ð»ÑÐ´Ð¸Ð½Ð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492896"/>
            <a:ext cx="5328592" cy="4076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ÐÐ°ÑÑÐ¸Ð½ÐºÐ¸ Ð¿Ð¾ Ð·Ð°Ð¿ÑÐ¾ÑÑ ÑÐ¾Ð½ Ð¿ÑÐ°Ð²Ð¾"/>
          <p:cNvPicPr>
            <a:picLocks noChangeAspect="1" noChangeArrowheads="1"/>
          </p:cNvPicPr>
          <p:nvPr/>
        </p:nvPicPr>
        <p:blipFill>
          <a:blip r:embed="rId2" cstate="print"/>
          <a:srcRect r="1489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219256" cy="244827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Декларація</a:t>
            </a:r>
            <a:r>
              <a:rPr lang="ru-RU" dirty="0" smtClean="0"/>
              <a:t> </a:t>
            </a:r>
            <a:r>
              <a:rPr lang="ru-RU" dirty="0"/>
              <a:t>введена в </a:t>
            </a:r>
            <a:r>
              <a:rPr lang="ru-RU" dirty="0" err="1"/>
              <a:t>експлуатацію</a:t>
            </a:r>
            <a:r>
              <a:rPr lang="ru-RU" dirty="0"/>
              <a:t> </a:t>
            </a:r>
            <a:r>
              <a:rPr lang="ru-RU" dirty="0" err="1"/>
              <a:t>в</a:t>
            </a:r>
            <a:r>
              <a:rPr lang="ru-RU" dirty="0"/>
              <a:t> 1946 </a:t>
            </a:r>
            <a:r>
              <a:rPr lang="ru-RU" dirty="0" err="1"/>
              <a:t>році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була</a:t>
            </a:r>
            <a:r>
              <a:rPr lang="ru-RU" dirty="0"/>
              <a:t> </a:t>
            </a:r>
            <a:r>
              <a:rPr lang="ru-RU" dirty="0" err="1"/>
              <a:t>розроблена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</a:t>
            </a:r>
            <a:r>
              <a:rPr lang="ru-RU" dirty="0" err="1"/>
              <a:t>двох</a:t>
            </a:r>
            <a:r>
              <a:rPr lang="ru-RU" dirty="0"/>
              <a:t> </a:t>
            </a:r>
            <a:r>
              <a:rPr lang="ru-RU" dirty="0" err="1"/>
              <a:t>років</a:t>
            </a:r>
            <a:r>
              <a:rPr lang="ru-RU" dirty="0"/>
              <a:t> </a:t>
            </a:r>
            <a:r>
              <a:rPr lang="ru-RU" dirty="0" err="1"/>
              <a:t>Комісією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прав </a:t>
            </a:r>
            <a:r>
              <a:rPr lang="ru-RU" dirty="0" err="1"/>
              <a:t>людини</a:t>
            </a:r>
            <a:r>
              <a:rPr lang="ru-RU" dirty="0"/>
              <a:t>. </a:t>
            </a:r>
            <a:r>
              <a:rPr lang="ru-RU" dirty="0" err="1"/>
              <a:t>Комісія</a:t>
            </a:r>
            <a:r>
              <a:rPr lang="ru-RU" dirty="0"/>
              <a:t> </a:t>
            </a:r>
            <a:r>
              <a:rPr lang="ru-RU" dirty="0" err="1"/>
              <a:t>складалася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18 </a:t>
            </a:r>
            <a:r>
              <a:rPr lang="ru-RU" dirty="0" err="1"/>
              <a:t>членів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національностей</a:t>
            </a:r>
            <a:r>
              <a:rPr lang="ru-RU" dirty="0"/>
              <a:t> та </a:t>
            </a:r>
            <a:r>
              <a:rPr lang="ru-RU" dirty="0" err="1"/>
              <a:t>політичних</a:t>
            </a:r>
            <a:r>
              <a:rPr lang="ru-RU" dirty="0"/>
              <a:t> </a:t>
            </a:r>
            <a:r>
              <a:rPr lang="ru-RU" dirty="0" err="1"/>
              <a:t>поглядів</a:t>
            </a:r>
            <a:r>
              <a:rPr lang="ru-RU" dirty="0"/>
              <a:t>. </a:t>
            </a:r>
          </a:p>
        </p:txBody>
      </p:sp>
      <p:pic>
        <p:nvPicPr>
          <p:cNvPr id="18434" name="Picture 2" descr="ÐÐ°ÑÑÐ¸Ð½ÐºÐ¸ Ð¿Ð¾ Ð·Ð°Ð¿ÑÐ¾ÑÑ ÐÐ°Ð³Ð°Ð»ÑÐ½Ð° Ð´ÐµÐºÐ»Ð°ÑÐ°ÑÑÑ Ð¿ÑÐ°Ð² Ð»ÑÐ´Ð¸Ð½Ð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348880"/>
            <a:ext cx="3744416" cy="3819306"/>
          </a:xfrm>
          <a:prstGeom prst="rect">
            <a:avLst/>
          </a:prstGeom>
          <a:noFill/>
        </p:spPr>
      </p:pic>
      <p:pic>
        <p:nvPicPr>
          <p:cNvPr id="18436" name="Picture 4" descr="ÐÐ°ÑÑÐ¸Ð½ÐºÐ¸ Ð¿Ð¾ Ð·Ð°Ð¿ÑÐ¾ÑÑ ÐÐ°Ð³Ð°Ð»ÑÐ½Ð° Ð´ÐµÐºÐ»Ð°ÑÐ°ÑÑÑ Ð¿ÑÐ°Ð² Ð»ÑÐ´Ð¸Ð½Ð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852936"/>
            <a:ext cx="3600400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ÐÐ°ÑÑÐ¸Ð½ÐºÐ¸ Ð¿Ð¾ Ð·Ð°Ð¿ÑÐ¾ÑÑ ÑÐ¾Ð½ Ð¿ÑÐ°Ð²Ð¾"/>
          <p:cNvPicPr>
            <a:picLocks noChangeAspect="1" noChangeArrowheads="1"/>
          </p:cNvPicPr>
          <p:nvPr/>
        </p:nvPicPr>
        <p:blipFill>
          <a:blip r:embed="rId2" cstate="print"/>
          <a:srcRect l="4555" r="65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20072" y="692696"/>
            <a:ext cx="3826768" cy="550547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Прийняття</a:t>
            </a:r>
            <a:r>
              <a:rPr lang="ru-RU" dirty="0" smtClean="0"/>
              <a:t> </a:t>
            </a:r>
            <a:r>
              <a:rPr lang="ru-RU" dirty="0" err="1"/>
              <a:t>Загальної</a:t>
            </a:r>
            <a:r>
              <a:rPr lang="ru-RU" dirty="0"/>
              <a:t> </a:t>
            </a:r>
            <a:r>
              <a:rPr lang="ru-RU" dirty="0" err="1"/>
              <a:t>декларації</a:t>
            </a:r>
            <a:r>
              <a:rPr lang="ru-RU" dirty="0"/>
              <a:t> —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важливе</a:t>
            </a:r>
            <a:r>
              <a:rPr lang="ru-RU" dirty="0"/>
              <a:t> </a:t>
            </a:r>
            <a:r>
              <a:rPr lang="ru-RU" dirty="0" err="1"/>
              <a:t>міжнародне</a:t>
            </a:r>
            <a:r>
              <a:rPr lang="ru-RU" dirty="0"/>
              <a:t> </a:t>
            </a:r>
            <a:r>
              <a:rPr lang="ru-RU" dirty="0" err="1"/>
              <a:t>святкування</a:t>
            </a:r>
            <a:r>
              <a:rPr lang="ru-RU" dirty="0"/>
              <a:t>, яке </a:t>
            </a:r>
            <a:r>
              <a:rPr lang="ru-RU" dirty="0" err="1"/>
              <a:t>щорічно</a:t>
            </a:r>
            <a:r>
              <a:rPr lang="ru-RU" dirty="0"/>
              <a:t> </a:t>
            </a:r>
            <a:r>
              <a:rPr lang="ru-RU" dirty="0" err="1"/>
              <a:t>відзначається</a:t>
            </a:r>
            <a:r>
              <a:rPr lang="ru-RU" dirty="0"/>
              <a:t> 10 </a:t>
            </a:r>
            <a:r>
              <a:rPr lang="ru-RU" dirty="0" err="1"/>
              <a:t>грудня</a:t>
            </a:r>
            <a:r>
              <a:rPr lang="ru-RU" dirty="0"/>
              <a:t>, та </a:t>
            </a:r>
            <a:r>
              <a:rPr lang="ru-RU" dirty="0" err="1"/>
              <a:t>називається</a:t>
            </a:r>
            <a:r>
              <a:rPr lang="ru-RU" dirty="0"/>
              <a:t> Днем прав </a:t>
            </a:r>
            <a:r>
              <a:rPr lang="ru-RU" dirty="0" err="1"/>
              <a:t>людини</a:t>
            </a:r>
            <a:r>
              <a:rPr lang="ru-RU" dirty="0"/>
              <a:t> 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Міжнародним</a:t>
            </a:r>
            <a:r>
              <a:rPr lang="ru-RU" dirty="0"/>
              <a:t> днем прав </a:t>
            </a:r>
            <a:r>
              <a:rPr lang="ru-RU" dirty="0" err="1"/>
              <a:t>людини</a:t>
            </a:r>
            <a:r>
              <a:rPr lang="ru-RU" dirty="0"/>
              <a:t>.</a:t>
            </a:r>
          </a:p>
        </p:txBody>
      </p:sp>
      <p:pic>
        <p:nvPicPr>
          <p:cNvPr id="17410" name="Picture 2" descr="ÐÐ°ÑÑÐ¸Ð½ÐºÐ¸ Ð¿Ð¾ Ð·Ð°Ð¿ÑÐ¾ÑÑ ÐÐ°Ð³Ð°Ð»ÑÐ½Ð° Ð´ÐµÐºÐ»Ð°ÑÐ°ÑÑÑ Ð¿ÑÐ°Ð² Ð»ÑÐ´Ð¸Ð½Ð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4941239" cy="3908072"/>
          </a:xfrm>
          <a:prstGeom prst="rect">
            <a:avLst/>
          </a:prstGeom>
          <a:noFill/>
        </p:spPr>
      </p:pic>
      <p:pic>
        <p:nvPicPr>
          <p:cNvPr id="17412" name="Picture 4" descr="ÐÐ°ÑÑÐ¸Ð½ÐºÐ¸ Ð¿Ð¾ Ð·Ð°Ð¿ÑÐ¾ÑÑ ÐÐ°Ð³Ð°Ð»ÑÐ½Ð° Ð´ÐµÐºÐ»Ð°ÑÐ°ÑÑÑ Ð¿ÑÐ°Ð² Ð»ÑÐ´Ð¸Ð½Ð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221088"/>
            <a:ext cx="4933386" cy="2230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ÐÐ°ÑÑÐ¸Ð½ÐºÐ¸ Ð¿Ð¾ Ð·Ð°Ð¿ÑÐ¾ÑÑ ÑÐ¾Ð½ Ð¿ÑÐ°Ð²Ð¾"/>
          <p:cNvPicPr>
            <a:picLocks noChangeAspect="1" noChangeArrowheads="1"/>
          </p:cNvPicPr>
          <p:nvPr/>
        </p:nvPicPr>
        <p:blipFill>
          <a:blip r:embed="rId2" cstate="print"/>
          <a:srcRect r="1117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208823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Святкування</a:t>
            </a:r>
            <a:r>
              <a:rPr lang="ru-RU" dirty="0" smtClean="0"/>
              <a:t> </a:t>
            </a:r>
            <a:r>
              <a:rPr lang="ru-RU" dirty="0" err="1"/>
              <a:t>відбувається</a:t>
            </a:r>
            <a:r>
              <a:rPr lang="ru-RU" dirty="0"/>
              <a:t> у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громадських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релігійних</a:t>
            </a:r>
            <a:r>
              <a:rPr lang="ru-RU" dirty="0"/>
              <a:t> </a:t>
            </a:r>
            <a:r>
              <a:rPr lang="ru-RU" dirty="0" err="1"/>
              <a:t>організацій</a:t>
            </a:r>
            <a:r>
              <a:rPr lang="ru-RU" dirty="0"/>
              <a:t>, </a:t>
            </a:r>
            <a:r>
              <a:rPr lang="ru-RU" dirty="0" err="1"/>
              <a:t>правозахисних</a:t>
            </a:r>
            <a:r>
              <a:rPr lang="ru-RU" dirty="0"/>
              <a:t> </a:t>
            </a:r>
            <a:r>
              <a:rPr lang="ru-RU" dirty="0" err="1"/>
              <a:t>організацій</a:t>
            </a:r>
            <a:r>
              <a:rPr lang="ru-RU" dirty="0"/>
              <a:t>, </a:t>
            </a:r>
            <a:r>
              <a:rPr lang="ru-RU" dirty="0" err="1"/>
              <a:t>парламентів</a:t>
            </a:r>
            <a:r>
              <a:rPr lang="ru-RU" dirty="0"/>
              <a:t>, </a:t>
            </a:r>
            <a:r>
              <a:rPr lang="ru-RU" dirty="0" err="1"/>
              <a:t>урядів</a:t>
            </a:r>
            <a:r>
              <a:rPr lang="ru-RU" dirty="0"/>
              <a:t> та </a:t>
            </a:r>
            <a:r>
              <a:rPr lang="ru-RU" dirty="0" err="1"/>
              <a:t>Організації</a:t>
            </a:r>
            <a:r>
              <a:rPr lang="ru-RU" dirty="0"/>
              <a:t> </a:t>
            </a:r>
            <a:r>
              <a:rPr lang="ru-RU" dirty="0" err="1"/>
              <a:t>Об'єднаних</a:t>
            </a:r>
            <a:r>
              <a:rPr lang="ru-RU" dirty="0"/>
              <a:t> </a:t>
            </a:r>
            <a:r>
              <a:rPr lang="ru-RU" dirty="0" err="1"/>
              <a:t>Націй</a:t>
            </a:r>
            <a:r>
              <a:rPr lang="ru-RU" dirty="0"/>
              <a:t>. </a:t>
            </a:r>
          </a:p>
        </p:txBody>
      </p:sp>
      <p:pic>
        <p:nvPicPr>
          <p:cNvPr id="16386" name="Picture 2" descr="ÐÐ°ÑÑÐ¸Ð½ÐºÐ¸ Ð¿Ð¾ Ð·Ð°Ð¿ÑÐ¾ÑÑ ÐÐ°Ð³Ð°Ð»ÑÐ½Ð° Ð´ÐµÐºÐ»Ð°ÑÐ°ÑÑÑ Ð¿ÑÐ°Ð² Ð»ÑÐ´Ð¸Ð½Ð¸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679097"/>
            <a:ext cx="9144000" cy="51789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 descr="ÐÐ°ÑÑÐ¸Ð½ÐºÐ¸ Ð¿Ð¾ Ð·Ð°Ð¿ÑÐ¾ÑÑ ÑÐ¾Ð½ Ð¿ÑÐ°Ð²Ð¾"/>
          <p:cNvPicPr>
            <a:picLocks noChangeAspect="1" noChangeArrowheads="1"/>
          </p:cNvPicPr>
          <p:nvPr/>
        </p:nvPicPr>
        <p:blipFill>
          <a:blip r:embed="rId2" cstate="print"/>
          <a:srcRect r="248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548680"/>
            <a:ext cx="4186808" cy="331236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 60-та </a:t>
            </a:r>
            <a:r>
              <a:rPr lang="ru-RU" dirty="0" err="1" smtClean="0"/>
              <a:t>річниця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відзначалася</a:t>
            </a:r>
            <a:r>
              <a:rPr lang="ru-RU" dirty="0" smtClean="0"/>
              <a:t> 2008 проходила </a:t>
            </a:r>
            <a:r>
              <a:rPr lang="ru-RU" dirty="0" err="1" smtClean="0"/>
              <a:t>під</a:t>
            </a:r>
            <a:r>
              <a:rPr lang="ru-RU" dirty="0" smtClean="0"/>
              <a:t> </a:t>
            </a:r>
            <a:r>
              <a:rPr lang="ru-RU" dirty="0" err="1" smtClean="0"/>
              <a:t>гаслом</a:t>
            </a:r>
            <a:r>
              <a:rPr lang="ru-RU" dirty="0" smtClean="0"/>
              <a:t> «</a:t>
            </a:r>
            <a:r>
              <a:rPr lang="ru-RU" dirty="0" err="1" smtClean="0"/>
              <a:t>Гідність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справедливість</a:t>
            </a:r>
            <a:r>
              <a:rPr lang="ru-RU" dirty="0" smtClean="0"/>
              <a:t> для </a:t>
            </a:r>
            <a:r>
              <a:rPr lang="ru-RU" dirty="0" err="1" smtClean="0"/>
              <a:t>всіх</a:t>
            </a:r>
            <a:r>
              <a:rPr lang="ru-RU" dirty="0" smtClean="0"/>
              <a:t> нас».</a:t>
            </a:r>
          </a:p>
          <a:p>
            <a:endParaRPr lang="ru-RU" dirty="0"/>
          </a:p>
        </p:txBody>
      </p:sp>
      <p:pic>
        <p:nvPicPr>
          <p:cNvPr id="6146" name="Picture 2" descr="ÐÐ°ÑÑÐ¸Ð½ÐºÐ¸ Ð¿Ð¾ Ð·Ð°Ð¿ÑÐ¾ÑÑ ÐÐ°Ð³Ð°Ð»ÑÐ½Ð° Ð´ÐµÐºÐ»Ð°ÑÐ°ÑÑÑ Ð¿ÑÐ°Ð² Ð»ÑÐ´Ð¸Ð½Ð¸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0"/>
            <a:ext cx="3995936" cy="3995936"/>
          </a:xfrm>
          <a:prstGeom prst="rect">
            <a:avLst/>
          </a:prstGeom>
          <a:noFill/>
        </p:spPr>
      </p:pic>
      <p:pic>
        <p:nvPicPr>
          <p:cNvPr id="6148" name="Picture 4" descr="ÐÐ°ÑÑÐ¸Ð½ÐºÐ¸ Ð¿Ð¾ Ð·Ð°Ð¿ÑÐ¾ÑÑ ÐÐ°Ð³Ð°Ð»ÑÐ½Ð° Ð´ÐµÐºÐ»Ð°ÑÐ°ÑÑÑ Ð¿ÑÐ°Ð² Ð»ÑÐ´Ð¸Ð½Ð¸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DF8"/>
              </a:clrFrom>
              <a:clrTo>
                <a:srgbClr val="FCFD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2592640"/>
            <a:ext cx="3202562" cy="4265360"/>
          </a:xfrm>
          <a:prstGeom prst="rect">
            <a:avLst/>
          </a:prstGeom>
          <a:noFill/>
        </p:spPr>
      </p:pic>
      <p:pic>
        <p:nvPicPr>
          <p:cNvPr id="6150" name="Picture 6" descr="ÐÐ°ÑÑÐ¸Ð½ÐºÐ¸ Ð¿Ð¾ Ð·Ð°Ð¿ÑÐ¾ÑÑ ÐÐ°Ð³Ð°Ð»ÑÐ½Ð° Ð´ÐµÐºÐ»Ð°ÑÐ°ÑÑÑ Ð¿ÑÐ°Ð² Ð»ÑÐ´Ð¸Ð½Ð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4221088"/>
            <a:ext cx="3528392" cy="2480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 t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158417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 Книга </a:t>
            </a:r>
            <a:r>
              <a:rPr lang="ru-RU" dirty="0" err="1"/>
              <a:t>рекордів</a:t>
            </a:r>
            <a:r>
              <a:rPr lang="ru-RU" dirty="0"/>
              <a:t> </a:t>
            </a:r>
            <a:r>
              <a:rPr lang="ru-RU" dirty="0" err="1"/>
              <a:t>Гіннеса</a:t>
            </a:r>
            <a:r>
              <a:rPr lang="ru-RU" dirty="0"/>
              <a:t> </a:t>
            </a:r>
            <a:r>
              <a:rPr lang="ru-RU" dirty="0" err="1"/>
              <a:t>описує</a:t>
            </a:r>
            <a:r>
              <a:rPr lang="ru-RU" dirty="0"/>
              <a:t> </a:t>
            </a:r>
            <a:r>
              <a:rPr lang="ru-RU" dirty="0" err="1"/>
              <a:t>Декларацію</a:t>
            </a:r>
            <a:r>
              <a:rPr lang="ru-RU" dirty="0"/>
              <a:t> як </a:t>
            </a:r>
            <a:r>
              <a:rPr lang="ru-RU" dirty="0" err="1"/>
              <a:t>світовий</a:t>
            </a:r>
            <a:r>
              <a:rPr lang="ru-RU" dirty="0"/>
              <a:t> «</a:t>
            </a:r>
            <a:r>
              <a:rPr lang="ru-RU" dirty="0" err="1"/>
              <a:t>Найбільше</a:t>
            </a:r>
            <a:r>
              <a:rPr lang="ru-RU" dirty="0"/>
              <a:t> </a:t>
            </a:r>
            <a:r>
              <a:rPr lang="ru-RU" dirty="0" err="1"/>
              <a:t>перекладений</a:t>
            </a:r>
            <a:r>
              <a:rPr lang="ru-RU" dirty="0"/>
              <a:t> документ».</a:t>
            </a:r>
          </a:p>
        </p:txBody>
      </p:sp>
      <p:pic>
        <p:nvPicPr>
          <p:cNvPr id="5122" name="Picture 2" descr="ÐÐ°ÑÑÐ¸Ð½ÐºÐ¸ Ð¿Ð¾ Ð·Ð°Ð¿ÑÐ¾ÑÑ ÐºÐ½Ð¸Ð³Ð° ÑÐµÐºÐ¾ÑÐ´Ð¾Ð² Ð³Ð¸Ð½Ð½ÐµÑÐ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137" t="3588" r="28339" b="11363"/>
          <a:stretch>
            <a:fillRect/>
          </a:stretch>
        </p:blipFill>
        <p:spPr bwMode="auto">
          <a:xfrm>
            <a:off x="5004048" y="1412776"/>
            <a:ext cx="3564396" cy="4752528"/>
          </a:xfrm>
          <a:prstGeom prst="rect">
            <a:avLst/>
          </a:prstGeom>
          <a:noFill/>
        </p:spPr>
      </p:pic>
      <p:pic>
        <p:nvPicPr>
          <p:cNvPr id="512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/>
          <a:srcRect l="19152" r="22385"/>
          <a:stretch>
            <a:fillRect/>
          </a:stretch>
        </p:blipFill>
        <p:spPr bwMode="auto">
          <a:xfrm>
            <a:off x="323528" y="2060848"/>
            <a:ext cx="4176464" cy="4019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146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Загальна декларація прав людини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Загальна декларація прав людини</dc:title>
  <dc:creator>sliva</dc:creator>
  <cp:lastModifiedBy>sliva</cp:lastModifiedBy>
  <cp:revision>8</cp:revision>
  <dcterms:created xsi:type="dcterms:W3CDTF">2018-04-24T09:09:54Z</dcterms:created>
  <dcterms:modified xsi:type="dcterms:W3CDTF">2018-04-24T10:26:11Z</dcterms:modified>
</cp:coreProperties>
</file>