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285"/>
    <a:srgbClr val="FFBF79"/>
    <a:srgbClr val="FFA43F"/>
    <a:srgbClr val="E1ABFF"/>
    <a:srgbClr val="FF6600"/>
    <a:srgbClr val="C6E6A2"/>
    <a:srgbClr val="DC8B5E"/>
    <a:srgbClr val="D9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709" autoAdjust="0"/>
  </p:normalViewPr>
  <p:slideViewPr>
    <p:cSldViewPr>
      <p:cViewPr varScale="1">
        <p:scale>
          <a:sx n="62" d="100"/>
          <a:sy n="62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2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830443-AF86-49E4-A3DA-35EC8A1F441C}" type="doc">
      <dgm:prSet loTypeId="urn:microsoft.com/office/officeart/2005/8/layout/hList3" loCatId="list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305234FA-F235-45C7-9530-76BB2A462387}">
      <dgm:prSet phldrT="[Текст]"/>
      <dgm:spPr>
        <a:ln>
          <a:solidFill>
            <a:schemeClr val="tx1"/>
          </a:solidFill>
        </a:ln>
      </dgm:spPr>
      <dgm:t>
        <a:bodyPr/>
        <a:lstStyle/>
        <a:p>
          <a:r>
            <a: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rPr>
            <a:t>Соціал-демократичний рух в Німеччині (1918 р.)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endParaRPr>
        </a:p>
      </dgm:t>
    </dgm:pt>
    <dgm:pt modelId="{F247C04B-4DA9-4626-A0D2-15D4031AA5DC}" type="parTrans" cxnId="{361AD62B-4919-47D1-88C6-405933D9118B}">
      <dgm:prSet/>
      <dgm:spPr/>
      <dgm:t>
        <a:bodyPr/>
        <a:lstStyle/>
        <a:p>
          <a:endParaRPr lang="ru-RU"/>
        </a:p>
      </dgm:t>
    </dgm:pt>
    <dgm:pt modelId="{7D689419-F281-48F8-AB03-496518C7C703}" type="sibTrans" cxnId="{361AD62B-4919-47D1-88C6-405933D9118B}">
      <dgm:prSet/>
      <dgm:spPr/>
      <dgm:t>
        <a:bodyPr/>
        <a:lstStyle/>
        <a:p>
          <a:endParaRPr lang="ru-RU"/>
        </a:p>
      </dgm:t>
    </dgm:pt>
    <dgm:pt modelId="{42F19D37-EE6A-4362-9374-9C72486D4E2D}">
      <dgm:prSet phldrT="[Текст]"/>
      <dgm:spPr>
        <a:ln>
          <a:solidFill>
            <a:schemeClr val="tx1"/>
          </a:solidFill>
        </a:ln>
      </dgm:spPr>
      <dgm:t>
        <a:bodyPr/>
        <a:lstStyle/>
        <a:p>
          <a:r>
            <a:rPr lang="uk-UA" dirty="0" smtClean="0"/>
            <a:t> </a:t>
          </a:r>
        </a:p>
        <a:p>
          <a:endParaRPr lang="uk-UA" dirty="0" smtClean="0"/>
        </a:p>
        <a:p>
          <a:r>
            <a:rPr lang="uk-UA" dirty="0" smtClean="0"/>
            <a:t>Навесні 1917 р. Вони утворили Незалежну соціал-демократичну партію Німеччини (НСДПН).</a:t>
          </a:r>
        </a:p>
        <a:p>
          <a:r>
            <a:rPr lang="uk-UA" b="1" u="sng" dirty="0" smtClean="0"/>
            <a:t>Лідери:</a:t>
          </a:r>
          <a:r>
            <a:rPr lang="uk-UA" u="sng" dirty="0" smtClean="0"/>
            <a:t> </a:t>
          </a:r>
          <a:r>
            <a:rPr lang="uk-UA" b="1" i="1" dirty="0" smtClean="0"/>
            <a:t>К. Каутський і Г. </a:t>
          </a:r>
          <a:r>
            <a:rPr lang="uk-UA" b="1" i="1" dirty="0" err="1" smtClean="0"/>
            <a:t>Гаазе</a:t>
          </a:r>
          <a:endParaRPr lang="uk-UA" b="1" i="1" dirty="0" smtClean="0"/>
        </a:p>
        <a:p>
          <a:r>
            <a:rPr lang="uk-UA" dirty="0" smtClean="0"/>
            <a:t>Виступали за демократичну революцію, заперечували диктатуру пролетаріату, були прихильниками участі соціал-демократів в парламентській боротьбі, профспілках, суспільних організаціях</a:t>
          </a:r>
        </a:p>
      </dgm:t>
    </dgm:pt>
    <dgm:pt modelId="{630EA7C6-6BFE-4ACC-8C50-BF46B7A5CDA8}" type="parTrans" cxnId="{631CC19C-5DD9-44B1-BE77-0F81A316F8A9}">
      <dgm:prSet/>
      <dgm:spPr/>
      <dgm:t>
        <a:bodyPr/>
        <a:lstStyle/>
        <a:p>
          <a:endParaRPr lang="ru-RU"/>
        </a:p>
      </dgm:t>
    </dgm:pt>
    <dgm:pt modelId="{6AD84B46-AC7D-40E1-B077-C55D20CC51C8}" type="sibTrans" cxnId="{631CC19C-5DD9-44B1-BE77-0F81A316F8A9}">
      <dgm:prSet/>
      <dgm:spPr/>
      <dgm:t>
        <a:bodyPr/>
        <a:lstStyle/>
        <a:p>
          <a:endParaRPr lang="ru-RU"/>
        </a:p>
      </dgm:t>
    </dgm:pt>
    <dgm:pt modelId="{A3873812-89E5-4519-A6B1-5BCA81853E5B}">
      <dgm:prSet phldrT="[Текст]"/>
      <dgm:spPr>
        <a:ln>
          <a:solidFill>
            <a:schemeClr val="tx1"/>
          </a:solidFill>
        </a:ln>
      </dgm:spPr>
      <dgm:t>
        <a:bodyPr/>
        <a:lstStyle/>
        <a:p>
          <a:endParaRPr lang="uk-UA" dirty="0" smtClean="0"/>
        </a:p>
        <a:p>
          <a:endParaRPr lang="uk-UA" dirty="0" smtClean="0"/>
        </a:p>
        <a:p>
          <a:endParaRPr lang="uk-UA" dirty="0" smtClean="0"/>
        </a:p>
        <a:p>
          <a:r>
            <a:rPr lang="uk-UA" dirty="0" smtClean="0"/>
            <a:t>Створили </a:t>
          </a:r>
          <a:r>
            <a:rPr lang="en-US" dirty="0" smtClean="0"/>
            <a:t>“</a:t>
          </a:r>
          <a:r>
            <a:rPr lang="ru-RU" dirty="0" err="1" smtClean="0"/>
            <a:t>Спілку</a:t>
          </a:r>
          <a:r>
            <a:rPr lang="ru-RU" dirty="0" smtClean="0"/>
            <a:t> Спартака</a:t>
          </a:r>
          <a:r>
            <a:rPr lang="en-US" dirty="0" smtClean="0"/>
            <a:t>”</a:t>
          </a:r>
          <a:r>
            <a:rPr lang="uk-UA" dirty="0" smtClean="0"/>
            <a:t>.</a:t>
          </a:r>
        </a:p>
        <a:p>
          <a:r>
            <a:rPr lang="uk-UA" b="1" u="sng" dirty="0" smtClean="0"/>
            <a:t>Лідери: </a:t>
          </a:r>
          <a:r>
            <a:rPr lang="uk-UA" b="1" i="1" dirty="0" smtClean="0"/>
            <a:t>Р. Люксембург та К. </a:t>
          </a:r>
          <a:r>
            <a:rPr lang="uk-UA" b="1" i="1" dirty="0" err="1" smtClean="0"/>
            <a:t>Лібкнехт</a:t>
          </a:r>
          <a:r>
            <a:rPr lang="uk-UA" b="1" i="1" dirty="0" smtClean="0"/>
            <a:t> </a:t>
          </a:r>
        </a:p>
        <a:p>
          <a:r>
            <a:rPr lang="uk-UA" dirty="0" smtClean="0"/>
            <a:t>Виступали за насильницький захват влади, встановлення диктатури пролетаріату, світову соціалістичну революцію. 30 грудня 1918 р. вийшли з НСДПН і створили Комуністичну партію Німеччини</a:t>
          </a:r>
        </a:p>
        <a:p>
          <a:endParaRPr lang="ru-RU" dirty="0"/>
        </a:p>
      </dgm:t>
    </dgm:pt>
    <dgm:pt modelId="{606F2F61-0F0C-4283-BEEF-42D0825EC8EE}" type="parTrans" cxnId="{82B98746-1ED8-468B-B6F2-1289462F45FA}">
      <dgm:prSet/>
      <dgm:spPr/>
      <dgm:t>
        <a:bodyPr/>
        <a:lstStyle/>
        <a:p>
          <a:endParaRPr lang="ru-RU"/>
        </a:p>
      </dgm:t>
    </dgm:pt>
    <dgm:pt modelId="{A68F544F-E52C-4C19-ABFB-2A1B68E99741}" type="sibTrans" cxnId="{82B98746-1ED8-468B-B6F2-1289462F45FA}">
      <dgm:prSet/>
      <dgm:spPr/>
      <dgm:t>
        <a:bodyPr/>
        <a:lstStyle/>
        <a:p>
          <a:endParaRPr lang="ru-RU"/>
        </a:p>
      </dgm:t>
    </dgm:pt>
    <dgm:pt modelId="{EF1836AA-211E-475C-A5C4-A1BA5B61B265}">
      <dgm:prSet phldrT="[Текст]"/>
      <dgm:spPr>
        <a:ln>
          <a:solidFill>
            <a:schemeClr val="tx1"/>
          </a:solidFill>
        </a:ln>
      </dgm:spPr>
      <dgm:t>
        <a:bodyPr/>
        <a:lstStyle/>
        <a:p>
          <a:endParaRPr lang="uk-UA" dirty="0" smtClean="0"/>
        </a:p>
        <a:p>
          <a:r>
            <a:rPr lang="uk-UA" b="1" u="sng" dirty="0" smtClean="0"/>
            <a:t>Лідери: </a:t>
          </a:r>
          <a:r>
            <a:rPr lang="uk-UA" b="1" i="1" dirty="0" smtClean="0"/>
            <a:t>Ф. </a:t>
          </a:r>
          <a:r>
            <a:rPr lang="uk-UA" b="1" i="1" dirty="0" err="1" smtClean="0"/>
            <a:t>Еберт</a:t>
          </a:r>
          <a:r>
            <a:rPr lang="uk-UA" b="1" i="1" dirty="0" smtClean="0"/>
            <a:t> та Ф. </a:t>
          </a:r>
          <a:r>
            <a:rPr lang="uk-UA" b="1" i="1" dirty="0" err="1" smtClean="0"/>
            <a:t>Шейдеман</a:t>
          </a:r>
          <a:endParaRPr lang="uk-UA" b="1" i="1" dirty="0" smtClean="0"/>
        </a:p>
        <a:p>
          <a:r>
            <a:rPr lang="uk-UA" dirty="0" smtClean="0"/>
            <a:t>Виступали за демократичну революцію, встановлення республіканської форми правління, затвердження демократичних свобод, проведення соціальних реформ, поступова побудова соціалістичного суспільства</a:t>
          </a:r>
          <a:endParaRPr lang="ru-RU" dirty="0"/>
        </a:p>
      </dgm:t>
    </dgm:pt>
    <dgm:pt modelId="{0084F799-A58F-4648-9580-2AA46C5F95D9}" type="sibTrans" cxnId="{68C2B43A-A4C6-4A49-82DD-D3C8316BD751}">
      <dgm:prSet/>
      <dgm:spPr/>
      <dgm:t>
        <a:bodyPr/>
        <a:lstStyle/>
        <a:p>
          <a:endParaRPr lang="ru-RU"/>
        </a:p>
      </dgm:t>
    </dgm:pt>
    <dgm:pt modelId="{298F6197-E004-4A0C-8D6F-BCDA039C5719}" type="parTrans" cxnId="{68C2B43A-A4C6-4A49-82DD-D3C8316BD751}">
      <dgm:prSet/>
      <dgm:spPr/>
      <dgm:t>
        <a:bodyPr/>
        <a:lstStyle/>
        <a:p>
          <a:endParaRPr lang="ru-RU"/>
        </a:p>
      </dgm:t>
    </dgm:pt>
    <dgm:pt modelId="{483EBC8E-4082-4E22-83CD-9AA8DA4A9E88}" type="pres">
      <dgm:prSet presAssocID="{76830443-AF86-49E4-A3DA-35EC8A1F441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A1A9A6-BC2A-4F61-82E5-23947DE2D47A}" type="pres">
      <dgm:prSet presAssocID="{305234FA-F235-45C7-9530-76BB2A462387}" presName="roof" presStyleLbl="dkBgShp" presStyleIdx="0" presStyleCnt="2" custLinFactNeighborX="822"/>
      <dgm:spPr/>
      <dgm:t>
        <a:bodyPr/>
        <a:lstStyle/>
        <a:p>
          <a:endParaRPr lang="ru-RU"/>
        </a:p>
      </dgm:t>
    </dgm:pt>
    <dgm:pt modelId="{54C326C7-CA8B-4843-88EA-B44A02DB15F3}" type="pres">
      <dgm:prSet presAssocID="{305234FA-F235-45C7-9530-76BB2A462387}" presName="pillars" presStyleCnt="0"/>
      <dgm:spPr/>
    </dgm:pt>
    <dgm:pt modelId="{A75A1E84-61E6-4BC2-9627-54D2CFBFCDFB}" type="pres">
      <dgm:prSet presAssocID="{305234FA-F235-45C7-9530-76BB2A46238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383BB-1680-4578-BAAE-A15E2AE2B93E}" type="pres">
      <dgm:prSet presAssocID="{42F19D37-EE6A-4362-9374-9C72486D4E2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FE408-3804-49BA-968B-FF3A94AA92EE}" type="pres">
      <dgm:prSet presAssocID="{A3873812-89E5-4519-A6B1-5BCA81853E5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E56C40-4C62-44A1-A1FA-03E3866ED6DC}" type="pres">
      <dgm:prSet presAssocID="{305234FA-F235-45C7-9530-76BB2A462387}" presName="base" presStyleLbl="dkBgShp" presStyleIdx="1" presStyleCnt="2"/>
      <dgm:spPr>
        <a:ln>
          <a:solidFill>
            <a:schemeClr val="tx1"/>
          </a:solidFill>
        </a:ln>
      </dgm:spPr>
    </dgm:pt>
  </dgm:ptLst>
  <dgm:cxnLst>
    <dgm:cxn modelId="{DDF9DD59-F9EE-473E-BE18-70578243150F}" type="presOf" srcId="{EF1836AA-211E-475C-A5C4-A1BA5B61B265}" destId="{A75A1E84-61E6-4BC2-9627-54D2CFBFCDFB}" srcOrd="0" destOrd="0" presId="urn:microsoft.com/office/officeart/2005/8/layout/hList3"/>
    <dgm:cxn modelId="{361AD62B-4919-47D1-88C6-405933D9118B}" srcId="{76830443-AF86-49E4-A3DA-35EC8A1F441C}" destId="{305234FA-F235-45C7-9530-76BB2A462387}" srcOrd="0" destOrd="0" parTransId="{F247C04B-4DA9-4626-A0D2-15D4031AA5DC}" sibTransId="{7D689419-F281-48F8-AB03-496518C7C703}"/>
    <dgm:cxn modelId="{82B98746-1ED8-468B-B6F2-1289462F45FA}" srcId="{305234FA-F235-45C7-9530-76BB2A462387}" destId="{A3873812-89E5-4519-A6B1-5BCA81853E5B}" srcOrd="2" destOrd="0" parTransId="{606F2F61-0F0C-4283-BEEF-42D0825EC8EE}" sibTransId="{A68F544F-E52C-4C19-ABFB-2A1B68E99741}"/>
    <dgm:cxn modelId="{D8996D26-0ACC-45E3-BC91-593AB48FAE39}" type="presOf" srcId="{305234FA-F235-45C7-9530-76BB2A462387}" destId="{2FA1A9A6-BC2A-4F61-82E5-23947DE2D47A}" srcOrd="0" destOrd="0" presId="urn:microsoft.com/office/officeart/2005/8/layout/hList3"/>
    <dgm:cxn modelId="{451F994A-F2A6-47D5-8EC6-D73F7816E3AA}" type="presOf" srcId="{76830443-AF86-49E4-A3DA-35EC8A1F441C}" destId="{483EBC8E-4082-4E22-83CD-9AA8DA4A9E88}" srcOrd="0" destOrd="0" presId="urn:microsoft.com/office/officeart/2005/8/layout/hList3"/>
    <dgm:cxn modelId="{631CC19C-5DD9-44B1-BE77-0F81A316F8A9}" srcId="{305234FA-F235-45C7-9530-76BB2A462387}" destId="{42F19D37-EE6A-4362-9374-9C72486D4E2D}" srcOrd="1" destOrd="0" parTransId="{630EA7C6-6BFE-4ACC-8C50-BF46B7A5CDA8}" sibTransId="{6AD84B46-AC7D-40E1-B077-C55D20CC51C8}"/>
    <dgm:cxn modelId="{18DAE25C-024E-4A28-9EAB-374D860A68A2}" type="presOf" srcId="{A3873812-89E5-4519-A6B1-5BCA81853E5B}" destId="{174FE408-3804-49BA-968B-FF3A94AA92EE}" srcOrd="0" destOrd="0" presId="urn:microsoft.com/office/officeart/2005/8/layout/hList3"/>
    <dgm:cxn modelId="{AF660284-DDB2-4D8E-A18E-64CE99B59C4D}" type="presOf" srcId="{42F19D37-EE6A-4362-9374-9C72486D4E2D}" destId="{61D383BB-1680-4578-BAAE-A15E2AE2B93E}" srcOrd="0" destOrd="0" presId="urn:microsoft.com/office/officeart/2005/8/layout/hList3"/>
    <dgm:cxn modelId="{68C2B43A-A4C6-4A49-82DD-D3C8316BD751}" srcId="{305234FA-F235-45C7-9530-76BB2A462387}" destId="{EF1836AA-211E-475C-A5C4-A1BA5B61B265}" srcOrd="0" destOrd="0" parTransId="{298F6197-E004-4A0C-8D6F-BCDA039C5719}" sibTransId="{0084F799-A58F-4648-9580-2AA46C5F95D9}"/>
    <dgm:cxn modelId="{EC6B7A5E-0BED-4594-9918-7D218A695C4E}" type="presParOf" srcId="{483EBC8E-4082-4E22-83CD-9AA8DA4A9E88}" destId="{2FA1A9A6-BC2A-4F61-82E5-23947DE2D47A}" srcOrd="0" destOrd="0" presId="urn:microsoft.com/office/officeart/2005/8/layout/hList3"/>
    <dgm:cxn modelId="{CA51D3A3-1B57-4D61-AF44-FADAD546C3D8}" type="presParOf" srcId="{483EBC8E-4082-4E22-83CD-9AA8DA4A9E88}" destId="{54C326C7-CA8B-4843-88EA-B44A02DB15F3}" srcOrd="1" destOrd="0" presId="urn:microsoft.com/office/officeart/2005/8/layout/hList3"/>
    <dgm:cxn modelId="{B0DB641E-501B-42B2-8A85-4A26CEDEA42F}" type="presParOf" srcId="{54C326C7-CA8B-4843-88EA-B44A02DB15F3}" destId="{A75A1E84-61E6-4BC2-9627-54D2CFBFCDFB}" srcOrd="0" destOrd="0" presId="urn:microsoft.com/office/officeart/2005/8/layout/hList3"/>
    <dgm:cxn modelId="{EC39C3C6-0111-42F7-911B-477EF9CC6AD7}" type="presParOf" srcId="{54C326C7-CA8B-4843-88EA-B44A02DB15F3}" destId="{61D383BB-1680-4578-BAAE-A15E2AE2B93E}" srcOrd="1" destOrd="0" presId="urn:microsoft.com/office/officeart/2005/8/layout/hList3"/>
    <dgm:cxn modelId="{E9865B10-5381-4B90-84AC-BAA06C59B01B}" type="presParOf" srcId="{54C326C7-CA8B-4843-88EA-B44A02DB15F3}" destId="{174FE408-3804-49BA-968B-FF3A94AA92EE}" srcOrd="2" destOrd="0" presId="urn:microsoft.com/office/officeart/2005/8/layout/hList3"/>
    <dgm:cxn modelId="{DFB4D12C-E758-4C48-AA82-37094F8D13D0}" type="presParOf" srcId="{483EBC8E-4082-4E22-83CD-9AA8DA4A9E88}" destId="{D9E56C40-4C62-44A1-A1FA-03E3866ED6D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6C43F4-DD33-4EFA-BE62-C259B559949C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37ADEE-A275-4EC0-BE59-C3797EFC9782}">
      <dgm:prSet phldrT="[Текст]"/>
      <dgm:spPr/>
      <dgm:t>
        <a:bodyPr/>
        <a:lstStyle/>
        <a:p>
          <a:r>
            <a:rPr lang="uk-UA" b="1" dirty="0" err="1" smtClean="0"/>
            <a:t>Веймарська</a:t>
          </a:r>
          <a:r>
            <a:rPr lang="uk-UA" b="1" dirty="0" smtClean="0"/>
            <a:t> коаліція</a:t>
          </a:r>
          <a:endParaRPr lang="ru-RU" b="1" dirty="0"/>
        </a:p>
      </dgm:t>
    </dgm:pt>
    <dgm:pt modelId="{8AB787A9-46BD-41A3-A978-79BCCE367CAA}" type="parTrans" cxnId="{2E4B4731-8246-45FF-9254-BB13E7CA9622}">
      <dgm:prSet/>
      <dgm:spPr/>
      <dgm:t>
        <a:bodyPr/>
        <a:lstStyle/>
        <a:p>
          <a:endParaRPr lang="ru-RU"/>
        </a:p>
      </dgm:t>
    </dgm:pt>
    <dgm:pt modelId="{BC48CE19-F52F-4F1C-8B97-482AD97ED7C4}" type="sibTrans" cxnId="{2E4B4731-8246-45FF-9254-BB13E7CA9622}">
      <dgm:prSet/>
      <dgm:spPr/>
      <dgm:t>
        <a:bodyPr/>
        <a:lstStyle/>
        <a:p>
          <a:endParaRPr lang="ru-RU"/>
        </a:p>
      </dgm:t>
    </dgm:pt>
    <dgm:pt modelId="{66686A56-7BE3-4ED2-977B-4D50A575D8E8}">
      <dgm:prSet phldrT="[Текст]"/>
      <dgm:spPr/>
      <dgm:t>
        <a:bodyPr/>
        <a:lstStyle/>
        <a:p>
          <a:r>
            <a:rPr lang="uk-UA" dirty="0" smtClean="0"/>
            <a:t>СДПН</a:t>
          </a:r>
          <a:endParaRPr lang="ru-RU" dirty="0"/>
        </a:p>
      </dgm:t>
    </dgm:pt>
    <dgm:pt modelId="{D6588E5A-721F-4E9B-8434-EA0EB04CBF3D}" type="parTrans" cxnId="{57A34556-6C76-4997-9109-6A04D7642F08}">
      <dgm:prSet/>
      <dgm:spPr/>
      <dgm:t>
        <a:bodyPr/>
        <a:lstStyle/>
        <a:p>
          <a:endParaRPr lang="ru-RU"/>
        </a:p>
      </dgm:t>
    </dgm:pt>
    <dgm:pt modelId="{E178AEC3-43CC-4843-A160-B1BF560AA308}" type="sibTrans" cxnId="{57A34556-6C76-4997-9109-6A04D7642F08}">
      <dgm:prSet/>
      <dgm:spPr/>
      <dgm:t>
        <a:bodyPr/>
        <a:lstStyle/>
        <a:p>
          <a:endParaRPr lang="ru-RU"/>
        </a:p>
      </dgm:t>
    </dgm:pt>
    <dgm:pt modelId="{40E97F81-26B3-48A3-818A-235E033BA857}">
      <dgm:prSet phldrT="[Текст]"/>
      <dgm:spPr/>
      <dgm:t>
        <a:bodyPr/>
        <a:lstStyle/>
        <a:p>
          <a:r>
            <a:rPr lang="uk-UA" dirty="0" smtClean="0"/>
            <a:t>Німецька демократична партія</a:t>
          </a:r>
          <a:endParaRPr lang="ru-RU" dirty="0"/>
        </a:p>
      </dgm:t>
    </dgm:pt>
    <dgm:pt modelId="{13568A71-D749-4EEF-8A8C-0874AC366CD8}" type="parTrans" cxnId="{F9B3E29B-A8EE-432F-966A-8ACA4146E8D7}">
      <dgm:prSet/>
      <dgm:spPr/>
      <dgm:t>
        <a:bodyPr/>
        <a:lstStyle/>
        <a:p>
          <a:endParaRPr lang="ru-RU"/>
        </a:p>
      </dgm:t>
    </dgm:pt>
    <dgm:pt modelId="{CE0A1A0B-105D-4E60-8557-6D1CE1BC379B}" type="sibTrans" cxnId="{F9B3E29B-A8EE-432F-966A-8ACA4146E8D7}">
      <dgm:prSet/>
      <dgm:spPr/>
      <dgm:t>
        <a:bodyPr/>
        <a:lstStyle/>
        <a:p>
          <a:endParaRPr lang="ru-RU"/>
        </a:p>
      </dgm:t>
    </dgm:pt>
    <dgm:pt modelId="{E4D89190-04AC-4F27-8DC7-81E9018EEA5A}">
      <dgm:prSet/>
      <dgm:spPr/>
      <dgm:t>
        <a:bodyPr/>
        <a:lstStyle/>
        <a:p>
          <a:r>
            <a:rPr lang="uk-UA" dirty="0" smtClean="0"/>
            <a:t>Партія Центру</a:t>
          </a:r>
          <a:endParaRPr lang="ru-RU" dirty="0"/>
        </a:p>
      </dgm:t>
    </dgm:pt>
    <dgm:pt modelId="{7933BEE9-788F-4833-9BBE-18B483FDCFDC}" type="parTrans" cxnId="{DA3207AD-CB6C-445E-BA85-893CA9C243C3}">
      <dgm:prSet/>
      <dgm:spPr/>
      <dgm:t>
        <a:bodyPr/>
        <a:lstStyle/>
        <a:p>
          <a:endParaRPr lang="ru-RU"/>
        </a:p>
      </dgm:t>
    </dgm:pt>
    <dgm:pt modelId="{445AB7B5-6F0D-4DE2-82B7-05124360A213}" type="sibTrans" cxnId="{DA3207AD-CB6C-445E-BA85-893CA9C243C3}">
      <dgm:prSet/>
      <dgm:spPr/>
      <dgm:t>
        <a:bodyPr/>
        <a:lstStyle/>
        <a:p>
          <a:endParaRPr lang="ru-RU"/>
        </a:p>
      </dgm:t>
    </dgm:pt>
    <dgm:pt modelId="{4000A1F1-3F4E-41FB-8B37-53E6EC54AD3F}" type="pres">
      <dgm:prSet presAssocID="{AD6C43F4-DD33-4EFA-BE62-C259B55994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154EE1F-D55B-492B-A36B-F48DED445BEF}" type="pres">
      <dgm:prSet presAssocID="{CE37ADEE-A275-4EC0-BE59-C3797EFC9782}" presName="hierRoot1" presStyleCnt="0"/>
      <dgm:spPr/>
    </dgm:pt>
    <dgm:pt modelId="{DC8D0467-3666-4DDD-AEB5-AFDE53217926}" type="pres">
      <dgm:prSet presAssocID="{CE37ADEE-A275-4EC0-BE59-C3797EFC9782}" presName="composite" presStyleCnt="0"/>
      <dgm:spPr/>
    </dgm:pt>
    <dgm:pt modelId="{4188F8EC-5002-4E8B-A375-6E476275DF0F}" type="pres">
      <dgm:prSet presAssocID="{CE37ADEE-A275-4EC0-BE59-C3797EFC9782}" presName="background" presStyleLbl="node0" presStyleIdx="0" presStyleCnt="1"/>
      <dgm:spPr/>
    </dgm:pt>
    <dgm:pt modelId="{1A0B77F7-1B15-47E7-B099-C704955D21CB}" type="pres">
      <dgm:prSet presAssocID="{CE37ADEE-A275-4EC0-BE59-C3797EFC9782}" presName="text" presStyleLbl="fgAcc0" presStyleIdx="0" presStyleCnt="1" custScaleX="129177" custScaleY="662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201F90-6684-44B6-B7CC-1228129C3963}" type="pres">
      <dgm:prSet presAssocID="{CE37ADEE-A275-4EC0-BE59-C3797EFC9782}" presName="hierChild2" presStyleCnt="0"/>
      <dgm:spPr/>
    </dgm:pt>
    <dgm:pt modelId="{FEA01A60-B146-48D9-98C8-95117360336F}" type="pres">
      <dgm:prSet presAssocID="{D6588E5A-721F-4E9B-8434-EA0EB04CBF3D}" presName="Name10" presStyleLbl="parChTrans1D2" presStyleIdx="0" presStyleCnt="3"/>
      <dgm:spPr/>
      <dgm:t>
        <a:bodyPr/>
        <a:lstStyle/>
        <a:p>
          <a:endParaRPr lang="ru-RU"/>
        </a:p>
      </dgm:t>
    </dgm:pt>
    <dgm:pt modelId="{A9A6101E-27F4-4D7A-AA6A-D352EEDEF932}" type="pres">
      <dgm:prSet presAssocID="{66686A56-7BE3-4ED2-977B-4D50A575D8E8}" presName="hierRoot2" presStyleCnt="0"/>
      <dgm:spPr/>
    </dgm:pt>
    <dgm:pt modelId="{A19B25B8-B669-4FE4-8754-C2EF01FA4AA1}" type="pres">
      <dgm:prSet presAssocID="{66686A56-7BE3-4ED2-977B-4D50A575D8E8}" presName="composite2" presStyleCnt="0"/>
      <dgm:spPr/>
    </dgm:pt>
    <dgm:pt modelId="{8D0B47B3-C669-4BE6-9CE7-33090ACEA6E8}" type="pres">
      <dgm:prSet presAssocID="{66686A56-7BE3-4ED2-977B-4D50A575D8E8}" presName="background2" presStyleLbl="node2" presStyleIdx="0" presStyleCnt="3"/>
      <dgm:spPr/>
    </dgm:pt>
    <dgm:pt modelId="{8F5C17C8-28CC-4454-8845-EAAFFBABD9DE}" type="pres">
      <dgm:prSet presAssocID="{66686A56-7BE3-4ED2-977B-4D50A575D8E8}" presName="text2" presStyleLbl="fgAcc2" presStyleIdx="0" presStyleCnt="3" custScaleX="115661" custScaleY="656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8B1478-C604-430E-B7A2-4E1B6BFA60BD}" type="pres">
      <dgm:prSet presAssocID="{66686A56-7BE3-4ED2-977B-4D50A575D8E8}" presName="hierChild3" presStyleCnt="0"/>
      <dgm:spPr/>
    </dgm:pt>
    <dgm:pt modelId="{5689A086-C8B0-494B-A998-0F2064215E01}" type="pres">
      <dgm:prSet presAssocID="{13568A71-D749-4EEF-8A8C-0874AC366CD8}" presName="Name10" presStyleLbl="parChTrans1D2" presStyleIdx="1" presStyleCnt="3"/>
      <dgm:spPr/>
      <dgm:t>
        <a:bodyPr/>
        <a:lstStyle/>
        <a:p>
          <a:endParaRPr lang="ru-RU"/>
        </a:p>
      </dgm:t>
    </dgm:pt>
    <dgm:pt modelId="{3D8B94FE-855C-4482-907E-D57DBFE0C053}" type="pres">
      <dgm:prSet presAssocID="{40E97F81-26B3-48A3-818A-235E033BA857}" presName="hierRoot2" presStyleCnt="0"/>
      <dgm:spPr/>
    </dgm:pt>
    <dgm:pt modelId="{774F7488-9993-4071-88F0-DBEFFA0DEC15}" type="pres">
      <dgm:prSet presAssocID="{40E97F81-26B3-48A3-818A-235E033BA857}" presName="composite2" presStyleCnt="0"/>
      <dgm:spPr/>
    </dgm:pt>
    <dgm:pt modelId="{8F6EFE54-3D07-4DBB-8509-A83EDC192B8E}" type="pres">
      <dgm:prSet presAssocID="{40E97F81-26B3-48A3-818A-235E033BA857}" presName="background2" presStyleLbl="node2" presStyleIdx="1" presStyleCnt="3"/>
      <dgm:spPr/>
    </dgm:pt>
    <dgm:pt modelId="{A6708B07-9CEA-4D18-94FD-A758ACB89868}" type="pres">
      <dgm:prSet presAssocID="{40E97F81-26B3-48A3-818A-235E033BA857}" presName="text2" presStyleLbl="fgAcc2" presStyleIdx="1" presStyleCnt="3" custScaleX="115661" custScaleY="656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62A185-8BFE-4FE9-B40E-43EC4C960E99}" type="pres">
      <dgm:prSet presAssocID="{40E97F81-26B3-48A3-818A-235E033BA857}" presName="hierChild3" presStyleCnt="0"/>
      <dgm:spPr/>
    </dgm:pt>
    <dgm:pt modelId="{C84FD47F-4963-464A-AF12-9C78C085DF5D}" type="pres">
      <dgm:prSet presAssocID="{7933BEE9-788F-4833-9BBE-18B483FDCFDC}" presName="Name10" presStyleLbl="parChTrans1D2" presStyleIdx="2" presStyleCnt="3"/>
      <dgm:spPr/>
      <dgm:t>
        <a:bodyPr/>
        <a:lstStyle/>
        <a:p>
          <a:endParaRPr lang="ru-RU"/>
        </a:p>
      </dgm:t>
    </dgm:pt>
    <dgm:pt modelId="{35BC7C6A-3344-4671-96D2-E5C1C04B5932}" type="pres">
      <dgm:prSet presAssocID="{E4D89190-04AC-4F27-8DC7-81E9018EEA5A}" presName="hierRoot2" presStyleCnt="0"/>
      <dgm:spPr/>
    </dgm:pt>
    <dgm:pt modelId="{4B4891C4-6DDE-4823-9D58-F066B88859C8}" type="pres">
      <dgm:prSet presAssocID="{E4D89190-04AC-4F27-8DC7-81E9018EEA5A}" presName="composite2" presStyleCnt="0"/>
      <dgm:spPr/>
    </dgm:pt>
    <dgm:pt modelId="{F1E08056-A88D-40B3-BCD6-C954D75E77DB}" type="pres">
      <dgm:prSet presAssocID="{E4D89190-04AC-4F27-8DC7-81E9018EEA5A}" presName="background2" presStyleLbl="node2" presStyleIdx="2" presStyleCnt="3"/>
      <dgm:spPr/>
    </dgm:pt>
    <dgm:pt modelId="{B9200D0E-0453-42D7-9D0C-E51B7E9EF2FF}" type="pres">
      <dgm:prSet presAssocID="{E4D89190-04AC-4F27-8DC7-81E9018EEA5A}" presName="text2" presStyleLbl="fgAcc2" presStyleIdx="2" presStyleCnt="3" custScaleX="115661" custScaleY="656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C12DD2-1482-41FD-A6BC-E07065CCB865}" type="pres">
      <dgm:prSet presAssocID="{E4D89190-04AC-4F27-8DC7-81E9018EEA5A}" presName="hierChild3" presStyleCnt="0"/>
      <dgm:spPr/>
    </dgm:pt>
  </dgm:ptLst>
  <dgm:cxnLst>
    <dgm:cxn modelId="{D5A49163-F8D3-4B24-8659-56AABBCAF034}" type="presOf" srcId="{AD6C43F4-DD33-4EFA-BE62-C259B559949C}" destId="{4000A1F1-3F4E-41FB-8B37-53E6EC54AD3F}" srcOrd="0" destOrd="0" presId="urn:microsoft.com/office/officeart/2005/8/layout/hierarchy1"/>
    <dgm:cxn modelId="{F9B3E29B-A8EE-432F-966A-8ACA4146E8D7}" srcId="{CE37ADEE-A275-4EC0-BE59-C3797EFC9782}" destId="{40E97F81-26B3-48A3-818A-235E033BA857}" srcOrd="1" destOrd="0" parTransId="{13568A71-D749-4EEF-8A8C-0874AC366CD8}" sibTransId="{CE0A1A0B-105D-4E60-8557-6D1CE1BC379B}"/>
    <dgm:cxn modelId="{262A7D37-806B-41D0-BC6E-548FE6CE981C}" type="presOf" srcId="{7933BEE9-788F-4833-9BBE-18B483FDCFDC}" destId="{C84FD47F-4963-464A-AF12-9C78C085DF5D}" srcOrd="0" destOrd="0" presId="urn:microsoft.com/office/officeart/2005/8/layout/hierarchy1"/>
    <dgm:cxn modelId="{57A34556-6C76-4997-9109-6A04D7642F08}" srcId="{CE37ADEE-A275-4EC0-BE59-C3797EFC9782}" destId="{66686A56-7BE3-4ED2-977B-4D50A575D8E8}" srcOrd="0" destOrd="0" parTransId="{D6588E5A-721F-4E9B-8434-EA0EB04CBF3D}" sibTransId="{E178AEC3-43CC-4843-A160-B1BF560AA308}"/>
    <dgm:cxn modelId="{7D6CA97F-D38E-4F6C-AB1A-BA838CDB50F3}" type="presOf" srcId="{D6588E5A-721F-4E9B-8434-EA0EB04CBF3D}" destId="{FEA01A60-B146-48D9-98C8-95117360336F}" srcOrd="0" destOrd="0" presId="urn:microsoft.com/office/officeart/2005/8/layout/hierarchy1"/>
    <dgm:cxn modelId="{9E9DE701-DC01-4321-919F-ABA2E25D7B52}" type="presOf" srcId="{CE37ADEE-A275-4EC0-BE59-C3797EFC9782}" destId="{1A0B77F7-1B15-47E7-B099-C704955D21CB}" srcOrd="0" destOrd="0" presId="urn:microsoft.com/office/officeart/2005/8/layout/hierarchy1"/>
    <dgm:cxn modelId="{8A2A24C4-1F1C-46BB-8E0F-3EBC722BF427}" type="presOf" srcId="{66686A56-7BE3-4ED2-977B-4D50A575D8E8}" destId="{8F5C17C8-28CC-4454-8845-EAAFFBABD9DE}" srcOrd="0" destOrd="0" presId="urn:microsoft.com/office/officeart/2005/8/layout/hierarchy1"/>
    <dgm:cxn modelId="{CB4CDE83-DFED-43E2-81A1-7DF917A9C986}" type="presOf" srcId="{E4D89190-04AC-4F27-8DC7-81E9018EEA5A}" destId="{B9200D0E-0453-42D7-9D0C-E51B7E9EF2FF}" srcOrd="0" destOrd="0" presId="urn:microsoft.com/office/officeart/2005/8/layout/hierarchy1"/>
    <dgm:cxn modelId="{2E4B4731-8246-45FF-9254-BB13E7CA9622}" srcId="{AD6C43F4-DD33-4EFA-BE62-C259B559949C}" destId="{CE37ADEE-A275-4EC0-BE59-C3797EFC9782}" srcOrd="0" destOrd="0" parTransId="{8AB787A9-46BD-41A3-A978-79BCCE367CAA}" sibTransId="{BC48CE19-F52F-4F1C-8B97-482AD97ED7C4}"/>
    <dgm:cxn modelId="{F12C4018-79A3-41BC-AEE8-589963F827C2}" type="presOf" srcId="{13568A71-D749-4EEF-8A8C-0874AC366CD8}" destId="{5689A086-C8B0-494B-A998-0F2064215E01}" srcOrd="0" destOrd="0" presId="urn:microsoft.com/office/officeart/2005/8/layout/hierarchy1"/>
    <dgm:cxn modelId="{DA3207AD-CB6C-445E-BA85-893CA9C243C3}" srcId="{CE37ADEE-A275-4EC0-BE59-C3797EFC9782}" destId="{E4D89190-04AC-4F27-8DC7-81E9018EEA5A}" srcOrd="2" destOrd="0" parTransId="{7933BEE9-788F-4833-9BBE-18B483FDCFDC}" sibTransId="{445AB7B5-6F0D-4DE2-82B7-05124360A213}"/>
    <dgm:cxn modelId="{7AA3F163-E687-4631-BEF6-21EFC62392C9}" type="presOf" srcId="{40E97F81-26B3-48A3-818A-235E033BA857}" destId="{A6708B07-9CEA-4D18-94FD-A758ACB89868}" srcOrd="0" destOrd="0" presId="urn:microsoft.com/office/officeart/2005/8/layout/hierarchy1"/>
    <dgm:cxn modelId="{605586E5-1566-4CA6-9E57-B24C09911F2A}" type="presParOf" srcId="{4000A1F1-3F4E-41FB-8B37-53E6EC54AD3F}" destId="{3154EE1F-D55B-492B-A36B-F48DED445BEF}" srcOrd="0" destOrd="0" presId="urn:microsoft.com/office/officeart/2005/8/layout/hierarchy1"/>
    <dgm:cxn modelId="{3BDCD080-DBA5-45E1-B76B-92516F877745}" type="presParOf" srcId="{3154EE1F-D55B-492B-A36B-F48DED445BEF}" destId="{DC8D0467-3666-4DDD-AEB5-AFDE53217926}" srcOrd="0" destOrd="0" presId="urn:microsoft.com/office/officeart/2005/8/layout/hierarchy1"/>
    <dgm:cxn modelId="{8E2239E6-8920-4D39-AFB3-445CEE98C933}" type="presParOf" srcId="{DC8D0467-3666-4DDD-AEB5-AFDE53217926}" destId="{4188F8EC-5002-4E8B-A375-6E476275DF0F}" srcOrd="0" destOrd="0" presId="urn:microsoft.com/office/officeart/2005/8/layout/hierarchy1"/>
    <dgm:cxn modelId="{EE144D00-8BA9-4602-8666-8D60255567E9}" type="presParOf" srcId="{DC8D0467-3666-4DDD-AEB5-AFDE53217926}" destId="{1A0B77F7-1B15-47E7-B099-C704955D21CB}" srcOrd="1" destOrd="0" presId="urn:microsoft.com/office/officeart/2005/8/layout/hierarchy1"/>
    <dgm:cxn modelId="{68DEA9AB-9D05-4EEC-A536-D191ECAC5F3B}" type="presParOf" srcId="{3154EE1F-D55B-492B-A36B-F48DED445BEF}" destId="{55201F90-6684-44B6-B7CC-1228129C3963}" srcOrd="1" destOrd="0" presId="urn:microsoft.com/office/officeart/2005/8/layout/hierarchy1"/>
    <dgm:cxn modelId="{9BDCCC30-444F-462C-93BB-0766BC5647E9}" type="presParOf" srcId="{55201F90-6684-44B6-B7CC-1228129C3963}" destId="{FEA01A60-B146-48D9-98C8-95117360336F}" srcOrd="0" destOrd="0" presId="urn:microsoft.com/office/officeart/2005/8/layout/hierarchy1"/>
    <dgm:cxn modelId="{494C909F-26B8-4B1A-8824-6EBDF8E1A8A5}" type="presParOf" srcId="{55201F90-6684-44B6-B7CC-1228129C3963}" destId="{A9A6101E-27F4-4D7A-AA6A-D352EEDEF932}" srcOrd="1" destOrd="0" presId="urn:microsoft.com/office/officeart/2005/8/layout/hierarchy1"/>
    <dgm:cxn modelId="{C2F2A31D-1EA9-4AB4-9167-36E6EBBB4065}" type="presParOf" srcId="{A9A6101E-27F4-4D7A-AA6A-D352EEDEF932}" destId="{A19B25B8-B669-4FE4-8754-C2EF01FA4AA1}" srcOrd="0" destOrd="0" presId="urn:microsoft.com/office/officeart/2005/8/layout/hierarchy1"/>
    <dgm:cxn modelId="{75EDE53B-8D11-43D4-9881-BB2117E51707}" type="presParOf" srcId="{A19B25B8-B669-4FE4-8754-C2EF01FA4AA1}" destId="{8D0B47B3-C669-4BE6-9CE7-33090ACEA6E8}" srcOrd="0" destOrd="0" presId="urn:microsoft.com/office/officeart/2005/8/layout/hierarchy1"/>
    <dgm:cxn modelId="{907BDE44-002D-42A6-BB31-26F4608AF34C}" type="presParOf" srcId="{A19B25B8-B669-4FE4-8754-C2EF01FA4AA1}" destId="{8F5C17C8-28CC-4454-8845-EAAFFBABD9DE}" srcOrd="1" destOrd="0" presId="urn:microsoft.com/office/officeart/2005/8/layout/hierarchy1"/>
    <dgm:cxn modelId="{A4C9AED6-1F48-42A0-AF97-F097907A02CD}" type="presParOf" srcId="{A9A6101E-27F4-4D7A-AA6A-D352EEDEF932}" destId="{8E8B1478-C604-430E-B7A2-4E1B6BFA60BD}" srcOrd="1" destOrd="0" presId="urn:microsoft.com/office/officeart/2005/8/layout/hierarchy1"/>
    <dgm:cxn modelId="{160B7682-9C37-4622-9CB3-D1A39A01F290}" type="presParOf" srcId="{55201F90-6684-44B6-B7CC-1228129C3963}" destId="{5689A086-C8B0-494B-A998-0F2064215E01}" srcOrd="2" destOrd="0" presId="urn:microsoft.com/office/officeart/2005/8/layout/hierarchy1"/>
    <dgm:cxn modelId="{E9EBF93D-CB4E-4ADE-AEAB-0502015AF845}" type="presParOf" srcId="{55201F90-6684-44B6-B7CC-1228129C3963}" destId="{3D8B94FE-855C-4482-907E-D57DBFE0C053}" srcOrd="3" destOrd="0" presId="urn:microsoft.com/office/officeart/2005/8/layout/hierarchy1"/>
    <dgm:cxn modelId="{4A1B75FE-C779-4939-B16D-886E6C65EFBF}" type="presParOf" srcId="{3D8B94FE-855C-4482-907E-D57DBFE0C053}" destId="{774F7488-9993-4071-88F0-DBEFFA0DEC15}" srcOrd="0" destOrd="0" presId="urn:microsoft.com/office/officeart/2005/8/layout/hierarchy1"/>
    <dgm:cxn modelId="{C90AA3F0-979E-4170-BC59-051F7C186E69}" type="presParOf" srcId="{774F7488-9993-4071-88F0-DBEFFA0DEC15}" destId="{8F6EFE54-3D07-4DBB-8509-A83EDC192B8E}" srcOrd="0" destOrd="0" presId="urn:microsoft.com/office/officeart/2005/8/layout/hierarchy1"/>
    <dgm:cxn modelId="{C0C5C185-3013-4050-80F9-0416216AC2A7}" type="presParOf" srcId="{774F7488-9993-4071-88F0-DBEFFA0DEC15}" destId="{A6708B07-9CEA-4D18-94FD-A758ACB89868}" srcOrd="1" destOrd="0" presId="urn:microsoft.com/office/officeart/2005/8/layout/hierarchy1"/>
    <dgm:cxn modelId="{40473DB0-B090-49A1-94FC-16A5ADCE094E}" type="presParOf" srcId="{3D8B94FE-855C-4482-907E-D57DBFE0C053}" destId="{5262A185-8BFE-4FE9-B40E-43EC4C960E99}" srcOrd="1" destOrd="0" presId="urn:microsoft.com/office/officeart/2005/8/layout/hierarchy1"/>
    <dgm:cxn modelId="{BD00DAA3-CF06-4D1E-9011-2771C194107F}" type="presParOf" srcId="{55201F90-6684-44B6-B7CC-1228129C3963}" destId="{C84FD47F-4963-464A-AF12-9C78C085DF5D}" srcOrd="4" destOrd="0" presId="urn:microsoft.com/office/officeart/2005/8/layout/hierarchy1"/>
    <dgm:cxn modelId="{0488097B-D458-4B0D-8C17-66D3CE9D3ABC}" type="presParOf" srcId="{55201F90-6684-44B6-B7CC-1228129C3963}" destId="{35BC7C6A-3344-4671-96D2-E5C1C04B5932}" srcOrd="5" destOrd="0" presId="urn:microsoft.com/office/officeart/2005/8/layout/hierarchy1"/>
    <dgm:cxn modelId="{A9754F42-BB27-4889-995C-01D9D1142F28}" type="presParOf" srcId="{35BC7C6A-3344-4671-96D2-E5C1C04B5932}" destId="{4B4891C4-6DDE-4823-9D58-F066B88859C8}" srcOrd="0" destOrd="0" presId="urn:microsoft.com/office/officeart/2005/8/layout/hierarchy1"/>
    <dgm:cxn modelId="{F3A4401B-A53F-40EB-A66E-F8F20FE90CC9}" type="presParOf" srcId="{4B4891C4-6DDE-4823-9D58-F066B88859C8}" destId="{F1E08056-A88D-40B3-BCD6-C954D75E77DB}" srcOrd="0" destOrd="0" presId="urn:microsoft.com/office/officeart/2005/8/layout/hierarchy1"/>
    <dgm:cxn modelId="{A5CAF676-AB55-41BE-8C57-83CE53B1B44E}" type="presParOf" srcId="{4B4891C4-6DDE-4823-9D58-F066B88859C8}" destId="{B9200D0E-0453-42D7-9D0C-E51B7E9EF2FF}" srcOrd="1" destOrd="0" presId="urn:microsoft.com/office/officeart/2005/8/layout/hierarchy1"/>
    <dgm:cxn modelId="{E307661B-FAD2-49AA-9AD4-72C0BD0DEC35}" type="presParOf" srcId="{35BC7C6A-3344-4671-96D2-E5C1C04B5932}" destId="{46C12DD2-1482-41FD-A6BC-E07065CCB86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9DB557-42BB-4C21-8422-F7D78332672D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F57370-C522-4409-8B15-8F8BB85B0BDF}">
      <dgm:prSet phldrT="[Текст]"/>
      <dgm:spPr/>
      <dgm:t>
        <a:bodyPr/>
        <a:lstStyle/>
        <a:p>
          <a:r>
            <a:rPr lang="uk-UA" dirty="0" smtClean="0">
              <a:solidFill>
                <a:srgbClr val="C00000"/>
              </a:solidFill>
              <a:latin typeface="Monotype Corsiva" pitchFamily="66" charset="0"/>
            </a:rPr>
            <a:t>Політична криза</a:t>
          </a:r>
          <a:endParaRPr lang="ru-RU" dirty="0">
            <a:solidFill>
              <a:srgbClr val="C00000"/>
            </a:solidFill>
            <a:latin typeface="Monotype Corsiva" pitchFamily="66" charset="0"/>
          </a:endParaRPr>
        </a:p>
      </dgm:t>
    </dgm:pt>
    <dgm:pt modelId="{C37A7022-7BFC-4F3B-B5C8-E2DF17006BC6}" type="parTrans" cxnId="{31BFAF8A-5F7A-4D57-943D-FB498F0F51FC}">
      <dgm:prSet/>
      <dgm:spPr/>
      <dgm:t>
        <a:bodyPr/>
        <a:lstStyle/>
        <a:p>
          <a:endParaRPr lang="ru-RU"/>
        </a:p>
      </dgm:t>
    </dgm:pt>
    <dgm:pt modelId="{E1B08386-3AA8-4C2F-ABC5-267010720410}" type="sibTrans" cxnId="{31BFAF8A-5F7A-4D57-943D-FB498F0F51FC}">
      <dgm:prSet/>
      <dgm:spPr/>
      <dgm:t>
        <a:bodyPr/>
        <a:lstStyle/>
        <a:p>
          <a:endParaRPr lang="ru-RU"/>
        </a:p>
      </dgm:t>
    </dgm:pt>
    <dgm:pt modelId="{09EAAD3B-3BA8-4ADC-9807-258F5A847B36}">
      <dgm:prSet phldrT="[Текст]" custT="1"/>
      <dgm:spPr/>
      <dgm:t>
        <a:bodyPr/>
        <a:lstStyle/>
        <a:p>
          <a:r>
            <a:rPr lang="uk-UA" sz="1300" dirty="0" smtClean="0"/>
            <a:t>Між парламентом, президентом, урядами, не було взаєморозуміння та елементарної співпраці</a:t>
          </a:r>
          <a:endParaRPr lang="ru-RU" sz="1300" dirty="0"/>
        </a:p>
      </dgm:t>
    </dgm:pt>
    <dgm:pt modelId="{B0012EBF-3551-48A9-83A1-E82065919E4F}" type="parTrans" cxnId="{7CA2B96E-5CF6-4B4B-A00B-A5C531FED969}">
      <dgm:prSet/>
      <dgm:spPr/>
      <dgm:t>
        <a:bodyPr/>
        <a:lstStyle/>
        <a:p>
          <a:endParaRPr lang="ru-RU"/>
        </a:p>
      </dgm:t>
    </dgm:pt>
    <dgm:pt modelId="{841FBF1B-55F1-4556-9F90-896357B0CA74}" type="sibTrans" cxnId="{7CA2B96E-5CF6-4B4B-A00B-A5C531FED969}">
      <dgm:prSet/>
      <dgm:spPr/>
      <dgm:t>
        <a:bodyPr/>
        <a:lstStyle/>
        <a:p>
          <a:endParaRPr lang="ru-RU"/>
        </a:p>
      </dgm:t>
    </dgm:pt>
    <dgm:pt modelId="{680A7488-D8FA-4129-9420-ED19D3F37F39}">
      <dgm:prSet phldrT="[Текст]"/>
      <dgm:spPr/>
      <dgm:t>
        <a:bodyPr/>
        <a:lstStyle/>
        <a:p>
          <a:endParaRPr lang="ru-RU" sz="1200" dirty="0"/>
        </a:p>
      </dgm:t>
    </dgm:pt>
    <dgm:pt modelId="{52C0AF7A-90DF-441D-B3BB-40ECF5F92CA8}" type="parTrans" cxnId="{C6020411-A971-4529-9865-450BDEA34EFC}">
      <dgm:prSet/>
      <dgm:spPr/>
      <dgm:t>
        <a:bodyPr/>
        <a:lstStyle/>
        <a:p>
          <a:endParaRPr lang="ru-RU"/>
        </a:p>
      </dgm:t>
    </dgm:pt>
    <dgm:pt modelId="{3FCA0033-B18A-4A53-8BBF-35F91B258B6A}" type="sibTrans" cxnId="{C6020411-A971-4529-9865-450BDEA34EFC}">
      <dgm:prSet/>
      <dgm:spPr/>
      <dgm:t>
        <a:bodyPr/>
        <a:lstStyle/>
        <a:p>
          <a:endParaRPr lang="ru-RU"/>
        </a:p>
      </dgm:t>
    </dgm:pt>
    <dgm:pt modelId="{0948750D-6EE9-432B-B606-EAA44A841086}">
      <dgm:prSet phldrT="[Текст]"/>
      <dgm:spPr/>
      <dgm:t>
        <a:bodyPr/>
        <a:lstStyle/>
        <a:p>
          <a:r>
            <a:rPr lang="uk-UA" dirty="0" smtClean="0">
              <a:solidFill>
                <a:srgbClr val="C00000"/>
              </a:solidFill>
              <a:latin typeface="Monotype Corsiva" pitchFamily="66" charset="0"/>
            </a:rPr>
            <a:t>Урядова криза</a:t>
          </a:r>
          <a:endParaRPr lang="ru-RU" dirty="0">
            <a:solidFill>
              <a:srgbClr val="C00000"/>
            </a:solidFill>
            <a:latin typeface="Monotype Corsiva" pitchFamily="66" charset="0"/>
          </a:endParaRPr>
        </a:p>
      </dgm:t>
    </dgm:pt>
    <dgm:pt modelId="{CB43AFE7-A37B-451A-B658-A451C396DE26}" type="parTrans" cxnId="{42550EBB-B582-4E02-87ED-FC5E89386334}">
      <dgm:prSet/>
      <dgm:spPr/>
      <dgm:t>
        <a:bodyPr/>
        <a:lstStyle/>
        <a:p>
          <a:endParaRPr lang="ru-RU"/>
        </a:p>
      </dgm:t>
    </dgm:pt>
    <dgm:pt modelId="{909473DE-1842-41D0-BC5B-592B56CB4408}" type="sibTrans" cxnId="{42550EBB-B582-4E02-87ED-FC5E89386334}">
      <dgm:prSet/>
      <dgm:spPr/>
      <dgm:t>
        <a:bodyPr/>
        <a:lstStyle/>
        <a:p>
          <a:endParaRPr lang="ru-RU"/>
        </a:p>
      </dgm:t>
    </dgm:pt>
    <dgm:pt modelId="{28D0AB95-607F-4AF1-A7A0-04ABB52BD023}">
      <dgm:prSet phldrT="[Текст]" custT="1"/>
      <dgm:spPr/>
      <dgm:t>
        <a:bodyPr/>
        <a:lstStyle/>
        <a:p>
          <a:r>
            <a:rPr lang="uk-UA" sz="1300" dirty="0" smtClean="0"/>
            <a:t>Рейхстаг фактично втратив свою владу над країною</a:t>
          </a:r>
          <a:endParaRPr lang="ru-RU" sz="1300" dirty="0"/>
        </a:p>
      </dgm:t>
    </dgm:pt>
    <dgm:pt modelId="{F6983AD2-2BAD-43F0-B656-F4C53CCD57FC}" type="parTrans" cxnId="{578609A8-2832-41A1-A469-67E632AF64AB}">
      <dgm:prSet/>
      <dgm:spPr/>
      <dgm:t>
        <a:bodyPr/>
        <a:lstStyle/>
        <a:p>
          <a:endParaRPr lang="ru-RU"/>
        </a:p>
      </dgm:t>
    </dgm:pt>
    <dgm:pt modelId="{5366CFF5-602A-411B-AD6D-9E7F0D60A903}" type="sibTrans" cxnId="{578609A8-2832-41A1-A469-67E632AF64AB}">
      <dgm:prSet/>
      <dgm:spPr/>
      <dgm:t>
        <a:bodyPr/>
        <a:lstStyle/>
        <a:p>
          <a:endParaRPr lang="ru-RU"/>
        </a:p>
      </dgm:t>
    </dgm:pt>
    <dgm:pt modelId="{9F090811-1899-4084-A535-772A36C55CF9}">
      <dgm:prSet phldrT="[Текст]" custT="1"/>
      <dgm:spPr/>
      <dgm:t>
        <a:bodyPr/>
        <a:lstStyle/>
        <a:p>
          <a:r>
            <a:rPr lang="ru-RU" sz="1300" dirty="0" smtClean="0"/>
            <a:t>П. </a:t>
          </a:r>
          <a:r>
            <a:rPr lang="uk-UA" sz="1300" dirty="0" err="1" smtClean="0"/>
            <a:t>Гіндербургу</a:t>
          </a:r>
          <a:r>
            <a:rPr lang="uk-UA" sz="1300" dirty="0" smtClean="0"/>
            <a:t> та його оточенню імпонував шовінізм та реваншизм, призиви нацистів до жорсткого порядку та насильницького перекроювання карти Європи</a:t>
          </a:r>
          <a:endParaRPr lang="ru-RU" sz="1300" dirty="0"/>
        </a:p>
      </dgm:t>
    </dgm:pt>
    <dgm:pt modelId="{D55120A6-838F-4D83-A284-787CCC691944}" type="parTrans" cxnId="{13349E00-79A5-4305-AAC8-D1C51C112E7B}">
      <dgm:prSet/>
      <dgm:spPr/>
      <dgm:t>
        <a:bodyPr/>
        <a:lstStyle/>
        <a:p>
          <a:endParaRPr lang="ru-RU"/>
        </a:p>
      </dgm:t>
    </dgm:pt>
    <dgm:pt modelId="{05255167-95E6-46A1-A77C-F694946E3CEE}" type="sibTrans" cxnId="{13349E00-79A5-4305-AAC8-D1C51C112E7B}">
      <dgm:prSet/>
      <dgm:spPr/>
      <dgm:t>
        <a:bodyPr/>
        <a:lstStyle/>
        <a:p>
          <a:endParaRPr lang="ru-RU"/>
        </a:p>
      </dgm:t>
    </dgm:pt>
    <dgm:pt modelId="{52D4E22B-5E3B-4028-930F-D7AD2A490EEB}">
      <dgm:prSet phldrT="[Текст]"/>
      <dgm:spPr/>
      <dgm:t>
        <a:bodyPr/>
        <a:lstStyle/>
        <a:p>
          <a:r>
            <a:rPr lang="uk-UA" dirty="0" smtClean="0">
              <a:solidFill>
                <a:srgbClr val="C00000"/>
              </a:solidFill>
              <a:latin typeface="Monotype Corsiva" pitchFamily="66" charset="0"/>
            </a:rPr>
            <a:t>Загострення політичної ситуації</a:t>
          </a:r>
          <a:endParaRPr lang="ru-RU" dirty="0">
            <a:solidFill>
              <a:srgbClr val="C00000"/>
            </a:solidFill>
            <a:latin typeface="Monotype Corsiva" pitchFamily="66" charset="0"/>
          </a:endParaRPr>
        </a:p>
      </dgm:t>
    </dgm:pt>
    <dgm:pt modelId="{6CCEB366-CB3A-4EBB-98F5-30041919D494}" type="parTrans" cxnId="{9DACC143-974F-4E14-900B-A72333AE69E9}">
      <dgm:prSet/>
      <dgm:spPr/>
      <dgm:t>
        <a:bodyPr/>
        <a:lstStyle/>
        <a:p>
          <a:endParaRPr lang="ru-RU"/>
        </a:p>
      </dgm:t>
    </dgm:pt>
    <dgm:pt modelId="{31F82465-5EB9-460C-9AB3-FE579F3250EB}" type="sibTrans" cxnId="{9DACC143-974F-4E14-900B-A72333AE69E9}">
      <dgm:prSet/>
      <dgm:spPr/>
      <dgm:t>
        <a:bodyPr/>
        <a:lstStyle/>
        <a:p>
          <a:endParaRPr lang="ru-RU"/>
        </a:p>
      </dgm:t>
    </dgm:pt>
    <dgm:pt modelId="{036FDA7B-4313-49EF-99A8-CDA585751897}">
      <dgm:prSet phldrT="[Текст]" custT="1"/>
      <dgm:spPr/>
      <dgm:t>
        <a:bodyPr/>
        <a:lstStyle/>
        <a:p>
          <a:r>
            <a:rPr lang="uk-UA" sz="1300" dirty="0" smtClean="0"/>
            <a:t>Восени 1932 р. – перші розчарування в німецькому русі</a:t>
          </a:r>
          <a:endParaRPr lang="ru-RU" sz="1300" dirty="0"/>
        </a:p>
      </dgm:t>
    </dgm:pt>
    <dgm:pt modelId="{31AB9F5C-25CE-4B4E-8592-B4BAB05D67A2}" type="parTrans" cxnId="{B25DF6E1-C9A4-449F-A62A-B952DBC1F9A0}">
      <dgm:prSet/>
      <dgm:spPr/>
      <dgm:t>
        <a:bodyPr/>
        <a:lstStyle/>
        <a:p>
          <a:endParaRPr lang="ru-RU"/>
        </a:p>
      </dgm:t>
    </dgm:pt>
    <dgm:pt modelId="{749D9C31-6784-4241-8B79-FC3231923CD8}" type="sibTrans" cxnId="{B25DF6E1-C9A4-449F-A62A-B952DBC1F9A0}">
      <dgm:prSet/>
      <dgm:spPr/>
      <dgm:t>
        <a:bodyPr/>
        <a:lstStyle/>
        <a:p>
          <a:endParaRPr lang="ru-RU"/>
        </a:p>
      </dgm:t>
    </dgm:pt>
    <dgm:pt modelId="{73884EB7-D4BD-40A1-8C9F-195196B7247E}">
      <dgm:prSet phldrT="[Текст]" custT="1"/>
      <dgm:spPr/>
      <dgm:t>
        <a:bodyPr/>
        <a:lstStyle/>
        <a:p>
          <a:r>
            <a:rPr lang="uk-UA" sz="1300" dirty="0" err="1" smtClean="0"/>
            <a:t>Гіндербург</a:t>
          </a:r>
          <a:r>
            <a:rPr lang="uk-UA" sz="1300" dirty="0" smtClean="0"/>
            <a:t> в перший раз запропонував Гітлеру сформувати уряд, щоправда, коаліційний.</a:t>
          </a:r>
          <a:endParaRPr lang="ru-RU" sz="1300" dirty="0"/>
        </a:p>
      </dgm:t>
    </dgm:pt>
    <dgm:pt modelId="{6ADEA5C9-B8DA-419F-AC52-8B60234C4C7F}" type="parTrans" cxnId="{025310F9-8561-42E0-B37B-BC8AEE59181B}">
      <dgm:prSet/>
      <dgm:spPr/>
      <dgm:t>
        <a:bodyPr/>
        <a:lstStyle/>
        <a:p>
          <a:endParaRPr lang="ru-RU"/>
        </a:p>
      </dgm:t>
    </dgm:pt>
    <dgm:pt modelId="{50BF79F9-B445-4BF5-A53C-C81B38813F3D}" type="sibTrans" cxnId="{025310F9-8561-42E0-B37B-BC8AEE59181B}">
      <dgm:prSet/>
      <dgm:spPr/>
      <dgm:t>
        <a:bodyPr/>
        <a:lstStyle/>
        <a:p>
          <a:endParaRPr lang="ru-RU"/>
        </a:p>
      </dgm:t>
    </dgm:pt>
    <dgm:pt modelId="{3D271093-06B4-4B5B-8164-63E48BE87712}">
      <dgm:prSet phldrT="[Текст]" custT="1"/>
      <dgm:spPr/>
      <dgm:t>
        <a:bodyPr/>
        <a:lstStyle/>
        <a:p>
          <a:r>
            <a:rPr lang="uk-UA" sz="1300" dirty="0" smtClean="0"/>
            <a:t>В суспільстві набувала силу нацистська партія</a:t>
          </a:r>
          <a:endParaRPr lang="ru-RU" sz="1300" dirty="0"/>
        </a:p>
      </dgm:t>
    </dgm:pt>
    <dgm:pt modelId="{E86300E8-520D-46AD-BEA2-E07807800A29}" type="parTrans" cxnId="{0289D927-B7DD-42BC-8E46-0FEF209A0C19}">
      <dgm:prSet/>
      <dgm:spPr/>
      <dgm:t>
        <a:bodyPr/>
        <a:lstStyle/>
        <a:p>
          <a:endParaRPr lang="ru-RU"/>
        </a:p>
      </dgm:t>
    </dgm:pt>
    <dgm:pt modelId="{68A35543-3C20-4E34-9397-18021BF21C1E}" type="sibTrans" cxnId="{0289D927-B7DD-42BC-8E46-0FEF209A0C19}">
      <dgm:prSet/>
      <dgm:spPr/>
      <dgm:t>
        <a:bodyPr/>
        <a:lstStyle/>
        <a:p>
          <a:endParaRPr lang="ru-RU"/>
        </a:p>
      </dgm:t>
    </dgm:pt>
    <dgm:pt modelId="{823A8E06-989A-4133-AC1C-BBE957DB53FD}">
      <dgm:prSet phldrT="[Текст]" custT="1"/>
      <dgm:spPr/>
      <dgm:t>
        <a:bodyPr/>
        <a:lstStyle/>
        <a:p>
          <a:r>
            <a:rPr lang="uk-UA" sz="1300" dirty="0" smtClean="0"/>
            <a:t>Безперспективність демократичних методів правління</a:t>
          </a:r>
          <a:endParaRPr lang="ru-RU" sz="1300" dirty="0"/>
        </a:p>
      </dgm:t>
    </dgm:pt>
    <dgm:pt modelId="{E527CA4F-E7B4-42C4-87F5-BDF646DCDC71}" type="parTrans" cxnId="{0C882294-43FF-4D3A-B575-6B562DB2514C}">
      <dgm:prSet/>
      <dgm:spPr/>
      <dgm:t>
        <a:bodyPr/>
        <a:lstStyle/>
        <a:p>
          <a:endParaRPr lang="ru-RU"/>
        </a:p>
      </dgm:t>
    </dgm:pt>
    <dgm:pt modelId="{349BEB41-B51E-4638-93D7-DD11FBA49765}" type="sibTrans" cxnId="{0C882294-43FF-4D3A-B575-6B562DB2514C}">
      <dgm:prSet/>
      <dgm:spPr/>
      <dgm:t>
        <a:bodyPr/>
        <a:lstStyle/>
        <a:p>
          <a:endParaRPr lang="ru-RU"/>
        </a:p>
      </dgm:t>
    </dgm:pt>
    <dgm:pt modelId="{2D61DEC7-C947-473A-8F27-0AF01E0FA919}">
      <dgm:prSet phldrT="[Текст]" custT="1"/>
      <dgm:spPr/>
      <dgm:t>
        <a:bodyPr/>
        <a:lstStyle/>
        <a:p>
          <a:r>
            <a:rPr lang="uk-UA" sz="1300" dirty="0" smtClean="0"/>
            <a:t>У вересні 1930 р. на урядових виборах перемогу отримали соціал-демократи. Друге місце зайняли нацисти.</a:t>
          </a:r>
          <a:endParaRPr lang="ru-RU" sz="1300" dirty="0"/>
        </a:p>
      </dgm:t>
    </dgm:pt>
    <dgm:pt modelId="{86701CD1-B3B1-410F-AA17-FCD7525CA243}" type="parTrans" cxnId="{745DD0B7-0027-4462-977F-5EE2688FA4F7}">
      <dgm:prSet/>
      <dgm:spPr/>
      <dgm:t>
        <a:bodyPr/>
        <a:lstStyle/>
        <a:p>
          <a:endParaRPr lang="ru-RU"/>
        </a:p>
      </dgm:t>
    </dgm:pt>
    <dgm:pt modelId="{8020C64E-E4F0-432E-9E45-08D02FCED954}" type="sibTrans" cxnId="{745DD0B7-0027-4462-977F-5EE2688FA4F7}">
      <dgm:prSet/>
      <dgm:spPr/>
      <dgm:t>
        <a:bodyPr/>
        <a:lstStyle/>
        <a:p>
          <a:endParaRPr lang="ru-RU"/>
        </a:p>
      </dgm:t>
    </dgm:pt>
    <dgm:pt modelId="{88757706-2F25-4CCC-8A77-1A53BF027C51}">
      <dgm:prSet phldrT="[Текст]" custT="1"/>
      <dgm:spPr/>
      <dgm:t>
        <a:bodyPr/>
        <a:lstStyle/>
        <a:p>
          <a:r>
            <a:rPr lang="uk-UA" sz="1300" dirty="0" smtClean="0"/>
            <a:t>На повторних парламентських виборах  нацисти загубили 2 млн. голосів </a:t>
          </a:r>
          <a:endParaRPr lang="ru-RU" sz="1300" dirty="0"/>
        </a:p>
      </dgm:t>
    </dgm:pt>
    <dgm:pt modelId="{4537A3D7-B622-442B-919B-33F96C50D74A}" type="parTrans" cxnId="{941A1EA7-0275-4A44-A635-2CC1CB76B8DA}">
      <dgm:prSet/>
      <dgm:spPr/>
      <dgm:t>
        <a:bodyPr/>
        <a:lstStyle/>
        <a:p>
          <a:endParaRPr lang="ru-RU"/>
        </a:p>
      </dgm:t>
    </dgm:pt>
    <dgm:pt modelId="{9CC08CFA-5CBA-4944-BF0B-02D23773DB15}" type="sibTrans" cxnId="{941A1EA7-0275-4A44-A635-2CC1CB76B8DA}">
      <dgm:prSet/>
      <dgm:spPr/>
      <dgm:t>
        <a:bodyPr/>
        <a:lstStyle/>
        <a:p>
          <a:endParaRPr lang="ru-RU"/>
        </a:p>
      </dgm:t>
    </dgm:pt>
    <dgm:pt modelId="{252EED6E-4013-4020-80B0-38720E75C7A7}">
      <dgm:prSet/>
      <dgm:spPr/>
      <dgm:t>
        <a:bodyPr/>
        <a:lstStyle/>
        <a:p>
          <a:r>
            <a:rPr lang="uk-UA" dirty="0" smtClean="0">
              <a:solidFill>
                <a:srgbClr val="C00000"/>
              </a:solidFill>
              <a:latin typeface="Monotype Corsiva" pitchFamily="66" charset="0"/>
            </a:rPr>
            <a:t>Гітлер назначений канцлером</a:t>
          </a:r>
          <a:endParaRPr lang="ru-RU" dirty="0">
            <a:solidFill>
              <a:srgbClr val="C00000"/>
            </a:solidFill>
            <a:latin typeface="Monotype Corsiva" pitchFamily="66" charset="0"/>
          </a:endParaRPr>
        </a:p>
      </dgm:t>
    </dgm:pt>
    <dgm:pt modelId="{67C2B757-D5EA-4E0A-88CA-31D90307A77E}" type="parTrans" cxnId="{B5B24334-997B-4EA5-A3E8-70E65B227D7E}">
      <dgm:prSet/>
      <dgm:spPr/>
      <dgm:t>
        <a:bodyPr/>
        <a:lstStyle/>
        <a:p>
          <a:endParaRPr lang="ru-RU"/>
        </a:p>
      </dgm:t>
    </dgm:pt>
    <dgm:pt modelId="{B3D545D1-15AF-4627-86FB-8C3B277B079A}" type="sibTrans" cxnId="{B5B24334-997B-4EA5-A3E8-70E65B227D7E}">
      <dgm:prSet/>
      <dgm:spPr/>
      <dgm:t>
        <a:bodyPr/>
        <a:lstStyle/>
        <a:p>
          <a:endParaRPr lang="ru-RU"/>
        </a:p>
      </dgm:t>
    </dgm:pt>
    <dgm:pt modelId="{3B4FC7FD-5D8E-4CB6-8F62-34246A4E9D53}">
      <dgm:prSet custT="1"/>
      <dgm:spPr/>
      <dgm:t>
        <a:bodyPr/>
        <a:lstStyle/>
        <a:p>
          <a:r>
            <a:rPr lang="uk-UA" sz="1300" dirty="0" smtClean="0"/>
            <a:t>30 січня 1933 відбулася фатальна в історії Німеччини подія. Гітлера назначили канцлером</a:t>
          </a:r>
          <a:endParaRPr lang="ru-RU" sz="1300" dirty="0"/>
        </a:p>
      </dgm:t>
    </dgm:pt>
    <dgm:pt modelId="{6CFC31C0-7C93-4BC0-A2D9-337E5BA7A662}" type="sibTrans" cxnId="{925F1E6E-F418-41B6-BB64-A126E136B1AB}">
      <dgm:prSet/>
      <dgm:spPr/>
      <dgm:t>
        <a:bodyPr/>
        <a:lstStyle/>
        <a:p>
          <a:endParaRPr lang="ru-RU"/>
        </a:p>
      </dgm:t>
    </dgm:pt>
    <dgm:pt modelId="{108BCBCC-7A5D-442B-94F4-B0B2C864C425}" type="parTrans" cxnId="{925F1E6E-F418-41B6-BB64-A126E136B1AB}">
      <dgm:prSet/>
      <dgm:spPr/>
      <dgm:t>
        <a:bodyPr/>
        <a:lstStyle/>
        <a:p>
          <a:endParaRPr lang="ru-RU"/>
        </a:p>
      </dgm:t>
    </dgm:pt>
    <dgm:pt modelId="{D12252E9-2BD8-45CB-B6C6-5644194269B2}">
      <dgm:prSet custT="1"/>
      <dgm:spPr/>
      <dgm:t>
        <a:bodyPr/>
        <a:lstStyle/>
        <a:p>
          <a:r>
            <a:rPr lang="uk-UA" sz="1300" dirty="0" smtClean="0"/>
            <a:t>Поки що в склад уряду увійшли 2 нациста – Г. Геринг та В. </a:t>
          </a:r>
          <a:r>
            <a:rPr lang="uk-UA" sz="1300" dirty="0" err="1" smtClean="0"/>
            <a:t>Фрік</a:t>
          </a:r>
          <a:r>
            <a:rPr lang="uk-UA" sz="1300" dirty="0" smtClean="0"/>
            <a:t> </a:t>
          </a:r>
          <a:endParaRPr lang="ru-RU" sz="1300" dirty="0"/>
        </a:p>
      </dgm:t>
    </dgm:pt>
    <dgm:pt modelId="{B41B5891-E307-4D0A-98BD-9BE4EE3E5A28}" type="parTrans" cxnId="{6146A033-3F3B-4B3C-BAFF-728163D20EF6}">
      <dgm:prSet/>
      <dgm:spPr/>
      <dgm:t>
        <a:bodyPr/>
        <a:lstStyle/>
        <a:p>
          <a:endParaRPr lang="ru-RU"/>
        </a:p>
      </dgm:t>
    </dgm:pt>
    <dgm:pt modelId="{07747F6F-A9A5-4E87-9B08-EBD93490C108}" type="sibTrans" cxnId="{6146A033-3F3B-4B3C-BAFF-728163D20EF6}">
      <dgm:prSet/>
      <dgm:spPr/>
      <dgm:t>
        <a:bodyPr/>
        <a:lstStyle/>
        <a:p>
          <a:endParaRPr lang="ru-RU"/>
        </a:p>
      </dgm:t>
    </dgm:pt>
    <dgm:pt modelId="{51B7B281-B841-46C9-9F82-F35446C90B55}" type="pres">
      <dgm:prSet presAssocID="{B09DB557-42BB-4C21-8422-F7D7833267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EAF9AF-C002-4165-90BF-CE8A038EA84C}" type="pres">
      <dgm:prSet presAssocID="{9FF57370-C522-4409-8B15-8F8BB85B0BDF}" presName="linNode" presStyleCnt="0"/>
      <dgm:spPr/>
    </dgm:pt>
    <dgm:pt modelId="{CDB73BE7-5534-451C-97BD-E5EC1E3C4A25}" type="pres">
      <dgm:prSet presAssocID="{9FF57370-C522-4409-8B15-8F8BB85B0BD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37269-299F-4909-B473-5B60CE961CD2}" type="pres">
      <dgm:prSet presAssocID="{9FF57370-C522-4409-8B15-8F8BB85B0BDF}" presName="descendantText" presStyleLbl="alignAccFollowNode1" presStyleIdx="0" presStyleCnt="4" custScaleY="123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3B215-DA4C-4E33-997D-08BC47FF9C8B}" type="pres">
      <dgm:prSet presAssocID="{E1B08386-3AA8-4C2F-ABC5-267010720410}" presName="sp" presStyleCnt="0"/>
      <dgm:spPr/>
    </dgm:pt>
    <dgm:pt modelId="{6B72F4E4-1663-4040-8250-89DCA93A2A16}" type="pres">
      <dgm:prSet presAssocID="{0948750D-6EE9-432B-B606-EAA44A841086}" presName="linNode" presStyleCnt="0"/>
      <dgm:spPr/>
    </dgm:pt>
    <dgm:pt modelId="{1668B23D-2255-48BE-AD48-4A8C997AE8BD}" type="pres">
      <dgm:prSet presAssocID="{0948750D-6EE9-432B-B606-EAA44A841086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F339F-928A-49C7-BBDC-A0EAD2F1FCB8}" type="pres">
      <dgm:prSet presAssocID="{0948750D-6EE9-432B-B606-EAA44A841086}" presName="descendantText" presStyleLbl="alignAccFollowNode1" presStyleIdx="1" presStyleCnt="4" custScaleY="123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8037F-9B9E-47F9-9203-077D4340A919}" type="pres">
      <dgm:prSet presAssocID="{909473DE-1842-41D0-BC5B-592B56CB4408}" presName="sp" presStyleCnt="0"/>
      <dgm:spPr/>
    </dgm:pt>
    <dgm:pt modelId="{69183046-E542-4259-BF7C-1D6C872B5BEA}" type="pres">
      <dgm:prSet presAssocID="{52D4E22B-5E3B-4028-930F-D7AD2A490EEB}" presName="linNode" presStyleCnt="0"/>
      <dgm:spPr/>
    </dgm:pt>
    <dgm:pt modelId="{827021DF-D8A9-40D6-832D-5071CA483D83}" type="pres">
      <dgm:prSet presAssocID="{52D4E22B-5E3B-4028-930F-D7AD2A490EE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B7DD7-BD90-40D9-8799-E20B99BC8E3C}" type="pres">
      <dgm:prSet presAssocID="{52D4E22B-5E3B-4028-930F-D7AD2A490EEB}" presName="descendantText" presStyleLbl="alignAccFollowNode1" presStyleIdx="2" presStyleCnt="4" custScaleY="123730" custLinFactNeighborX="0" custLinFactNeighborY="-5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270411-709D-44A9-B5C4-ED97E052849A}" type="pres">
      <dgm:prSet presAssocID="{31F82465-5EB9-460C-9AB3-FE579F3250EB}" presName="sp" presStyleCnt="0"/>
      <dgm:spPr/>
    </dgm:pt>
    <dgm:pt modelId="{6678EC0D-A1A7-4C9F-BAFF-EBCC49C6328B}" type="pres">
      <dgm:prSet presAssocID="{252EED6E-4013-4020-80B0-38720E75C7A7}" presName="linNode" presStyleCnt="0"/>
      <dgm:spPr/>
    </dgm:pt>
    <dgm:pt modelId="{D08A4E5C-565D-4362-BE2C-F62D759070FE}" type="pres">
      <dgm:prSet presAssocID="{252EED6E-4013-4020-80B0-38720E75C7A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96E1E-10B4-4F22-91D1-D85E0BB7BC4F}" type="pres">
      <dgm:prSet presAssocID="{252EED6E-4013-4020-80B0-38720E75C7A7}" presName="descendantText" presStyleLbl="alignAccFollowNode1" presStyleIdx="3" presStyleCnt="4" custScaleY="123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B24334-997B-4EA5-A3E8-70E65B227D7E}" srcId="{B09DB557-42BB-4C21-8422-F7D78332672D}" destId="{252EED6E-4013-4020-80B0-38720E75C7A7}" srcOrd="3" destOrd="0" parTransId="{67C2B757-D5EA-4E0A-88CA-31D90307A77E}" sibTransId="{B3D545D1-15AF-4627-86FB-8C3B277B079A}"/>
    <dgm:cxn modelId="{D41B847D-EA23-4D8B-B2CB-C11F326DCE53}" type="presOf" srcId="{3B4FC7FD-5D8E-4CB6-8F62-34246A4E9D53}" destId="{84796E1E-10B4-4F22-91D1-D85E0BB7BC4F}" srcOrd="0" destOrd="0" presId="urn:microsoft.com/office/officeart/2005/8/layout/vList5"/>
    <dgm:cxn modelId="{A06FFD73-3412-41B9-BC6E-2730E62163D3}" type="presOf" srcId="{88757706-2F25-4CCC-8A77-1A53BF027C51}" destId="{582B7DD7-BD90-40D9-8799-E20B99BC8E3C}" srcOrd="0" destOrd="1" presId="urn:microsoft.com/office/officeart/2005/8/layout/vList5"/>
    <dgm:cxn modelId="{24ED29D6-3590-4FEA-916F-992DA7276C1F}" type="presOf" srcId="{28D0AB95-607F-4AF1-A7A0-04ABB52BD023}" destId="{8CEF339F-928A-49C7-BBDC-A0EAD2F1FCB8}" srcOrd="0" destOrd="0" presId="urn:microsoft.com/office/officeart/2005/8/layout/vList5"/>
    <dgm:cxn modelId="{7CA2B96E-5CF6-4B4B-A00B-A5C531FED969}" srcId="{9FF57370-C522-4409-8B15-8F8BB85B0BDF}" destId="{09EAAD3B-3BA8-4ADC-9807-258F5A847B36}" srcOrd="0" destOrd="0" parTransId="{B0012EBF-3551-48A9-83A1-E82065919E4F}" sibTransId="{841FBF1B-55F1-4556-9F90-896357B0CA74}"/>
    <dgm:cxn modelId="{578609A8-2832-41A1-A469-67E632AF64AB}" srcId="{0948750D-6EE9-432B-B606-EAA44A841086}" destId="{28D0AB95-607F-4AF1-A7A0-04ABB52BD023}" srcOrd="0" destOrd="0" parTransId="{F6983AD2-2BAD-43F0-B656-F4C53CCD57FC}" sibTransId="{5366CFF5-602A-411B-AD6D-9E7F0D60A903}"/>
    <dgm:cxn modelId="{EF058764-2391-4D34-A035-7056E6948D5F}" type="presOf" srcId="{9F090811-1899-4084-A535-772A36C55CF9}" destId="{8CEF339F-928A-49C7-BBDC-A0EAD2F1FCB8}" srcOrd="0" destOrd="1" presId="urn:microsoft.com/office/officeart/2005/8/layout/vList5"/>
    <dgm:cxn modelId="{C6020411-A971-4529-9865-450BDEA34EFC}" srcId="{9FF57370-C522-4409-8B15-8F8BB85B0BDF}" destId="{680A7488-D8FA-4129-9420-ED19D3F37F39}" srcOrd="3" destOrd="0" parTransId="{52C0AF7A-90DF-441D-B3BB-40ECF5F92CA8}" sibTransId="{3FCA0033-B18A-4A53-8BBF-35F91B258B6A}"/>
    <dgm:cxn modelId="{13349E00-79A5-4305-AAC8-D1C51C112E7B}" srcId="{0948750D-6EE9-432B-B606-EAA44A841086}" destId="{9F090811-1899-4084-A535-772A36C55CF9}" srcOrd="1" destOrd="0" parTransId="{D55120A6-838F-4D83-A284-787CCC691944}" sibTransId="{05255167-95E6-46A1-A77C-F694946E3CEE}"/>
    <dgm:cxn modelId="{0AEAEC9E-7F09-4B8F-A3C2-70B2391566C2}" type="presOf" srcId="{252EED6E-4013-4020-80B0-38720E75C7A7}" destId="{D08A4E5C-565D-4362-BE2C-F62D759070FE}" srcOrd="0" destOrd="0" presId="urn:microsoft.com/office/officeart/2005/8/layout/vList5"/>
    <dgm:cxn modelId="{D7F3B0D1-3C1C-4C53-8733-29EA1F8EA93D}" type="presOf" srcId="{09EAAD3B-3BA8-4ADC-9807-258F5A847B36}" destId="{B0B37269-299F-4909-B473-5B60CE961CD2}" srcOrd="0" destOrd="0" presId="urn:microsoft.com/office/officeart/2005/8/layout/vList5"/>
    <dgm:cxn modelId="{901997B5-3AB6-4259-AEFB-E941C35B1FCA}" type="presOf" srcId="{73884EB7-D4BD-40A1-8C9F-195196B7247E}" destId="{582B7DD7-BD90-40D9-8799-E20B99BC8E3C}" srcOrd="0" destOrd="2" presId="urn:microsoft.com/office/officeart/2005/8/layout/vList5"/>
    <dgm:cxn modelId="{0289D927-B7DD-42BC-8E46-0FEF209A0C19}" srcId="{9FF57370-C522-4409-8B15-8F8BB85B0BDF}" destId="{3D271093-06B4-4B5B-8164-63E48BE87712}" srcOrd="1" destOrd="0" parTransId="{E86300E8-520D-46AD-BEA2-E07807800A29}" sibTransId="{68A35543-3C20-4E34-9397-18021BF21C1E}"/>
    <dgm:cxn modelId="{0C882294-43FF-4D3A-B575-6B562DB2514C}" srcId="{9FF57370-C522-4409-8B15-8F8BB85B0BDF}" destId="{823A8E06-989A-4133-AC1C-BBE957DB53FD}" srcOrd="2" destOrd="0" parTransId="{E527CA4F-E7B4-42C4-87F5-BDF646DCDC71}" sibTransId="{349BEB41-B51E-4638-93D7-DD11FBA49765}"/>
    <dgm:cxn modelId="{9DACC143-974F-4E14-900B-A72333AE69E9}" srcId="{B09DB557-42BB-4C21-8422-F7D78332672D}" destId="{52D4E22B-5E3B-4028-930F-D7AD2A490EEB}" srcOrd="2" destOrd="0" parTransId="{6CCEB366-CB3A-4EBB-98F5-30041919D494}" sibTransId="{31F82465-5EB9-460C-9AB3-FE579F3250EB}"/>
    <dgm:cxn modelId="{B25DF6E1-C9A4-449F-A62A-B952DBC1F9A0}" srcId="{52D4E22B-5E3B-4028-930F-D7AD2A490EEB}" destId="{036FDA7B-4313-49EF-99A8-CDA585751897}" srcOrd="0" destOrd="0" parTransId="{31AB9F5C-25CE-4B4E-8592-B4BAB05D67A2}" sibTransId="{749D9C31-6784-4241-8B79-FC3231923CD8}"/>
    <dgm:cxn modelId="{42550EBB-B582-4E02-87ED-FC5E89386334}" srcId="{B09DB557-42BB-4C21-8422-F7D78332672D}" destId="{0948750D-6EE9-432B-B606-EAA44A841086}" srcOrd="1" destOrd="0" parTransId="{CB43AFE7-A37B-451A-B658-A451C396DE26}" sibTransId="{909473DE-1842-41D0-BC5B-592B56CB4408}"/>
    <dgm:cxn modelId="{0E6F3B78-059F-4397-B442-DAE0855579DA}" type="presOf" srcId="{823A8E06-989A-4133-AC1C-BBE957DB53FD}" destId="{B0B37269-299F-4909-B473-5B60CE961CD2}" srcOrd="0" destOrd="2" presId="urn:microsoft.com/office/officeart/2005/8/layout/vList5"/>
    <dgm:cxn modelId="{BC78B4AB-2E44-40AB-8448-61DC2202A661}" type="presOf" srcId="{52D4E22B-5E3B-4028-930F-D7AD2A490EEB}" destId="{827021DF-D8A9-40D6-832D-5071CA483D83}" srcOrd="0" destOrd="0" presId="urn:microsoft.com/office/officeart/2005/8/layout/vList5"/>
    <dgm:cxn modelId="{B2111D6E-0F2F-4167-A4F6-14A8C9C9A687}" type="presOf" srcId="{680A7488-D8FA-4129-9420-ED19D3F37F39}" destId="{B0B37269-299F-4909-B473-5B60CE961CD2}" srcOrd="0" destOrd="3" presId="urn:microsoft.com/office/officeart/2005/8/layout/vList5"/>
    <dgm:cxn modelId="{EA661723-F213-4BA5-AA62-902E094341C6}" type="presOf" srcId="{3D271093-06B4-4B5B-8164-63E48BE87712}" destId="{B0B37269-299F-4909-B473-5B60CE961CD2}" srcOrd="0" destOrd="1" presId="urn:microsoft.com/office/officeart/2005/8/layout/vList5"/>
    <dgm:cxn modelId="{52BBBD13-C21E-47AE-AB2C-48AC49019529}" type="presOf" srcId="{036FDA7B-4313-49EF-99A8-CDA585751897}" destId="{582B7DD7-BD90-40D9-8799-E20B99BC8E3C}" srcOrd="0" destOrd="0" presId="urn:microsoft.com/office/officeart/2005/8/layout/vList5"/>
    <dgm:cxn modelId="{CA0AEB17-C0D0-43D6-B9C4-8EED0C54BA62}" type="presOf" srcId="{9FF57370-C522-4409-8B15-8F8BB85B0BDF}" destId="{CDB73BE7-5534-451C-97BD-E5EC1E3C4A25}" srcOrd="0" destOrd="0" presId="urn:microsoft.com/office/officeart/2005/8/layout/vList5"/>
    <dgm:cxn modelId="{93F24168-EB85-42E7-B166-17EC82979826}" type="presOf" srcId="{D12252E9-2BD8-45CB-B6C6-5644194269B2}" destId="{84796E1E-10B4-4F22-91D1-D85E0BB7BC4F}" srcOrd="0" destOrd="1" presId="urn:microsoft.com/office/officeart/2005/8/layout/vList5"/>
    <dgm:cxn modelId="{745DD0B7-0027-4462-977F-5EE2688FA4F7}" srcId="{0948750D-6EE9-432B-B606-EAA44A841086}" destId="{2D61DEC7-C947-473A-8F27-0AF01E0FA919}" srcOrd="2" destOrd="0" parTransId="{86701CD1-B3B1-410F-AA17-FCD7525CA243}" sibTransId="{8020C64E-E4F0-432E-9E45-08D02FCED954}"/>
    <dgm:cxn modelId="{CF4DD920-EC50-4EBA-90B1-5165C2CA332C}" type="presOf" srcId="{0948750D-6EE9-432B-B606-EAA44A841086}" destId="{1668B23D-2255-48BE-AD48-4A8C997AE8BD}" srcOrd="0" destOrd="0" presId="urn:microsoft.com/office/officeart/2005/8/layout/vList5"/>
    <dgm:cxn modelId="{6146A033-3F3B-4B3C-BAFF-728163D20EF6}" srcId="{252EED6E-4013-4020-80B0-38720E75C7A7}" destId="{D12252E9-2BD8-45CB-B6C6-5644194269B2}" srcOrd="1" destOrd="0" parTransId="{B41B5891-E307-4D0A-98BD-9BE4EE3E5A28}" sibTransId="{07747F6F-A9A5-4E87-9B08-EBD93490C108}"/>
    <dgm:cxn modelId="{925F1E6E-F418-41B6-BB64-A126E136B1AB}" srcId="{252EED6E-4013-4020-80B0-38720E75C7A7}" destId="{3B4FC7FD-5D8E-4CB6-8F62-34246A4E9D53}" srcOrd="0" destOrd="0" parTransId="{108BCBCC-7A5D-442B-94F4-B0B2C864C425}" sibTransId="{6CFC31C0-7C93-4BC0-A2D9-337E5BA7A662}"/>
    <dgm:cxn modelId="{84F01665-4A8B-41E3-8847-59DDCB2094F1}" type="presOf" srcId="{2D61DEC7-C947-473A-8F27-0AF01E0FA919}" destId="{8CEF339F-928A-49C7-BBDC-A0EAD2F1FCB8}" srcOrd="0" destOrd="2" presId="urn:microsoft.com/office/officeart/2005/8/layout/vList5"/>
    <dgm:cxn modelId="{941A1EA7-0275-4A44-A635-2CC1CB76B8DA}" srcId="{52D4E22B-5E3B-4028-930F-D7AD2A490EEB}" destId="{88757706-2F25-4CCC-8A77-1A53BF027C51}" srcOrd="1" destOrd="0" parTransId="{4537A3D7-B622-442B-919B-33F96C50D74A}" sibTransId="{9CC08CFA-5CBA-4944-BF0B-02D23773DB15}"/>
    <dgm:cxn modelId="{025310F9-8561-42E0-B37B-BC8AEE59181B}" srcId="{52D4E22B-5E3B-4028-930F-D7AD2A490EEB}" destId="{73884EB7-D4BD-40A1-8C9F-195196B7247E}" srcOrd="2" destOrd="0" parTransId="{6ADEA5C9-B8DA-419F-AC52-8B60234C4C7F}" sibTransId="{50BF79F9-B445-4BF5-A53C-C81B38813F3D}"/>
    <dgm:cxn modelId="{31BFAF8A-5F7A-4D57-943D-FB498F0F51FC}" srcId="{B09DB557-42BB-4C21-8422-F7D78332672D}" destId="{9FF57370-C522-4409-8B15-8F8BB85B0BDF}" srcOrd="0" destOrd="0" parTransId="{C37A7022-7BFC-4F3B-B5C8-E2DF17006BC6}" sibTransId="{E1B08386-3AA8-4C2F-ABC5-267010720410}"/>
    <dgm:cxn modelId="{565811EC-C340-4498-A346-A13B471067A7}" type="presOf" srcId="{B09DB557-42BB-4C21-8422-F7D78332672D}" destId="{51B7B281-B841-46C9-9F82-F35446C90B55}" srcOrd="0" destOrd="0" presId="urn:microsoft.com/office/officeart/2005/8/layout/vList5"/>
    <dgm:cxn modelId="{C6FE617B-1687-4CDD-99EA-D2EF18FF2EFA}" type="presParOf" srcId="{51B7B281-B841-46C9-9F82-F35446C90B55}" destId="{47EAF9AF-C002-4165-90BF-CE8A038EA84C}" srcOrd="0" destOrd="0" presId="urn:microsoft.com/office/officeart/2005/8/layout/vList5"/>
    <dgm:cxn modelId="{248F08A9-42A0-450C-9140-7095880C961E}" type="presParOf" srcId="{47EAF9AF-C002-4165-90BF-CE8A038EA84C}" destId="{CDB73BE7-5534-451C-97BD-E5EC1E3C4A25}" srcOrd="0" destOrd="0" presId="urn:microsoft.com/office/officeart/2005/8/layout/vList5"/>
    <dgm:cxn modelId="{6F668B33-C362-4FD9-91A4-5F0C4F3A756D}" type="presParOf" srcId="{47EAF9AF-C002-4165-90BF-CE8A038EA84C}" destId="{B0B37269-299F-4909-B473-5B60CE961CD2}" srcOrd="1" destOrd="0" presId="urn:microsoft.com/office/officeart/2005/8/layout/vList5"/>
    <dgm:cxn modelId="{C34BD196-8EC4-4E67-ACEC-934414E11469}" type="presParOf" srcId="{51B7B281-B841-46C9-9F82-F35446C90B55}" destId="{3343B215-DA4C-4E33-997D-08BC47FF9C8B}" srcOrd="1" destOrd="0" presId="urn:microsoft.com/office/officeart/2005/8/layout/vList5"/>
    <dgm:cxn modelId="{3B0A599D-7BA9-4CA2-805F-D6A15D4442C4}" type="presParOf" srcId="{51B7B281-B841-46C9-9F82-F35446C90B55}" destId="{6B72F4E4-1663-4040-8250-89DCA93A2A16}" srcOrd="2" destOrd="0" presId="urn:microsoft.com/office/officeart/2005/8/layout/vList5"/>
    <dgm:cxn modelId="{F377413A-60F5-4130-9AB0-F8CB19968BB0}" type="presParOf" srcId="{6B72F4E4-1663-4040-8250-89DCA93A2A16}" destId="{1668B23D-2255-48BE-AD48-4A8C997AE8BD}" srcOrd="0" destOrd="0" presId="urn:microsoft.com/office/officeart/2005/8/layout/vList5"/>
    <dgm:cxn modelId="{2D0F1776-4EDE-419D-8E77-D409F957BF5F}" type="presParOf" srcId="{6B72F4E4-1663-4040-8250-89DCA93A2A16}" destId="{8CEF339F-928A-49C7-BBDC-A0EAD2F1FCB8}" srcOrd="1" destOrd="0" presId="urn:microsoft.com/office/officeart/2005/8/layout/vList5"/>
    <dgm:cxn modelId="{B49564C1-F1F1-43D8-B083-5CE4E79EC9DE}" type="presParOf" srcId="{51B7B281-B841-46C9-9F82-F35446C90B55}" destId="{48F8037F-9B9E-47F9-9203-077D4340A919}" srcOrd="3" destOrd="0" presId="urn:microsoft.com/office/officeart/2005/8/layout/vList5"/>
    <dgm:cxn modelId="{CEFFA38B-A4A7-422A-9A78-E2B778AB45A6}" type="presParOf" srcId="{51B7B281-B841-46C9-9F82-F35446C90B55}" destId="{69183046-E542-4259-BF7C-1D6C872B5BEA}" srcOrd="4" destOrd="0" presId="urn:microsoft.com/office/officeart/2005/8/layout/vList5"/>
    <dgm:cxn modelId="{058BEA8C-1C82-4D82-9E4E-3201F6CF6B9D}" type="presParOf" srcId="{69183046-E542-4259-BF7C-1D6C872B5BEA}" destId="{827021DF-D8A9-40D6-832D-5071CA483D83}" srcOrd="0" destOrd="0" presId="urn:microsoft.com/office/officeart/2005/8/layout/vList5"/>
    <dgm:cxn modelId="{D49FB2DC-0C18-4310-BD2D-6BF059304F21}" type="presParOf" srcId="{69183046-E542-4259-BF7C-1D6C872B5BEA}" destId="{582B7DD7-BD90-40D9-8799-E20B99BC8E3C}" srcOrd="1" destOrd="0" presId="urn:microsoft.com/office/officeart/2005/8/layout/vList5"/>
    <dgm:cxn modelId="{25288345-BE89-4326-ABF2-8E8715DDB25E}" type="presParOf" srcId="{51B7B281-B841-46C9-9F82-F35446C90B55}" destId="{C7270411-709D-44A9-B5C4-ED97E052849A}" srcOrd="5" destOrd="0" presId="urn:microsoft.com/office/officeart/2005/8/layout/vList5"/>
    <dgm:cxn modelId="{CAE88A8C-86C6-4871-9C6D-31129D5F6338}" type="presParOf" srcId="{51B7B281-B841-46C9-9F82-F35446C90B55}" destId="{6678EC0D-A1A7-4C9F-BAFF-EBCC49C6328B}" srcOrd="6" destOrd="0" presId="urn:microsoft.com/office/officeart/2005/8/layout/vList5"/>
    <dgm:cxn modelId="{E88604A9-A318-4C1D-931E-1B636F740C0E}" type="presParOf" srcId="{6678EC0D-A1A7-4C9F-BAFF-EBCC49C6328B}" destId="{D08A4E5C-565D-4362-BE2C-F62D759070FE}" srcOrd="0" destOrd="0" presId="urn:microsoft.com/office/officeart/2005/8/layout/vList5"/>
    <dgm:cxn modelId="{7FB93437-3EAD-44F8-BD60-18268464666E}" type="presParOf" srcId="{6678EC0D-A1A7-4C9F-BAFF-EBCC49C6328B}" destId="{84796E1E-10B4-4F22-91D1-D85E0BB7BC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EF2166-930B-4308-A9B1-D1BB910C86AB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21D64B-1820-453B-BE96-3D36E8C9753E}">
      <dgm:prSet phldrT="[Текст]" custT="1"/>
      <dgm:spPr/>
      <dgm:t>
        <a:bodyPr/>
        <a:lstStyle/>
        <a:p>
          <a:r>
            <a:rPr lang="uk-UA" sz="1050" dirty="0" smtClean="0"/>
            <a:t>5 представників </a:t>
          </a:r>
          <a:r>
            <a:rPr lang="uk-UA" sz="1050" dirty="0" err="1" smtClean="0"/>
            <a:t>нвцистської</a:t>
          </a:r>
          <a:r>
            <a:rPr lang="uk-UA" sz="1050" dirty="0" smtClean="0"/>
            <a:t> демократії</a:t>
          </a:r>
          <a:endParaRPr lang="ru-RU" sz="1050" dirty="0"/>
        </a:p>
      </dgm:t>
    </dgm:pt>
    <dgm:pt modelId="{2A258EDD-2604-4BC2-8878-E4726C16C6F2}" type="parTrans" cxnId="{21FA689D-EB4D-4646-9D30-E7243A069797}">
      <dgm:prSet/>
      <dgm:spPr/>
      <dgm:t>
        <a:bodyPr/>
        <a:lstStyle/>
        <a:p>
          <a:endParaRPr lang="ru-RU"/>
        </a:p>
      </dgm:t>
    </dgm:pt>
    <dgm:pt modelId="{C96F11A2-E647-4A65-AAB8-07BDD28C9088}" type="sibTrans" cxnId="{21FA689D-EB4D-4646-9D30-E7243A069797}">
      <dgm:prSet/>
      <dgm:spPr/>
      <dgm:t>
        <a:bodyPr/>
        <a:lstStyle/>
        <a:p>
          <a:endParaRPr lang="ru-RU"/>
        </a:p>
      </dgm:t>
    </dgm:pt>
    <dgm:pt modelId="{AE331F65-F6A7-4AB7-B878-834166E38783}">
      <dgm:prSet phldrT="[Текст]" custT="1"/>
      <dgm:spPr/>
      <dgm:t>
        <a:bodyPr/>
        <a:lstStyle/>
        <a:p>
          <a:r>
            <a:rPr lang="uk-UA" sz="1050" dirty="0" smtClean="0"/>
            <a:t>12 представників найбільших монополій</a:t>
          </a:r>
          <a:endParaRPr lang="ru-RU" sz="1050" dirty="0"/>
        </a:p>
      </dgm:t>
    </dgm:pt>
    <dgm:pt modelId="{46BBF94E-15DC-4938-B1D6-9DEB08047DD7}" type="parTrans" cxnId="{B9F0E0A2-A205-4DE2-9D75-93609CF75269}">
      <dgm:prSet/>
      <dgm:spPr/>
      <dgm:t>
        <a:bodyPr/>
        <a:lstStyle/>
        <a:p>
          <a:endParaRPr lang="ru-RU"/>
        </a:p>
      </dgm:t>
    </dgm:pt>
    <dgm:pt modelId="{794EABDF-B98D-4AC5-B89C-2337E74B397A}" type="sibTrans" cxnId="{B9F0E0A2-A205-4DE2-9D75-93609CF75269}">
      <dgm:prSet/>
      <dgm:spPr/>
      <dgm:t>
        <a:bodyPr/>
        <a:lstStyle/>
        <a:p>
          <a:endParaRPr lang="ru-RU"/>
        </a:p>
      </dgm:t>
    </dgm:pt>
    <dgm:pt modelId="{59289615-4251-4357-8318-FB8B4A935F15}">
      <dgm:prSet phldrT="[Текст]"/>
      <dgm:spPr/>
      <dgm:t>
        <a:bodyPr/>
        <a:lstStyle/>
        <a:p>
          <a:r>
            <a:rPr lang="uk-UA" dirty="0" smtClean="0">
              <a:solidFill>
                <a:schemeClr val="accent6">
                  <a:lumMod val="50000"/>
                </a:schemeClr>
              </a:solidFill>
            </a:rPr>
            <a:t>Генеральна рада німецького господарства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2F459FBF-699D-4610-BF07-4A5E2EC6D747}" type="parTrans" cxnId="{7AC3F488-99BC-42A0-A1C5-330DC89B78A9}">
      <dgm:prSet/>
      <dgm:spPr/>
      <dgm:t>
        <a:bodyPr/>
        <a:lstStyle/>
        <a:p>
          <a:endParaRPr lang="ru-RU"/>
        </a:p>
      </dgm:t>
    </dgm:pt>
    <dgm:pt modelId="{7294CD71-D847-46E6-B10A-3CE67819FAB7}" type="sibTrans" cxnId="{7AC3F488-99BC-42A0-A1C5-330DC89B78A9}">
      <dgm:prSet/>
      <dgm:spPr/>
      <dgm:t>
        <a:bodyPr/>
        <a:lstStyle/>
        <a:p>
          <a:endParaRPr lang="ru-RU"/>
        </a:p>
      </dgm:t>
    </dgm:pt>
    <dgm:pt modelId="{A20DC332-71C1-4099-9CBB-C522205322D1}" type="pres">
      <dgm:prSet presAssocID="{46EF2166-930B-4308-A9B1-D1BB910C86A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100958-AC76-4373-B652-B0148CE83AF0}" type="pres">
      <dgm:prSet presAssocID="{46EF2166-930B-4308-A9B1-D1BB910C86AB}" presName="ellipse" presStyleLbl="trBgShp" presStyleIdx="0" presStyleCnt="1"/>
      <dgm:spPr/>
    </dgm:pt>
    <dgm:pt modelId="{60BF40A1-27F0-4A49-B69D-8C2E9587B878}" type="pres">
      <dgm:prSet presAssocID="{46EF2166-930B-4308-A9B1-D1BB910C86AB}" presName="arrow1" presStyleLbl="fgShp" presStyleIdx="0" presStyleCnt="1" custLinFactY="-100000" custLinFactNeighborX="8753" custLinFactNeighborY="-116877"/>
      <dgm:spPr/>
    </dgm:pt>
    <dgm:pt modelId="{A9821C9D-6984-4282-9C2E-D9183016FE9A}" type="pres">
      <dgm:prSet presAssocID="{46EF2166-930B-4308-A9B1-D1BB910C86AB}" presName="rectangle" presStyleLbl="revTx" presStyleIdx="0" presStyleCnt="1" custScaleY="68751" custLinFactY="-25518" custLinFactNeighborX="390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26B73-7DFB-48B2-BD1C-03FB4300B334}" type="pres">
      <dgm:prSet presAssocID="{AE331F65-F6A7-4AB7-B878-834166E38783}" presName="item1" presStyleLbl="node1" presStyleIdx="0" presStyleCnt="2" custLinFactNeighborX="-52110" custLinFactNeighborY="-77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FF522-03E4-46E0-8F47-BFEA5532C0B7}" type="pres">
      <dgm:prSet presAssocID="{59289615-4251-4357-8318-FB8B4A935F15}" presName="item2" presStyleLbl="node1" presStyleIdx="1" presStyleCnt="2" custLinFactX="13196" custLinFactNeighborX="100000" custLinFactNeighborY="-8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59EA0-42BF-4D3E-A9D9-71581AE6345B}" type="pres">
      <dgm:prSet presAssocID="{46EF2166-930B-4308-A9B1-D1BB910C86AB}" presName="funnel" presStyleLbl="trAlignAcc1" presStyleIdx="0" presStyleCnt="1" custScaleY="50558" custLinFactNeighborX="447" custLinFactNeighborY="-8092"/>
      <dgm:spPr/>
    </dgm:pt>
  </dgm:ptLst>
  <dgm:cxnLst>
    <dgm:cxn modelId="{B9F0E0A2-A205-4DE2-9D75-93609CF75269}" srcId="{46EF2166-930B-4308-A9B1-D1BB910C86AB}" destId="{AE331F65-F6A7-4AB7-B878-834166E38783}" srcOrd="1" destOrd="0" parTransId="{46BBF94E-15DC-4938-B1D6-9DEB08047DD7}" sibTransId="{794EABDF-B98D-4AC5-B89C-2337E74B397A}"/>
    <dgm:cxn modelId="{6561A5C6-AF1D-42AB-B7B8-FBBC939C3B14}" type="presOf" srcId="{59289615-4251-4357-8318-FB8B4A935F15}" destId="{A9821C9D-6984-4282-9C2E-D9183016FE9A}" srcOrd="0" destOrd="0" presId="urn:microsoft.com/office/officeart/2005/8/layout/funnel1"/>
    <dgm:cxn modelId="{B60F0746-673B-4D57-851C-F136F5A559EA}" type="presOf" srcId="{AE331F65-F6A7-4AB7-B878-834166E38783}" destId="{9D626B73-7DFB-48B2-BD1C-03FB4300B334}" srcOrd="0" destOrd="0" presId="urn:microsoft.com/office/officeart/2005/8/layout/funnel1"/>
    <dgm:cxn modelId="{21FA689D-EB4D-4646-9D30-E7243A069797}" srcId="{46EF2166-930B-4308-A9B1-D1BB910C86AB}" destId="{FB21D64B-1820-453B-BE96-3D36E8C9753E}" srcOrd="0" destOrd="0" parTransId="{2A258EDD-2604-4BC2-8878-E4726C16C6F2}" sibTransId="{C96F11A2-E647-4A65-AAB8-07BDD28C9088}"/>
    <dgm:cxn modelId="{7AC3F488-99BC-42A0-A1C5-330DC89B78A9}" srcId="{46EF2166-930B-4308-A9B1-D1BB910C86AB}" destId="{59289615-4251-4357-8318-FB8B4A935F15}" srcOrd="2" destOrd="0" parTransId="{2F459FBF-699D-4610-BF07-4A5E2EC6D747}" sibTransId="{7294CD71-D847-46E6-B10A-3CE67819FAB7}"/>
    <dgm:cxn modelId="{4946F9EB-7E45-42C8-AB99-CA51FB1EED7A}" type="presOf" srcId="{46EF2166-930B-4308-A9B1-D1BB910C86AB}" destId="{A20DC332-71C1-4099-9CBB-C522205322D1}" srcOrd="0" destOrd="0" presId="urn:microsoft.com/office/officeart/2005/8/layout/funnel1"/>
    <dgm:cxn modelId="{43C4D892-3012-4EB5-9741-CF933439083E}" type="presOf" srcId="{FB21D64B-1820-453B-BE96-3D36E8C9753E}" destId="{33FFF522-03E4-46E0-8F47-BFEA5532C0B7}" srcOrd="0" destOrd="0" presId="urn:microsoft.com/office/officeart/2005/8/layout/funnel1"/>
    <dgm:cxn modelId="{614661EC-077D-40A2-9A90-56097A35E844}" type="presParOf" srcId="{A20DC332-71C1-4099-9CBB-C522205322D1}" destId="{8C100958-AC76-4373-B652-B0148CE83AF0}" srcOrd="0" destOrd="0" presId="urn:microsoft.com/office/officeart/2005/8/layout/funnel1"/>
    <dgm:cxn modelId="{658BBEB8-5EE8-47A0-A729-41D63273D2DC}" type="presParOf" srcId="{A20DC332-71C1-4099-9CBB-C522205322D1}" destId="{60BF40A1-27F0-4A49-B69D-8C2E9587B878}" srcOrd="1" destOrd="0" presId="urn:microsoft.com/office/officeart/2005/8/layout/funnel1"/>
    <dgm:cxn modelId="{79EA5048-DB54-4115-B62F-2B447A74D553}" type="presParOf" srcId="{A20DC332-71C1-4099-9CBB-C522205322D1}" destId="{A9821C9D-6984-4282-9C2E-D9183016FE9A}" srcOrd="2" destOrd="0" presId="urn:microsoft.com/office/officeart/2005/8/layout/funnel1"/>
    <dgm:cxn modelId="{884A5347-F3CF-4641-BD2E-1B783589E0D7}" type="presParOf" srcId="{A20DC332-71C1-4099-9CBB-C522205322D1}" destId="{9D626B73-7DFB-48B2-BD1C-03FB4300B334}" srcOrd="3" destOrd="0" presId="urn:microsoft.com/office/officeart/2005/8/layout/funnel1"/>
    <dgm:cxn modelId="{FB8CD647-ADB3-4E7D-B8D0-98A58A2A35A4}" type="presParOf" srcId="{A20DC332-71C1-4099-9CBB-C522205322D1}" destId="{33FFF522-03E4-46E0-8F47-BFEA5532C0B7}" srcOrd="4" destOrd="0" presId="urn:microsoft.com/office/officeart/2005/8/layout/funnel1"/>
    <dgm:cxn modelId="{714B3707-52D6-4CC9-BA95-B3D6E2849687}" type="presParOf" srcId="{A20DC332-71C1-4099-9CBB-C522205322D1}" destId="{44259EA0-42BF-4D3E-A9D9-71581AE6345B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1A9A6-BC2A-4F61-82E5-23947DE2D47A}">
      <dsp:nvSpPr>
        <dsp:cNvPr id="0" name=""/>
        <dsp:cNvSpPr/>
      </dsp:nvSpPr>
      <dsp:spPr>
        <a:xfrm>
          <a:off x="0" y="0"/>
          <a:ext cx="8686800" cy="1800237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rPr>
            <a:t>Соціал-демократичний рух в Німеччині (1918 р.)</a:t>
          </a:r>
          <a:endParaRPr lang="ru-RU" sz="53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endParaRPr>
        </a:p>
      </dsp:txBody>
      <dsp:txXfrm>
        <a:off x="0" y="0"/>
        <a:ext cx="8686800" cy="1800237"/>
      </dsp:txXfrm>
    </dsp:sp>
    <dsp:sp modelId="{A75A1E84-61E6-4BC2-9627-54D2CFBFCDFB}">
      <dsp:nvSpPr>
        <dsp:cNvPr id="0" name=""/>
        <dsp:cNvSpPr/>
      </dsp:nvSpPr>
      <dsp:spPr>
        <a:xfrm>
          <a:off x="4241" y="1800237"/>
          <a:ext cx="2892772" cy="37804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chemeClr val="tx1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sng" kern="1200" dirty="0" smtClean="0"/>
            <a:t>Лідери: </a:t>
          </a:r>
          <a:r>
            <a:rPr lang="uk-UA" sz="1600" b="1" i="1" kern="1200" dirty="0" smtClean="0"/>
            <a:t>Ф. </a:t>
          </a:r>
          <a:r>
            <a:rPr lang="uk-UA" sz="1600" b="1" i="1" kern="1200" dirty="0" err="1" smtClean="0"/>
            <a:t>Еберт</a:t>
          </a:r>
          <a:r>
            <a:rPr lang="uk-UA" sz="1600" b="1" i="1" kern="1200" dirty="0" smtClean="0"/>
            <a:t> та Ф. </a:t>
          </a:r>
          <a:r>
            <a:rPr lang="uk-UA" sz="1600" b="1" i="1" kern="1200" dirty="0" err="1" smtClean="0"/>
            <a:t>Шейдеман</a:t>
          </a:r>
          <a:endParaRPr lang="uk-UA" sz="1600" b="1" i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Виступали за демократичну революцію, встановлення республіканської форми правління, затвердження демократичних свобод, проведення соціальних реформ, поступова побудова соціалістичного суспільства</a:t>
          </a:r>
          <a:endParaRPr lang="ru-RU" sz="1600" kern="1200" dirty="0"/>
        </a:p>
      </dsp:txBody>
      <dsp:txXfrm>
        <a:off x="4241" y="1800237"/>
        <a:ext cx="2892772" cy="3780498"/>
      </dsp:txXfrm>
    </dsp:sp>
    <dsp:sp modelId="{61D383BB-1680-4578-BAAE-A15E2AE2B93E}">
      <dsp:nvSpPr>
        <dsp:cNvPr id="0" name=""/>
        <dsp:cNvSpPr/>
      </dsp:nvSpPr>
      <dsp:spPr>
        <a:xfrm>
          <a:off x="2897013" y="1800237"/>
          <a:ext cx="2892772" cy="37804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chemeClr val="tx1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Навесні 1917 р. Вони утворили Незалежну соціал-демократичну партію Німеччини (НСДПН).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sng" kern="1200" dirty="0" smtClean="0"/>
            <a:t>Лідери:</a:t>
          </a:r>
          <a:r>
            <a:rPr lang="uk-UA" sz="1600" u="sng" kern="1200" dirty="0" smtClean="0"/>
            <a:t> </a:t>
          </a:r>
          <a:r>
            <a:rPr lang="uk-UA" sz="1600" b="1" i="1" kern="1200" dirty="0" smtClean="0"/>
            <a:t>К. Каутський і Г. </a:t>
          </a:r>
          <a:r>
            <a:rPr lang="uk-UA" sz="1600" b="1" i="1" kern="1200" dirty="0" err="1" smtClean="0"/>
            <a:t>Гаазе</a:t>
          </a:r>
          <a:endParaRPr lang="uk-UA" sz="1600" b="1" i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Виступали за демократичну революцію, заперечували диктатуру пролетаріату, були прихильниками участі соціал-демократів в парламентській боротьбі, профспілках, суспільних організаціях</a:t>
          </a:r>
        </a:p>
      </dsp:txBody>
      <dsp:txXfrm>
        <a:off x="2897013" y="1800237"/>
        <a:ext cx="2892772" cy="3780498"/>
      </dsp:txXfrm>
    </dsp:sp>
    <dsp:sp modelId="{174FE408-3804-49BA-968B-FF3A94AA92EE}">
      <dsp:nvSpPr>
        <dsp:cNvPr id="0" name=""/>
        <dsp:cNvSpPr/>
      </dsp:nvSpPr>
      <dsp:spPr>
        <a:xfrm>
          <a:off x="5789786" y="1800237"/>
          <a:ext cx="2892772" cy="37804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chemeClr val="tx1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Створили </a:t>
          </a:r>
          <a:r>
            <a:rPr lang="en-US" sz="1600" kern="1200" dirty="0" smtClean="0"/>
            <a:t>“</a:t>
          </a:r>
          <a:r>
            <a:rPr lang="ru-RU" sz="1600" kern="1200" dirty="0" err="1" smtClean="0"/>
            <a:t>Спілку</a:t>
          </a:r>
          <a:r>
            <a:rPr lang="ru-RU" sz="1600" kern="1200" dirty="0" smtClean="0"/>
            <a:t> Спартака</a:t>
          </a:r>
          <a:r>
            <a:rPr lang="en-US" sz="1600" kern="1200" dirty="0" smtClean="0"/>
            <a:t>”</a:t>
          </a:r>
          <a:r>
            <a:rPr lang="uk-UA" sz="1600" kern="1200" dirty="0" smtClean="0"/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sng" kern="1200" dirty="0" smtClean="0"/>
            <a:t>Лідери: </a:t>
          </a:r>
          <a:r>
            <a:rPr lang="uk-UA" sz="1600" b="1" i="1" kern="1200" dirty="0" smtClean="0"/>
            <a:t>Р. Люксембург та К. </a:t>
          </a:r>
          <a:r>
            <a:rPr lang="uk-UA" sz="1600" b="1" i="1" kern="1200" dirty="0" err="1" smtClean="0"/>
            <a:t>Лібкнехт</a:t>
          </a:r>
          <a:r>
            <a:rPr lang="uk-UA" sz="1600" b="1" i="1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Виступали за насильницький захват влади, встановлення диктатури пролетаріату, світову соціалістичну революцію. 30 грудня 1918 р. вийшли з НСДПН і створили Комуністичну партію Німеччини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789786" y="1800237"/>
        <a:ext cx="2892772" cy="3780498"/>
      </dsp:txXfrm>
    </dsp:sp>
    <dsp:sp modelId="{D9E56C40-4C62-44A1-A1FA-03E3866ED6DC}">
      <dsp:nvSpPr>
        <dsp:cNvPr id="0" name=""/>
        <dsp:cNvSpPr/>
      </dsp:nvSpPr>
      <dsp:spPr>
        <a:xfrm>
          <a:off x="0" y="5580736"/>
          <a:ext cx="8686800" cy="420055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FD47F-4963-464A-AF12-9C78C085DF5D}">
      <dsp:nvSpPr>
        <dsp:cNvPr id="0" name=""/>
        <dsp:cNvSpPr/>
      </dsp:nvSpPr>
      <dsp:spPr>
        <a:xfrm>
          <a:off x="3091273" y="1119254"/>
          <a:ext cx="2176654" cy="459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874"/>
              </a:lnTo>
              <a:lnTo>
                <a:pt x="2176654" y="312874"/>
              </a:lnTo>
              <a:lnTo>
                <a:pt x="2176654" y="4591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9A086-C8B0-494B-A998-0F2064215E01}">
      <dsp:nvSpPr>
        <dsp:cNvPr id="0" name=""/>
        <dsp:cNvSpPr/>
      </dsp:nvSpPr>
      <dsp:spPr>
        <a:xfrm>
          <a:off x="3045553" y="1119254"/>
          <a:ext cx="91440" cy="4591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1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01A60-B146-48D9-98C8-95117360336F}">
      <dsp:nvSpPr>
        <dsp:cNvPr id="0" name=""/>
        <dsp:cNvSpPr/>
      </dsp:nvSpPr>
      <dsp:spPr>
        <a:xfrm>
          <a:off x="914619" y="1119254"/>
          <a:ext cx="2176654" cy="459115"/>
        </a:xfrm>
        <a:custGeom>
          <a:avLst/>
          <a:gdLst/>
          <a:ahLst/>
          <a:cxnLst/>
          <a:rect l="0" t="0" r="0" b="0"/>
          <a:pathLst>
            <a:path>
              <a:moveTo>
                <a:pt x="2176654" y="0"/>
              </a:moveTo>
              <a:lnTo>
                <a:pt x="2176654" y="312874"/>
              </a:lnTo>
              <a:lnTo>
                <a:pt x="0" y="312874"/>
              </a:lnTo>
              <a:lnTo>
                <a:pt x="0" y="4591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8F8EC-5002-4E8B-A375-6E476275DF0F}">
      <dsp:nvSpPr>
        <dsp:cNvPr id="0" name=""/>
        <dsp:cNvSpPr/>
      </dsp:nvSpPr>
      <dsp:spPr>
        <a:xfrm>
          <a:off x="2071665" y="454676"/>
          <a:ext cx="2039216" cy="664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A0B77F7-1B15-47E7-B099-C704955D21CB}">
      <dsp:nvSpPr>
        <dsp:cNvPr id="0" name=""/>
        <dsp:cNvSpPr/>
      </dsp:nvSpPr>
      <dsp:spPr>
        <a:xfrm>
          <a:off x="2247068" y="621308"/>
          <a:ext cx="2039216" cy="6645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err="1" smtClean="0"/>
            <a:t>Веймарська</a:t>
          </a:r>
          <a:r>
            <a:rPr lang="uk-UA" sz="1400" b="1" kern="1200" dirty="0" smtClean="0"/>
            <a:t> коаліція</a:t>
          </a:r>
          <a:endParaRPr lang="ru-RU" sz="1400" b="1" kern="1200" dirty="0"/>
        </a:p>
      </dsp:txBody>
      <dsp:txXfrm>
        <a:off x="2266533" y="640773"/>
        <a:ext cx="2000286" cy="625647"/>
      </dsp:txXfrm>
    </dsp:sp>
    <dsp:sp modelId="{8D0B47B3-C669-4BE6-9CE7-33090ACEA6E8}">
      <dsp:nvSpPr>
        <dsp:cNvPr id="0" name=""/>
        <dsp:cNvSpPr/>
      </dsp:nvSpPr>
      <dsp:spPr>
        <a:xfrm>
          <a:off x="1694" y="1578369"/>
          <a:ext cx="1825849" cy="657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5C17C8-28CC-4454-8845-EAAFFBABD9DE}">
      <dsp:nvSpPr>
        <dsp:cNvPr id="0" name=""/>
        <dsp:cNvSpPr/>
      </dsp:nvSpPr>
      <dsp:spPr>
        <a:xfrm>
          <a:off x="177096" y="1745002"/>
          <a:ext cx="1825849" cy="657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СДПН</a:t>
          </a:r>
          <a:endParaRPr lang="ru-RU" sz="1400" kern="1200" dirty="0"/>
        </a:p>
      </dsp:txBody>
      <dsp:txXfrm>
        <a:off x="196364" y="1764270"/>
        <a:ext cx="1787313" cy="619305"/>
      </dsp:txXfrm>
    </dsp:sp>
    <dsp:sp modelId="{8F6EFE54-3D07-4DBB-8509-A83EDC192B8E}">
      <dsp:nvSpPr>
        <dsp:cNvPr id="0" name=""/>
        <dsp:cNvSpPr/>
      </dsp:nvSpPr>
      <dsp:spPr>
        <a:xfrm>
          <a:off x="2178348" y="1578369"/>
          <a:ext cx="1825849" cy="657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6708B07-9CEA-4D18-94FD-A758ACB89868}">
      <dsp:nvSpPr>
        <dsp:cNvPr id="0" name=""/>
        <dsp:cNvSpPr/>
      </dsp:nvSpPr>
      <dsp:spPr>
        <a:xfrm>
          <a:off x="2353751" y="1745002"/>
          <a:ext cx="1825849" cy="657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Німецька демократична партія</a:t>
          </a:r>
          <a:endParaRPr lang="ru-RU" sz="1400" kern="1200" dirty="0"/>
        </a:p>
      </dsp:txBody>
      <dsp:txXfrm>
        <a:off x="2373019" y="1764270"/>
        <a:ext cx="1787313" cy="619305"/>
      </dsp:txXfrm>
    </dsp:sp>
    <dsp:sp modelId="{F1E08056-A88D-40B3-BCD6-C954D75E77DB}">
      <dsp:nvSpPr>
        <dsp:cNvPr id="0" name=""/>
        <dsp:cNvSpPr/>
      </dsp:nvSpPr>
      <dsp:spPr>
        <a:xfrm>
          <a:off x="4355003" y="1578369"/>
          <a:ext cx="1825849" cy="657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9200D0E-0453-42D7-9D0C-E51B7E9EF2FF}">
      <dsp:nvSpPr>
        <dsp:cNvPr id="0" name=""/>
        <dsp:cNvSpPr/>
      </dsp:nvSpPr>
      <dsp:spPr>
        <a:xfrm>
          <a:off x="4530405" y="1745002"/>
          <a:ext cx="1825849" cy="657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Партія Центру</a:t>
          </a:r>
          <a:endParaRPr lang="ru-RU" sz="1400" kern="1200" dirty="0"/>
        </a:p>
      </dsp:txBody>
      <dsp:txXfrm>
        <a:off x="4549673" y="1764270"/>
        <a:ext cx="1787313" cy="6193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37269-299F-4909-B473-5B60CE961CD2}">
      <dsp:nvSpPr>
        <dsp:cNvPr id="0" name=""/>
        <dsp:cNvSpPr/>
      </dsp:nvSpPr>
      <dsp:spPr>
        <a:xfrm rot="5400000">
          <a:off x="5579594" y="-2278520"/>
          <a:ext cx="1276651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Між парламентом, президентом, урядами, не було взаєморозуміння та елементарної співпраці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В суспільстві набувала силу нацистська партія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Безперспективність демократичних методів правління</a:t>
          </a:r>
          <a:endParaRPr lang="ru-RU" sz="13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 rot="-5400000">
        <a:off x="3291840" y="71555"/>
        <a:ext cx="5789839" cy="1152009"/>
      </dsp:txXfrm>
    </dsp:sp>
    <dsp:sp modelId="{CDB73BE7-5534-451C-97BD-E5EC1E3C4A25}">
      <dsp:nvSpPr>
        <dsp:cNvPr id="0" name=""/>
        <dsp:cNvSpPr/>
      </dsp:nvSpPr>
      <dsp:spPr>
        <a:xfrm>
          <a:off x="0" y="2681"/>
          <a:ext cx="3291840" cy="12897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>
              <a:solidFill>
                <a:srgbClr val="C00000"/>
              </a:solidFill>
              <a:latin typeface="Monotype Corsiva" pitchFamily="66" charset="0"/>
            </a:rPr>
            <a:t>Політична криза</a:t>
          </a:r>
          <a:endParaRPr lang="ru-RU" sz="3000" kern="1200" dirty="0">
            <a:solidFill>
              <a:srgbClr val="C00000"/>
            </a:solidFill>
            <a:latin typeface="Monotype Corsiva" pitchFamily="66" charset="0"/>
          </a:endParaRPr>
        </a:p>
      </dsp:txBody>
      <dsp:txXfrm>
        <a:off x="62961" y="65642"/>
        <a:ext cx="3165918" cy="1163833"/>
      </dsp:txXfrm>
    </dsp:sp>
    <dsp:sp modelId="{8CEF339F-928A-49C7-BBDC-A0EAD2F1FCB8}">
      <dsp:nvSpPr>
        <dsp:cNvPr id="0" name=""/>
        <dsp:cNvSpPr/>
      </dsp:nvSpPr>
      <dsp:spPr>
        <a:xfrm rot="5400000">
          <a:off x="5579594" y="-924276"/>
          <a:ext cx="1276651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Рейхстаг фактично втратив свою владу над країною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П. </a:t>
          </a:r>
          <a:r>
            <a:rPr lang="uk-UA" sz="1300" kern="1200" dirty="0" err="1" smtClean="0"/>
            <a:t>Гіндербургу</a:t>
          </a:r>
          <a:r>
            <a:rPr lang="uk-UA" sz="1300" kern="1200" dirty="0" smtClean="0"/>
            <a:t> та його оточенню імпонував шовінізм та реваншизм, призиви нацистів до жорсткого порядку та насильницького перекроювання карти Європи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У вересні 1930 р. на урядових виборах перемогу отримали соціал-демократи. Друге місце зайняли нацисти.</a:t>
          </a:r>
          <a:endParaRPr lang="ru-RU" sz="1300" kern="1200" dirty="0"/>
        </a:p>
      </dsp:txBody>
      <dsp:txXfrm rot="-5400000">
        <a:off x="3291840" y="1425799"/>
        <a:ext cx="5789839" cy="1152009"/>
      </dsp:txXfrm>
    </dsp:sp>
    <dsp:sp modelId="{1668B23D-2255-48BE-AD48-4A8C997AE8BD}">
      <dsp:nvSpPr>
        <dsp:cNvPr id="0" name=""/>
        <dsp:cNvSpPr/>
      </dsp:nvSpPr>
      <dsp:spPr>
        <a:xfrm>
          <a:off x="0" y="1356925"/>
          <a:ext cx="3291840" cy="12897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>
              <a:solidFill>
                <a:srgbClr val="C00000"/>
              </a:solidFill>
              <a:latin typeface="Monotype Corsiva" pitchFamily="66" charset="0"/>
            </a:rPr>
            <a:t>Урядова криза</a:t>
          </a:r>
          <a:endParaRPr lang="ru-RU" sz="3000" kern="1200" dirty="0">
            <a:solidFill>
              <a:srgbClr val="C00000"/>
            </a:solidFill>
            <a:latin typeface="Monotype Corsiva" pitchFamily="66" charset="0"/>
          </a:endParaRPr>
        </a:p>
      </dsp:txBody>
      <dsp:txXfrm>
        <a:off x="62961" y="1419886"/>
        <a:ext cx="3165918" cy="1163833"/>
      </dsp:txXfrm>
    </dsp:sp>
    <dsp:sp modelId="{582B7DD7-BD90-40D9-8799-E20B99BC8E3C}">
      <dsp:nvSpPr>
        <dsp:cNvPr id="0" name=""/>
        <dsp:cNvSpPr/>
      </dsp:nvSpPr>
      <dsp:spPr>
        <a:xfrm rot="5400000">
          <a:off x="5579594" y="375900"/>
          <a:ext cx="1276651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Восени 1932 р. – перші розчарування в німецькому русі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На повторних парламентських виборах  нацисти загубили 2 млн. голосів 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err="1" smtClean="0"/>
            <a:t>Гіндербург</a:t>
          </a:r>
          <a:r>
            <a:rPr lang="uk-UA" sz="1300" kern="1200" dirty="0" smtClean="0"/>
            <a:t> в перший раз запропонував Гітлеру сформувати уряд, щоправда, коаліційний.</a:t>
          </a:r>
          <a:endParaRPr lang="ru-RU" sz="1300" kern="1200" dirty="0"/>
        </a:p>
      </dsp:txBody>
      <dsp:txXfrm rot="-5400000">
        <a:off x="3291840" y="2725976"/>
        <a:ext cx="5789839" cy="1152009"/>
      </dsp:txXfrm>
    </dsp:sp>
    <dsp:sp modelId="{827021DF-D8A9-40D6-832D-5071CA483D83}">
      <dsp:nvSpPr>
        <dsp:cNvPr id="0" name=""/>
        <dsp:cNvSpPr/>
      </dsp:nvSpPr>
      <dsp:spPr>
        <a:xfrm>
          <a:off x="0" y="2711168"/>
          <a:ext cx="3291840" cy="12897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>
              <a:solidFill>
                <a:srgbClr val="C00000"/>
              </a:solidFill>
              <a:latin typeface="Monotype Corsiva" pitchFamily="66" charset="0"/>
            </a:rPr>
            <a:t>Загострення політичної ситуації</a:t>
          </a:r>
          <a:endParaRPr lang="ru-RU" sz="3000" kern="1200" dirty="0">
            <a:solidFill>
              <a:srgbClr val="C00000"/>
            </a:solidFill>
            <a:latin typeface="Monotype Corsiva" pitchFamily="66" charset="0"/>
          </a:endParaRPr>
        </a:p>
      </dsp:txBody>
      <dsp:txXfrm>
        <a:off x="62961" y="2774129"/>
        <a:ext cx="3165918" cy="1163833"/>
      </dsp:txXfrm>
    </dsp:sp>
    <dsp:sp modelId="{84796E1E-10B4-4F22-91D1-D85E0BB7BC4F}">
      <dsp:nvSpPr>
        <dsp:cNvPr id="0" name=""/>
        <dsp:cNvSpPr/>
      </dsp:nvSpPr>
      <dsp:spPr>
        <a:xfrm rot="5400000">
          <a:off x="5579594" y="1784210"/>
          <a:ext cx="1276651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30 січня 1933 відбулася фатальна в історії Німеччини подія. Гітлера назначили канцлером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Поки що в склад уряду увійшли 2 нациста – Г. Геринг та В. </a:t>
          </a:r>
          <a:r>
            <a:rPr lang="uk-UA" sz="1300" kern="1200" dirty="0" err="1" smtClean="0"/>
            <a:t>Фрік</a:t>
          </a:r>
          <a:r>
            <a:rPr lang="uk-UA" sz="1300" kern="1200" dirty="0" smtClean="0"/>
            <a:t> </a:t>
          </a:r>
          <a:endParaRPr lang="ru-RU" sz="1300" kern="1200" dirty="0"/>
        </a:p>
      </dsp:txBody>
      <dsp:txXfrm rot="-5400000">
        <a:off x="3291840" y="4134286"/>
        <a:ext cx="5789839" cy="1152009"/>
      </dsp:txXfrm>
    </dsp:sp>
    <dsp:sp modelId="{D08A4E5C-565D-4362-BE2C-F62D759070FE}">
      <dsp:nvSpPr>
        <dsp:cNvPr id="0" name=""/>
        <dsp:cNvSpPr/>
      </dsp:nvSpPr>
      <dsp:spPr>
        <a:xfrm>
          <a:off x="0" y="4065412"/>
          <a:ext cx="3291840" cy="12897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>
              <a:solidFill>
                <a:srgbClr val="C00000"/>
              </a:solidFill>
              <a:latin typeface="Monotype Corsiva" pitchFamily="66" charset="0"/>
            </a:rPr>
            <a:t>Гітлер назначений канцлером</a:t>
          </a:r>
          <a:endParaRPr lang="ru-RU" sz="3000" kern="1200" dirty="0">
            <a:solidFill>
              <a:srgbClr val="C00000"/>
            </a:solidFill>
            <a:latin typeface="Monotype Corsiva" pitchFamily="66" charset="0"/>
          </a:endParaRPr>
        </a:p>
      </dsp:txBody>
      <dsp:txXfrm>
        <a:off x="62961" y="4128373"/>
        <a:ext cx="3165918" cy="1163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00958-AC76-4373-B652-B0148CE83AF0}">
      <dsp:nvSpPr>
        <dsp:cNvPr id="0" name=""/>
        <dsp:cNvSpPr/>
      </dsp:nvSpPr>
      <dsp:spPr>
        <a:xfrm>
          <a:off x="1375851" y="149641"/>
          <a:ext cx="3167828" cy="110014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BF40A1-27F0-4A49-B69D-8C2E9587B878}">
      <dsp:nvSpPr>
        <dsp:cNvPr id="0" name=""/>
        <dsp:cNvSpPr/>
      </dsp:nvSpPr>
      <dsp:spPr>
        <a:xfrm>
          <a:off x="2711453" y="1991394"/>
          <a:ext cx="613920" cy="39290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821C9D-6984-4282-9C2E-D9183016FE9A}">
      <dsp:nvSpPr>
        <dsp:cNvPr id="0" name=""/>
        <dsp:cNvSpPr/>
      </dsp:nvSpPr>
      <dsp:spPr>
        <a:xfrm>
          <a:off x="1606400" y="2348260"/>
          <a:ext cx="2946817" cy="50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solidFill>
                <a:schemeClr val="accent6">
                  <a:lumMod val="50000"/>
                </a:schemeClr>
              </a:solidFill>
            </a:rPr>
            <a:t>Генеральна рада німецького господарства</a:t>
          </a:r>
          <a:endParaRPr lang="ru-RU" sz="12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606400" y="2348260"/>
        <a:ext cx="2946817" cy="506491"/>
      </dsp:txXfrm>
    </dsp:sp>
    <dsp:sp modelId="{9D626B73-7DFB-48B2-BD1C-03FB4300B334}">
      <dsp:nvSpPr>
        <dsp:cNvPr id="0" name=""/>
        <dsp:cNvSpPr/>
      </dsp:nvSpPr>
      <dsp:spPr>
        <a:xfrm>
          <a:off x="1951720" y="483439"/>
          <a:ext cx="1105056" cy="1105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50" kern="1200" dirty="0" smtClean="0"/>
            <a:t>12 представників найбільших монополій</a:t>
          </a:r>
          <a:endParaRPr lang="ru-RU" sz="1050" kern="1200" dirty="0"/>
        </a:p>
      </dsp:txBody>
      <dsp:txXfrm>
        <a:off x="2113552" y="645271"/>
        <a:ext cx="781392" cy="781392"/>
      </dsp:txXfrm>
    </dsp:sp>
    <dsp:sp modelId="{33FFF522-03E4-46E0-8F47-BFEA5532C0B7}">
      <dsp:nvSpPr>
        <dsp:cNvPr id="0" name=""/>
        <dsp:cNvSpPr/>
      </dsp:nvSpPr>
      <dsp:spPr>
        <a:xfrm>
          <a:off x="2987716" y="414371"/>
          <a:ext cx="1105056" cy="1105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50" kern="1200" dirty="0" smtClean="0"/>
            <a:t>5 представників </a:t>
          </a:r>
          <a:r>
            <a:rPr lang="uk-UA" sz="1050" kern="1200" dirty="0" err="1" smtClean="0"/>
            <a:t>нвцистської</a:t>
          </a:r>
          <a:r>
            <a:rPr lang="uk-UA" sz="1050" kern="1200" dirty="0" smtClean="0"/>
            <a:t> демократії</a:t>
          </a:r>
          <a:endParaRPr lang="ru-RU" sz="1050" kern="1200" dirty="0"/>
        </a:p>
      </dsp:txBody>
      <dsp:txXfrm>
        <a:off x="3149548" y="576203"/>
        <a:ext cx="781392" cy="781392"/>
      </dsp:txXfrm>
    </dsp:sp>
    <dsp:sp modelId="{44259EA0-42BF-4D3E-A9D9-71581AE6345B}">
      <dsp:nvSpPr>
        <dsp:cNvPr id="0" name=""/>
        <dsp:cNvSpPr/>
      </dsp:nvSpPr>
      <dsp:spPr>
        <a:xfrm>
          <a:off x="1261067" y="471936"/>
          <a:ext cx="3437953" cy="139052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723ACA3-3B9D-41F8-A10A-B447D0ADAB1F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D4CCAED-2DF4-4F0F-B76C-644E5EB06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652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A1F609-1A60-4CD3-B61F-8D2A6ACF07C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4939D8-2695-4393-BB39-E1D17A95A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ov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92919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071546"/>
            <a:ext cx="7429520" cy="1470025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      </a:t>
            </a:r>
            <a:r>
              <a:rPr lang="uk-UA" sz="4800" b="1" i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Н і м е ч </a:t>
            </a:r>
            <a:r>
              <a:rPr lang="uk-UA" sz="4800" b="1" i="1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ч</a:t>
            </a:r>
            <a:r>
              <a:rPr lang="uk-UA" sz="4800" b="1" i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 и н а </a:t>
            </a:r>
            <a:r>
              <a:rPr lang="uk-UA" sz="48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uk-UA" sz="48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uk-UA" sz="4800" b="1" i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                       (</a:t>
            </a:r>
            <a:r>
              <a:rPr lang="uk-UA" sz="4800" b="1" i="1" cap="none" dirty="0" smtClean="0">
                <a:ln w="17780" cmpd="sng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1918-1939</a:t>
            </a:r>
            <a:r>
              <a:rPr lang="uk-UA" sz="4800" b="1" i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)» </a:t>
            </a:r>
            <a:endParaRPr lang="ru-RU" sz="4800" b="1" i="1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tx1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9424" y="0"/>
            <a:ext cx="86470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Arial Black" panose="020B0A04020102020204" pitchFamily="34" charset="0"/>
              </a:rPr>
              <a:t>Збірник «Наочно-ілюстративні  матеріали з </a:t>
            </a:r>
            <a:r>
              <a:rPr lang="uk-UA" sz="3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Arial Black" panose="020B0A04020102020204" pitchFamily="34" charset="0"/>
              </a:rPr>
              <a:t>теми</a:t>
            </a:r>
            <a:endParaRPr lang="ru-RU" sz="3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9879" y="4293096"/>
            <a:ext cx="4417931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Розробила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Красникова</a:t>
            </a:r>
            <a:r>
              <a:rPr lang="uk-UA" dirty="0">
                <a:solidFill>
                  <a:schemeClr val="tx1"/>
                </a:solidFill>
              </a:rPr>
              <a:t> Ганна Семенівна,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учитель історії Бердянської загальноосвітньої школи </a:t>
            </a:r>
            <a:r>
              <a:rPr lang="uk-UA" dirty="0" smtClean="0">
                <a:solidFill>
                  <a:schemeClr val="tx1"/>
                </a:solidFill>
              </a:rPr>
              <a:t>І-ІІІ </a:t>
            </a:r>
            <a:r>
              <a:rPr lang="uk-UA" dirty="0">
                <a:solidFill>
                  <a:schemeClr val="tx1"/>
                </a:solidFill>
              </a:rPr>
              <a:t>ступенів №1, </a:t>
            </a:r>
            <a:r>
              <a:rPr lang="uk-UA" dirty="0" smtClean="0">
                <a:solidFill>
                  <a:schemeClr val="tx1"/>
                </a:solidFill>
              </a:rPr>
              <a:t>Бердянської </a:t>
            </a:r>
            <a:r>
              <a:rPr lang="uk-UA" dirty="0">
                <a:solidFill>
                  <a:schemeClr val="tx1"/>
                </a:solidFill>
              </a:rPr>
              <a:t>міської ради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Запорізької області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«спеціаліст вищої кваліфікаційної категорії», звання «методист»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0px-Weimar_Constitution.jp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5074" y="-571528"/>
            <a:ext cx="3571868" cy="5211679"/>
          </a:xfrm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43998" cy="5715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iv. </a:t>
            </a:r>
            <a:r>
              <a:rPr lang="uk-UA" dirty="0" err="1" smtClean="0"/>
              <a:t>веймарська</a:t>
            </a:r>
            <a:r>
              <a:rPr lang="uk-UA" dirty="0" smtClean="0"/>
              <a:t> республіка(1919-1933)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143248"/>
            <a:ext cx="9144000" cy="4001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i="1" u="sng" dirty="0" err="1" smtClean="0">
                <a:solidFill>
                  <a:srgbClr val="002060"/>
                </a:solidFill>
                <a:latin typeface="Monotype Corsiva" pitchFamily="66" charset="0"/>
              </a:rPr>
              <a:t>Веймарська</a:t>
            </a:r>
            <a:r>
              <a:rPr lang="uk-UA" sz="2800" b="1" i="1" u="sng" dirty="0" smtClean="0">
                <a:solidFill>
                  <a:srgbClr val="002060"/>
                </a:solidFill>
                <a:latin typeface="Monotype Corsiva" pitchFamily="66" charset="0"/>
              </a:rPr>
              <a:t> конституція (31 липня 1919 р.)</a:t>
            </a:r>
          </a:p>
          <a:p>
            <a:pPr>
              <a:buFontTx/>
              <a:buChar char="-"/>
            </a:pPr>
            <a:r>
              <a:rPr lang="uk-UA" sz="2600" dirty="0" smtClean="0">
                <a:latin typeface="Monotype Corsiva" pitchFamily="66" charset="0"/>
              </a:rPr>
              <a:t>Законодавча влада належала </a:t>
            </a:r>
            <a:r>
              <a:rPr lang="uk-UA" sz="2600" dirty="0" err="1" smtClean="0">
                <a:latin typeface="Monotype Corsiva" pitchFamily="66" charset="0"/>
              </a:rPr>
              <a:t>загальнонімецькому</a:t>
            </a:r>
            <a:r>
              <a:rPr lang="uk-UA" sz="2600" dirty="0" smtClean="0">
                <a:latin typeface="Monotype Corsiva" pitchFamily="66" charset="0"/>
              </a:rPr>
              <a:t> парламенту (рейхстагу) </a:t>
            </a:r>
          </a:p>
          <a:p>
            <a:pPr>
              <a:buFontTx/>
              <a:buChar char="-"/>
            </a:pPr>
            <a:r>
              <a:rPr lang="uk-UA" sz="2600" dirty="0" smtClean="0">
                <a:latin typeface="Monotype Corsiva" pitchFamily="66" charset="0"/>
              </a:rPr>
              <a:t> Президент обирався на 7 років загальним голосуванням.</a:t>
            </a:r>
          </a:p>
          <a:p>
            <a:r>
              <a:rPr lang="uk-UA" sz="2600" b="1" u="sng" dirty="0" smtClean="0">
                <a:latin typeface="Monotype Corsiva" pitchFamily="66" charset="0"/>
              </a:rPr>
              <a:t>Повноваження президента:</a:t>
            </a:r>
          </a:p>
          <a:p>
            <a:pPr>
              <a:buFontTx/>
              <a:buChar char="-"/>
            </a:pPr>
            <a:r>
              <a:rPr lang="uk-UA" sz="2600" dirty="0" smtClean="0">
                <a:latin typeface="Monotype Corsiva" pitchFamily="66" charset="0"/>
              </a:rPr>
              <a:t> 48 стаття надавала право президенту видавати надзвичайні закони в обхід парламенту</a:t>
            </a:r>
          </a:p>
          <a:p>
            <a:pPr>
              <a:buFontTx/>
              <a:buChar char="-"/>
            </a:pPr>
            <a:r>
              <a:rPr lang="uk-UA" sz="2600" dirty="0" smtClean="0">
                <a:latin typeface="Monotype Corsiva" pitchFamily="66" charset="0"/>
              </a:rPr>
              <a:t> Він призначував уряд, який несе відповідальність перед рейхстагом</a:t>
            </a:r>
          </a:p>
          <a:p>
            <a:pPr>
              <a:buFontTx/>
              <a:buChar char="-"/>
            </a:pPr>
            <a:r>
              <a:rPr lang="uk-UA" sz="2600" dirty="0" smtClean="0">
                <a:latin typeface="Monotype Corsiva" pitchFamily="66" charset="0"/>
              </a:rPr>
              <a:t> Був головнокомандуючим усіма збройними силами</a:t>
            </a:r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714348" y="285728"/>
          <a:ext cx="6357950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1ABFF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3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0368" y="4143380"/>
            <a:ext cx="2233631" cy="2714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1"/>
            <a:ext cx="8572560" cy="39290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i="1" u="sng" dirty="0" smtClean="0"/>
              <a:t>Конституція: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1) Гарантувала недоторканність приватної власності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2) У ній був зафіксований ряд соціальних завоювань періоду революції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3) Признавалися: профспілки, право на колективний договір, право робочих створювати ради на підприємствах</a:t>
            </a:r>
          </a:p>
          <a:p>
            <a:pPr>
              <a:buNone/>
            </a:pPr>
            <a:r>
              <a:rPr lang="uk-UA" b="1" u="sng" dirty="0" smtClean="0">
                <a:solidFill>
                  <a:srgbClr val="FF0000"/>
                </a:solidFill>
                <a:latin typeface="Monotype Corsiva" pitchFamily="66" charset="0"/>
              </a:rPr>
              <a:t>Висновок: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    Нова конституція Германії була однією з самих демократичних в світі, вона створювала сприятливі умови для розвитку німецької держави та суспільства.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286256"/>
            <a:ext cx="89297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u="sng" dirty="0" smtClean="0">
                <a:solidFill>
                  <a:srgbClr val="002060"/>
                </a:solidFill>
                <a:latin typeface="Monotype Corsiva" pitchFamily="66" charset="0"/>
              </a:rPr>
              <a:t>Труднощі на шляху до встановлення демократії</a:t>
            </a:r>
          </a:p>
          <a:p>
            <a:pPr>
              <a:buFontTx/>
              <a:buChar char="-"/>
            </a:pPr>
            <a:r>
              <a:rPr lang="uk-UA" sz="2800" dirty="0" smtClean="0">
                <a:latin typeface="Monotype Corsiva" pitchFamily="66" charset="0"/>
              </a:rPr>
              <a:t>З 1919 до кінця 1923 р. в країні зберігалася напруга, йшла гостра політична боротьба.</a:t>
            </a:r>
          </a:p>
          <a:p>
            <a:pPr>
              <a:buFontTx/>
              <a:buChar char="-"/>
            </a:pPr>
            <a:r>
              <a:rPr lang="uk-UA" sz="2800" dirty="0" smtClean="0">
                <a:latin typeface="Monotype Corsiva" pitchFamily="66" charset="0"/>
              </a:rPr>
              <a:t> Економіка знаходилася в дуже тяжкому стані (безробіття, знецінення грошей, інфляція)  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E1ABFF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428627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4000" b="1" i="1" u="sng" dirty="0" smtClean="0">
                <a:solidFill>
                  <a:srgbClr val="002060"/>
                </a:solidFill>
                <a:latin typeface="Monotype Corsiva" pitchFamily="66" charset="0"/>
              </a:rPr>
              <a:t>Принизливий договір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Зменшення території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Повернення </a:t>
            </a:r>
            <a:r>
              <a:rPr lang="uk-UA" sz="2800" dirty="0" err="1" smtClean="0">
                <a:solidFill>
                  <a:srgbClr val="002060"/>
                </a:solidFill>
                <a:latin typeface="Monotype Corsiva" pitchFamily="66" charset="0"/>
              </a:rPr>
              <a:t>Ельзсу</a:t>
            </a: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 та Лотарингії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Віддання Франції вугільні шахти </a:t>
            </a:r>
            <a:r>
              <a:rPr lang="uk-UA" sz="2800" dirty="0" err="1" smtClean="0">
                <a:solidFill>
                  <a:srgbClr val="002060"/>
                </a:solidFill>
                <a:latin typeface="Monotype Corsiva" pitchFamily="66" charset="0"/>
              </a:rPr>
              <a:t>Саари</a:t>
            </a: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 (з правом викупу). При цьому сама </a:t>
            </a:r>
            <a:r>
              <a:rPr lang="uk-UA" sz="2800" dirty="0" err="1" smtClean="0">
                <a:solidFill>
                  <a:srgbClr val="002060"/>
                </a:solidFill>
                <a:latin typeface="Monotype Corsiva" pitchFamily="66" charset="0"/>
              </a:rPr>
              <a:t>Саарська</a:t>
            </a: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 обл. на 15 років переходила під керівництво Ліги Націй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Польщі – провінції Познань та Західна Пруссія, низка районів Східної Пруссії та Померанії. 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Бельгія – округи </a:t>
            </a:r>
            <a:r>
              <a:rPr lang="uk-UA" sz="2800" dirty="0" err="1" smtClean="0">
                <a:solidFill>
                  <a:srgbClr val="002060"/>
                </a:solidFill>
                <a:latin typeface="Monotype Corsiva" pitchFamily="66" charset="0"/>
              </a:rPr>
              <a:t>Ейпен</a:t>
            </a: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 та </a:t>
            </a:r>
            <a:r>
              <a:rPr lang="uk-UA" sz="2800" dirty="0" err="1" smtClean="0">
                <a:solidFill>
                  <a:srgbClr val="002060"/>
                </a:solidFill>
                <a:latin typeface="Monotype Corsiva" pitchFamily="66" charset="0"/>
              </a:rPr>
              <a:t>Мальдамеді</a:t>
            </a:r>
            <a:endParaRPr lang="uk-UA" sz="2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Данія – Північний </a:t>
            </a:r>
            <a:r>
              <a:rPr lang="uk-UA" sz="2800" dirty="0" err="1" smtClean="0">
                <a:solidFill>
                  <a:srgbClr val="002060"/>
                </a:solidFill>
                <a:latin typeface="Monotype Corsiva" pitchFamily="66" charset="0"/>
              </a:rPr>
              <a:t>Шлезвиг</a:t>
            </a:r>
            <a:endParaRPr lang="uk-UA" sz="2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Чехословаччина – </a:t>
            </a:r>
            <a:r>
              <a:rPr lang="uk-UA" sz="2800" dirty="0" err="1" smtClean="0">
                <a:solidFill>
                  <a:srgbClr val="002060"/>
                </a:solidFill>
                <a:latin typeface="Monotype Corsiva" pitchFamily="66" charset="0"/>
              </a:rPr>
              <a:t>Гульчинська</a:t>
            </a: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 округа 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Ліга Націй – Мемельська обл. в Прибалтиці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</a:rPr>
              <a:t>Литва – м. Мемель (Клайпеда), 1923 р.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429132"/>
            <a:ext cx="9144000" cy="18774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i="1" u="sng" dirty="0" smtClean="0">
                <a:solidFill>
                  <a:srgbClr val="002060"/>
                </a:solidFill>
                <a:latin typeface="Monotype Corsiva" pitchFamily="66" charset="0"/>
              </a:rPr>
              <a:t>Правоекстремістський путч </a:t>
            </a:r>
          </a:p>
          <a:p>
            <a:r>
              <a:rPr lang="uk-UA" sz="2200" dirty="0" smtClean="0">
                <a:latin typeface="Monotype Corsiva" pitchFamily="66" charset="0"/>
              </a:rPr>
              <a:t>13- 17 березня 1929 р. група правих політиків та військових організувала путч. Ціль: встановлення військової диктатури.</a:t>
            </a:r>
          </a:p>
          <a:p>
            <a:r>
              <a:rPr lang="uk-UA" sz="2200" dirty="0" smtClean="0">
                <a:latin typeface="Monotype Corsiva" pitchFamily="66" charset="0"/>
              </a:rPr>
              <a:t>Заколотники 13 березня зайняли Берлін та оголосили про створення свого уряду на чолі з американським журналістом </a:t>
            </a:r>
            <a:r>
              <a:rPr lang="uk-UA" sz="2200" b="1" i="1" dirty="0" smtClean="0">
                <a:latin typeface="Monotype Corsiva" pitchFamily="66" charset="0"/>
              </a:rPr>
              <a:t>В. Ка</a:t>
            </a:r>
            <a:r>
              <a:rPr lang="ru-RU" sz="2200" b="1" i="1" dirty="0" err="1" smtClean="0">
                <a:latin typeface="Monotype Corsiva" pitchFamily="66" charset="0"/>
              </a:rPr>
              <a:t>п</a:t>
            </a:r>
            <a:r>
              <a:rPr lang="uk-UA" sz="2200" b="1" i="1" dirty="0" smtClean="0">
                <a:latin typeface="Monotype Corsiva" pitchFamily="66" charset="0"/>
              </a:rPr>
              <a:t>пом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E1ABFF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80px-Bundesarchiv_Bild_183-1982-0092-007,_Dr._Wilhelm_Cun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12" y="0"/>
            <a:ext cx="2643206" cy="3606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6143635" cy="678647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uk-UA" sz="2800" b="1" i="1" u="sng" dirty="0" smtClean="0">
                <a:solidFill>
                  <a:srgbClr val="002060"/>
                </a:solidFill>
                <a:latin typeface="Monotype Corsiva" pitchFamily="66" charset="0"/>
              </a:rPr>
              <a:t>Рурська криза</a:t>
            </a:r>
          </a:p>
          <a:p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13 листопада 1922 р. уряд </a:t>
            </a:r>
            <a:r>
              <a:rPr lang="uk-UA" sz="1850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сформув</a:t>
            </a:r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В. Куно (2 липня 1876 - 3 січня 1933) </a:t>
            </a:r>
          </a:p>
          <a:p>
            <a:endParaRPr lang="uk-UA" sz="1850" dirty="0" smtClean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  <a:p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Під тиском буржуазних партій він зважився вступити в </a:t>
            </a:r>
            <a:r>
              <a:rPr lang="uk-UA" sz="1850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Німецькую</a:t>
            </a:r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народну партію. Після того, як на думку Куно, партія зайняла нечітку позицію під час </a:t>
            </a:r>
            <a:r>
              <a:rPr lang="uk-UA" sz="1850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Капповского</a:t>
            </a:r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путчу, він вийшов з партії і надалі залишався безпартійним. Рейхсканцлер Костянтин </a:t>
            </a:r>
            <a:r>
              <a:rPr lang="uk-UA" sz="1850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Ференбах</a:t>
            </a:r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запропонував йому очолити фінансове відомство, але Куно відмовився, як і від поста міністра закордонних справ у 1921 році. У 1922 році він брав участь в </a:t>
            </a:r>
            <a:r>
              <a:rPr lang="uk-UA" sz="1850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Генуезской</a:t>
            </a:r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конференції в якості експерта.</a:t>
            </a:r>
          </a:p>
          <a:p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14 листопада 1922 </a:t>
            </a:r>
            <a:r>
              <a:rPr lang="uk-UA" sz="1850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рейхспрезидент</a:t>
            </a:r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Фрідріх </a:t>
            </a:r>
            <a:r>
              <a:rPr lang="uk-UA" sz="1850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Еберт</a:t>
            </a:r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призначив Вільгельма Куно рейхсканцлером.</a:t>
            </a:r>
          </a:p>
          <a:p>
            <a:r>
              <a:rPr lang="uk-UA" sz="185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У січні 1923 року в забезпеченні виплати Німеччиною репарацій франко-бельгійські війська окупували Рурську область. Спроба Куно боротися з окупацією шляхом «пасивного опору» обернулася невдачею: державний бюджет не витримав обсягу виплат жителям страйкуючого Рура. Інфляція також набула небаченого розміру. Парламентська більшість в рейхстагу вимагала призначити новий уряд. У серпні 1923 р. під впливом загального страйку робітників кабінет В. Куно змушений був подати у відставку.</a:t>
            </a:r>
            <a:endParaRPr lang="ru-RU" sz="1850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071546"/>
            <a:ext cx="6143636" cy="1588"/>
          </a:xfrm>
          <a:prstGeom prst="line">
            <a:avLst/>
          </a:prstGeom>
          <a:ln>
            <a:solidFill>
              <a:srgbClr val="7030A0"/>
            </a:solidFill>
          </a:ln>
          <a:effectLst>
            <a:outerShdw blurRad="50800" dist="50800" dir="5400000" algn="ctr" rotWithShape="0">
              <a:srgbClr val="000000">
                <a:alpha val="56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 descr="170px-Bundesarchiv_Bild_146-1973-076-58,_Reichskanzler_Cuno_und_Reichspräsident_Eber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3786190"/>
            <a:ext cx="1928826" cy="27860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35004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b="1" i="1" u="sng" dirty="0" smtClean="0">
                <a:solidFill>
                  <a:srgbClr val="002060"/>
                </a:solidFill>
                <a:latin typeface="Monotype Corsiva" pitchFamily="66" charset="0"/>
              </a:rPr>
              <a:t>Вихід нацистів на політичну арену</a:t>
            </a:r>
          </a:p>
          <a:p>
            <a:pPr>
              <a:buNone/>
            </a:pPr>
            <a:r>
              <a:rPr lang="uk-UA" sz="1800" dirty="0" smtClean="0">
                <a:latin typeface="Monotype Corsiva" pitchFamily="66" charset="0"/>
              </a:rPr>
              <a:t>Першими рекрутами  нацизму були різні елементи, характерною рисою якою була соціальна нестійкість: фронтовики, що загубили здатність до регулярної праці, відчайдушні безробітні, селяни, що розорилися, незатребувані молоді люди, представники інтелігенції, люмпени та просто невдахи.</a:t>
            </a:r>
          </a:p>
          <a:p>
            <a:pPr>
              <a:buNone/>
            </a:pPr>
            <a:r>
              <a:rPr lang="uk-UA" sz="1800" u="sng" dirty="0" smtClean="0">
                <a:latin typeface="Monotype Corsiva" pitchFamily="66" charset="0"/>
              </a:rPr>
              <a:t>8 листопада 1923 р. </a:t>
            </a:r>
            <a:r>
              <a:rPr lang="uk-UA" sz="1800" dirty="0" smtClean="0">
                <a:latin typeface="Monotype Corsiva" pitchFamily="66" charset="0"/>
              </a:rPr>
              <a:t>лідер нацистів Гітлер разом з штурмовиками  СА увірвалися в один з мюнхенських пивбарів, де знаходились поважні гості міста. Він вистрілив у стелю, а потім проголосив програму свого майбутнього уряду. </a:t>
            </a:r>
            <a:r>
              <a:rPr lang="en-US" sz="1800" dirty="0" smtClean="0">
                <a:latin typeface="Monotype Corsiva" pitchFamily="66" charset="0"/>
              </a:rPr>
              <a:t>“</a:t>
            </a:r>
            <a:r>
              <a:rPr lang="uk-UA" sz="1800" dirty="0" smtClean="0">
                <a:latin typeface="Monotype Corsiva" pitchFamily="66" charset="0"/>
              </a:rPr>
              <a:t>Пивний путч</a:t>
            </a:r>
            <a:r>
              <a:rPr lang="en-US" sz="1800" dirty="0" smtClean="0">
                <a:latin typeface="Monotype Corsiva" pitchFamily="66" charset="0"/>
              </a:rPr>
              <a:t>”</a:t>
            </a:r>
            <a:r>
              <a:rPr lang="uk-UA" sz="1800" dirty="0" smtClean="0">
                <a:latin typeface="Monotype Corsiva" pitchFamily="66" charset="0"/>
              </a:rPr>
              <a:t> був доволі швидко ліквідовано. Гітлер та його спільники предстали перед судом та були засуджені на короткий термін тюремного ув'язнення.</a:t>
            </a:r>
            <a:endParaRPr lang="ru-RU" sz="1800" dirty="0">
              <a:latin typeface="Monotype Corsiva" pitchFamily="66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2786058"/>
            <a:ext cx="9144000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2786058"/>
            <a:ext cx="72866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u="sng" dirty="0" smtClean="0">
                <a:solidFill>
                  <a:srgbClr val="002060"/>
                </a:solidFill>
                <a:latin typeface="Monotype Corsiva" pitchFamily="66" charset="0"/>
              </a:rPr>
              <a:t>Політичні процеси</a:t>
            </a:r>
          </a:p>
          <a:p>
            <a:r>
              <a:rPr lang="uk-UA" sz="2400" dirty="0" smtClean="0">
                <a:solidFill>
                  <a:srgbClr val="002060"/>
                </a:solidFill>
                <a:latin typeface="Monotype Corsiva" pitchFamily="66" charset="0"/>
              </a:rPr>
              <a:t>Політична система </a:t>
            </a:r>
            <a:r>
              <a:rPr lang="uk-UA" sz="2400" dirty="0" err="1" smtClean="0">
                <a:solidFill>
                  <a:srgbClr val="002060"/>
                </a:solidFill>
                <a:latin typeface="Monotype Corsiva" pitchFamily="66" charset="0"/>
              </a:rPr>
              <a:t>Вермарської</a:t>
            </a:r>
            <a:r>
              <a:rPr lang="uk-UA" sz="2400" dirty="0" smtClean="0">
                <a:solidFill>
                  <a:srgbClr val="002060"/>
                </a:solidFill>
                <a:latin typeface="Monotype Corsiva" pitchFamily="66" charset="0"/>
              </a:rPr>
              <a:t> республіки була достатньо стабільною.</a:t>
            </a:r>
          </a:p>
          <a:p>
            <a:r>
              <a:rPr lang="uk-UA" sz="2400" dirty="0" smtClean="0">
                <a:solidFill>
                  <a:srgbClr val="002060"/>
                </a:solidFill>
                <a:latin typeface="Monotype Corsiva" pitchFamily="66" charset="0"/>
              </a:rPr>
              <a:t>25 травня 1925 р. президентом країни став П. фон </a:t>
            </a:r>
            <a:r>
              <a:rPr lang="uk-UA" sz="2400" dirty="0" err="1" smtClean="0">
                <a:solidFill>
                  <a:srgbClr val="002060"/>
                </a:solidFill>
                <a:latin typeface="Monotype Corsiva" pitchFamily="66" charset="0"/>
              </a:rPr>
              <a:t>Гинденбург</a:t>
            </a:r>
            <a:r>
              <a:rPr lang="uk-UA" sz="2000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</a:p>
          <a:p>
            <a:r>
              <a:rPr lang="uk-UA" sz="2400" dirty="0" smtClean="0">
                <a:solidFill>
                  <a:srgbClr val="002060"/>
                </a:solidFill>
                <a:latin typeface="Monotype Corsiva" pitchFamily="66" charset="0"/>
              </a:rPr>
              <a:t>Але поступово посилювалися протиріччя між СДПН та правими й </a:t>
            </a:r>
            <a:r>
              <a:rPr lang="uk-UA" sz="2400" dirty="0" err="1" smtClean="0">
                <a:solidFill>
                  <a:srgbClr val="002060"/>
                </a:solidFill>
                <a:latin typeface="Monotype Corsiva" pitchFamily="66" charset="0"/>
              </a:rPr>
              <a:t>правоцентриськими</a:t>
            </a:r>
            <a:r>
              <a:rPr lang="uk-UA" sz="2400" dirty="0" smtClean="0">
                <a:solidFill>
                  <a:srgbClr val="002060"/>
                </a:solidFill>
                <a:latin typeface="Monotype Corsiva" pitchFamily="66" charset="0"/>
              </a:rPr>
              <a:t> партіями.</a:t>
            </a:r>
          </a:p>
          <a:p>
            <a:r>
              <a:rPr lang="uk-UA" sz="2400" dirty="0" smtClean="0">
                <a:solidFill>
                  <a:srgbClr val="002060"/>
                </a:solidFill>
                <a:latin typeface="Monotype Corsiva" pitchFamily="66" charset="0"/>
              </a:rPr>
              <a:t>На  лівому фланзі – СДПН та КПН =</a:t>
            </a:r>
            <a:r>
              <a:rPr lang="en-US" sz="2400" dirty="0" smtClean="0">
                <a:solidFill>
                  <a:srgbClr val="002060"/>
                </a:solidFill>
                <a:latin typeface="Monotype Corsiva" pitchFamily="66" charset="0"/>
              </a:rPr>
              <a:t>&gt; </a:t>
            </a:r>
            <a:r>
              <a:rPr lang="ru-RU" sz="2400" dirty="0" err="1" smtClean="0">
                <a:solidFill>
                  <a:srgbClr val="002060"/>
                </a:solidFill>
                <a:latin typeface="Monotype Corsiva" pitchFamily="66" charset="0"/>
              </a:rPr>
              <a:t>Це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Monotype Corsiva" pitchFamily="66" charset="0"/>
              </a:rPr>
              <a:t>значно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послабляло </a:t>
            </a:r>
            <a:r>
              <a:rPr lang="ru-RU" sz="2400" dirty="0" err="1" smtClean="0">
                <a:solidFill>
                  <a:srgbClr val="002060"/>
                </a:solidFill>
                <a:latin typeface="Monotype Corsiva" pitchFamily="66" charset="0"/>
              </a:rPr>
              <a:t>республіку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та </a:t>
            </a:r>
            <a:r>
              <a:rPr lang="ru-RU" sz="2400" dirty="0" err="1" smtClean="0">
                <a:solidFill>
                  <a:srgbClr val="002060"/>
                </a:solidFill>
                <a:latin typeface="Monotype Corsiva" pitchFamily="66" charset="0"/>
              </a:rPr>
              <a:t>розчіщало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шлях до </a:t>
            </a:r>
            <a:r>
              <a:rPr lang="ru-RU" sz="2400" dirty="0" err="1" smtClean="0">
                <a:solidFill>
                  <a:srgbClr val="002060"/>
                </a:solidFill>
                <a:latin typeface="Monotype Corsiva" pitchFamily="66" charset="0"/>
              </a:rPr>
              <a:t>влади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Monotype Corsiva" pitchFamily="66" charset="0"/>
              </a:rPr>
              <a:t>правоекстремистським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силам.  </a:t>
            </a:r>
            <a:endParaRPr lang="uk-UA" sz="24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sz="28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4714884"/>
            <a:ext cx="6858016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5108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3571876"/>
            <a:ext cx="2000232" cy="31376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64999">
              <a:srgbClr val="F0EBD5"/>
            </a:gs>
            <a:gs pos="100000">
              <a:srgbClr val="92D050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72560" cy="5715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V. </a:t>
            </a:r>
            <a:r>
              <a:rPr lang="uk-UA" dirty="0" smtClean="0"/>
              <a:t>ЕКОНОМІЧНА КРИЗА ТА ЇЇ ОСОБЛИВОСТІ В НІМЕЧЧИНІ (1929-1933)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5"/>
            <a:ext cx="8643998" cy="2643205"/>
          </a:xfrm>
        </p:spPr>
        <p:txBody>
          <a:bodyPr>
            <a:normAutofit/>
          </a:bodyPr>
          <a:lstStyle/>
          <a:p>
            <a:r>
              <a:rPr lang="uk-UA" i="1" dirty="0" smtClean="0">
                <a:latin typeface="Monotype Corsiva" pitchFamily="66" charset="0"/>
              </a:rPr>
              <a:t>Німеччина - одна з найбільш постраждалих країн </a:t>
            </a:r>
          </a:p>
          <a:p>
            <a:r>
              <a:rPr lang="uk-UA" i="1" dirty="0" smtClean="0">
                <a:latin typeface="Monotype Corsiva" pitchFamily="66" charset="0"/>
              </a:rPr>
              <a:t>Встановила європейський </a:t>
            </a:r>
            <a:r>
              <a:rPr lang="en-US" i="1" dirty="0" smtClean="0">
                <a:latin typeface="Monotype Corsiva" pitchFamily="66" charset="0"/>
              </a:rPr>
              <a:t>“</a:t>
            </a:r>
            <a:r>
              <a:rPr lang="ru-RU" i="1" dirty="0" smtClean="0">
                <a:latin typeface="Monotype Corsiva" pitchFamily="66" charset="0"/>
              </a:rPr>
              <a:t>рекорд</a:t>
            </a:r>
            <a:r>
              <a:rPr lang="en-US" i="1" dirty="0" smtClean="0">
                <a:latin typeface="Monotype Corsiva" pitchFamily="66" charset="0"/>
              </a:rPr>
              <a:t>”</a:t>
            </a:r>
            <a:r>
              <a:rPr lang="ru-RU" i="1" dirty="0" smtClean="0">
                <a:latin typeface="Monotype Corsiva" pitchFamily="66" charset="0"/>
              </a:rPr>
              <a:t> по </a:t>
            </a:r>
            <a:r>
              <a:rPr lang="ru-RU" i="1" dirty="0" err="1" smtClean="0">
                <a:latin typeface="Monotype Corsiva" pitchFamily="66" charset="0"/>
              </a:rPr>
              <a:t>рівню</a:t>
            </a:r>
            <a:r>
              <a:rPr lang="ru-RU" i="1" dirty="0" smtClean="0">
                <a:latin typeface="Monotype Corsiva" pitchFamily="66" charset="0"/>
              </a:rPr>
              <a:t> </a:t>
            </a:r>
            <a:r>
              <a:rPr lang="ru-RU" i="1" dirty="0" err="1" smtClean="0">
                <a:latin typeface="Monotype Corsiva" pitchFamily="66" charset="0"/>
              </a:rPr>
              <a:t>безробіття</a:t>
            </a:r>
            <a:endParaRPr lang="ru-RU" i="1" dirty="0" smtClean="0">
              <a:latin typeface="Monotype Corsiva" pitchFamily="66" charset="0"/>
            </a:endParaRPr>
          </a:p>
          <a:p>
            <a:r>
              <a:rPr lang="ru-RU" i="1" dirty="0" smtClean="0">
                <a:latin typeface="Monotype Corsiva" pitchFamily="66" charset="0"/>
              </a:rPr>
              <a:t>Практично не </a:t>
            </a:r>
            <a:r>
              <a:rPr lang="ru-RU" i="1" dirty="0" err="1" smtClean="0">
                <a:latin typeface="Monotype Corsiva" pitchFamily="66" charset="0"/>
              </a:rPr>
              <a:t>змогла</a:t>
            </a:r>
            <a:r>
              <a:rPr lang="ru-RU" i="1" dirty="0" smtClean="0">
                <a:latin typeface="Monotype Corsiva" pitchFamily="66" charset="0"/>
              </a:rPr>
              <a:t> </a:t>
            </a:r>
            <a:r>
              <a:rPr lang="ru-RU" i="1" dirty="0" err="1" smtClean="0">
                <a:latin typeface="Monotype Corsiva" pitchFamily="66" charset="0"/>
              </a:rPr>
              <a:t>виконати</a:t>
            </a:r>
            <a:r>
              <a:rPr lang="ru-RU" i="1" dirty="0" smtClean="0">
                <a:latin typeface="Monotype Corsiva" pitchFamily="66" charset="0"/>
              </a:rPr>
              <a:t> план </a:t>
            </a:r>
            <a:r>
              <a:rPr lang="ru-RU" i="1" dirty="0" err="1" smtClean="0">
                <a:latin typeface="Monotype Corsiva" pitchFamily="66" charset="0"/>
              </a:rPr>
              <a:t>Дауеса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335756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3286124"/>
            <a:ext cx="878684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u="sng" dirty="0" smtClean="0">
                <a:solidFill>
                  <a:srgbClr val="FF6600"/>
                </a:solidFill>
                <a:latin typeface="Monotype Corsiva" pitchFamily="66" charset="0"/>
              </a:rPr>
              <a:t>Засоби боротьби з кризою: </a:t>
            </a:r>
          </a:p>
          <a:p>
            <a:r>
              <a:rPr lang="uk-UA" i="1" dirty="0" smtClean="0"/>
              <a:t>В 1930 р. остаточно затверджений план Юнга, який передбачав дострокове припинення окупації Рейнської обл. Скорочувалася загальна сума репарацій, термін виплати передбачався в 59 років, зменшилися щорічні платежі</a:t>
            </a:r>
            <a:endParaRPr lang="ru-RU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0" y="4572008"/>
            <a:ext cx="9144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5000636"/>
            <a:ext cx="9144000" cy="1631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dirty="0" smtClean="0">
                <a:latin typeface="Monotype Corsiva" pitchFamily="66" charset="0"/>
              </a:rPr>
              <a:t>Не зважаючи на це, наслідки кризи для країни були катастрофічними. Промислове виробництво в 1929-1933 рр. скоротилося майже наполовину, сільськогосподарське – на 31%. Частка країни в світовій промисловості скоротилося фактично на 45%. Німеччина поступово перетворювалася в країну убогості, безробіття, хронічного недоїдання, безпорадності =</a:t>
            </a:r>
            <a:r>
              <a:rPr lang="en-US" sz="2000" dirty="0" smtClean="0">
                <a:latin typeface="Monotype Corsiva" pitchFamily="66" charset="0"/>
              </a:rPr>
              <a:t>&gt; </a:t>
            </a:r>
            <a:r>
              <a:rPr lang="ru-RU" sz="2000" dirty="0" smtClean="0">
                <a:latin typeface="Monotype Corsiva" pitchFamily="66" charset="0"/>
              </a:rPr>
              <a:t>Развивалась пол</a:t>
            </a:r>
            <a:r>
              <a:rPr lang="uk-UA" sz="2000" dirty="0" smtClean="0">
                <a:latin typeface="Monotype Corsiva" pitchFamily="66" charset="0"/>
              </a:rPr>
              <a:t>і</a:t>
            </a:r>
            <a:r>
              <a:rPr lang="ru-RU" sz="2000" dirty="0" err="1" smtClean="0">
                <a:latin typeface="Monotype Corsiva" pitchFamily="66" charset="0"/>
              </a:rPr>
              <a:t>тична</a:t>
            </a:r>
            <a:r>
              <a:rPr lang="ru-RU" sz="2000" dirty="0" smtClean="0">
                <a:latin typeface="Monotype Corsiva" pitchFamily="66" charset="0"/>
              </a:rPr>
              <a:t> криза</a:t>
            </a:r>
            <a:endParaRPr lang="ru-RU" sz="2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64999">
              <a:srgbClr val="F0EBD5"/>
            </a:gs>
            <a:gs pos="100000">
              <a:srgbClr val="92D050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215370" cy="4286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vi. </a:t>
            </a:r>
            <a:r>
              <a:rPr lang="uk-UA" dirty="0" smtClean="0"/>
              <a:t>КРИЗА ВЕЙМАРСЬКОЇ РЕСПУБЛІКИ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142984"/>
          <a:ext cx="91440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17999">
              <a:srgbClr val="FF6600"/>
            </a:gs>
            <a:gs pos="36000">
              <a:srgbClr val="FFA43F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15370" cy="5715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vii. </a:t>
            </a:r>
            <a:r>
              <a:rPr lang="uk-UA" dirty="0" smtClean="0"/>
              <a:t>Шлях нацистів до влади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85966"/>
          <a:ext cx="9144000" cy="6172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051"/>
                <a:gridCol w="6832949"/>
              </a:tblGrid>
              <a:tr h="561902">
                <a:tc>
                  <a:txBody>
                    <a:bodyPr/>
                    <a:lstStyle/>
                    <a:p>
                      <a:r>
                        <a:rPr lang="uk-UA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otype Corsiva" pitchFamily="66" charset="0"/>
                        </a:rPr>
                        <a:t>Дата</a:t>
                      </a:r>
                      <a:endParaRPr lang="ru-RU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otype Corsiva" pitchFamily="66" charset="0"/>
                        </a:rPr>
                        <a:t>Подія</a:t>
                      </a:r>
                      <a:endParaRPr lang="ru-RU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6788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7 березня 1918 р., Мюнхен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Слюсар</a:t>
                      </a:r>
                      <a:r>
                        <a:rPr lang="uk-UA" sz="1400" baseline="0" dirty="0" smtClean="0"/>
                        <a:t> залізничного депо Антон </a:t>
                      </a:r>
                      <a:r>
                        <a:rPr lang="uk-UA" sz="1400" baseline="0" dirty="0" err="1" smtClean="0"/>
                        <a:t>Дрекслер</a:t>
                      </a:r>
                      <a:r>
                        <a:rPr lang="uk-UA" sz="1400" baseline="0" dirty="0" smtClean="0"/>
                        <a:t> заснував націоналістично настроєний Комітет </a:t>
                      </a:r>
                      <a:r>
                        <a:rPr lang="uk-UA" sz="1400" baseline="0" dirty="0" err="1" smtClean="0"/>
                        <a:t>робочіх</a:t>
                      </a:r>
                      <a:r>
                        <a:rPr lang="uk-UA" sz="1400" baseline="0" dirty="0" smtClean="0"/>
                        <a:t>. Основа його діяльності – боротьба проти соціал-демократів – </a:t>
                      </a:r>
                      <a:r>
                        <a:rPr lang="en-US" sz="1400" baseline="0" dirty="0" smtClean="0"/>
                        <a:t>“</a:t>
                      </a:r>
                      <a:r>
                        <a:rPr lang="uk-UA" sz="1400" baseline="0" dirty="0" smtClean="0"/>
                        <a:t>повелителів нації</a:t>
                      </a:r>
                      <a:r>
                        <a:rPr lang="en-US" sz="1400" baseline="0" dirty="0" smtClean="0"/>
                        <a:t>”</a:t>
                      </a:r>
                      <a:r>
                        <a:rPr lang="uk-UA" sz="1400" baseline="0" dirty="0" smtClean="0"/>
                        <a:t>, ненависть до євреїв та ін. інородцям, віра в винятковість арійської раси.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771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Січень 1919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Комітет незалежних робочих об'єднується з політичним</a:t>
                      </a:r>
                      <a:r>
                        <a:rPr lang="uk-UA" sz="1400" baseline="0" dirty="0" smtClean="0"/>
                        <a:t> робочім колом реакційного журналіста К. </a:t>
                      </a:r>
                      <a:r>
                        <a:rPr lang="uk-UA" sz="1400" baseline="0" dirty="0" err="1" smtClean="0"/>
                        <a:t>Харрера</a:t>
                      </a:r>
                      <a:r>
                        <a:rPr lang="uk-UA" sz="1400" baseline="0" dirty="0" smtClean="0"/>
                        <a:t>. Нова група прийняла нову гучну назву </a:t>
                      </a:r>
                      <a:r>
                        <a:rPr lang="en-US" sz="1400" baseline="0" dirty="0" smtClean="0"/>
                        <a:t>“</a:t>
                      </a:r>
                      <a:r>
                        <a:rPr lang="uk-UA" sz="1400" baseline="0" dirty="0" smtClean="0"/>
                        <a:t>Німецька робоча партія</a:t>
                      </a:r>
                      <a:r>
                        <a:rPr lang="en-US" sz="1400" baseline="0" dirty="0" smtClean="0"/>
                        <a:t>”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38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16 вересня 1919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А. Гітлер вступає в Німецьку робочу партію та поступово</a:t>
                      </a:r>
                      <a:r>
                        <a:rPr lang="uk-UA" sz="1400" baseline="0" dirty="0" smtClean="0"/>
                        <a:t> стає лідером.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754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Лютий 1920</a:t>
                      </a:r>
                      <a:r>
                        <a:rPr lang="uk-UA" sz="1400" b="1" i="1" baseline="0" dirty="0" smtClean="0"/>
                        <a:t> р., Мюнхен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Гітлер перетворює партію </a:t>
                      </a:r>
                      <a:r>
                        <a:rPr lang="uk-UA" sz="1400" dirty="0" err="1" smtClean="0"/>
                        <a:t>Дрекслера</a:t>
                      </a:r>
                      <a:r>
                        <a:rPr lang="uk-UA" sz="1400" dirty="0" smtClean="0"/>
                        <a:t> в доволі динамічну</a:t>
                      </a:r>
                      <a:r>
                        <a:rPr lang="uk-UA" sz="1400" baseline="0" dirty="0" smtClean="0"/>
                        <a:t> організацію. Партія здобуває нову назву – Націонал-соціалістична робоча партія Німеччини (НСДАП)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754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Червень</a:t>
                      </a:r>
                      <a:r>
                        <a:rPr lang="uk-UA" sz="1400" b="1" i="1" baseline="0" dirty="0" smtClean="0"/>
                        <a:t> 1920 р., Мюнхен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Нацисти та ветерани Першої світової війни в перший раз пройшли по вулицям з криваво-червоними</a:t>
                      </a:r>
                      <a:r>
                        <a:rPr lang="uk-UA" sz="1400" baseline="0" dirty="0" smtClean="0"/>
                        <a:t> знаменами. 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754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Літо 1920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Гітлер обрав символом нацистської</a:t>
                      </a:r>
                      <a:r>
                        <a:rPr lang="uk-UA" sz="1400" baseline="0" dirty="0" smtClean="0"/>
                        <a:t> партії свастику – хрест із загнутими під прямим кутом кінцями.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754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Липень 1921 р., Мюнхен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32-річний</a:t>
                      </a:r>
                      <a:r>
                        <a:rPr lang="uk-UA" sz="1400" baseline="0" dirty="0" smtClean="0"/>
                        <a:t> Адольф Гітлер керує націонал-соціалістами. Відтепер він володіє необмеженою владою в партії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754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5 жовтня</a:t>
                      </a:r>
                      <a:r>
                        <a:rPr lang="uk-UA" sz="1400" b="1" i="1" baseline="0" dirty="0" smtClean="0"/>
                        <a:t> 1921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Ернст Рем створює штурмові загони – СА. Він формується з націоналістично налаштованих</a:t>
                      </a:r>
                      <a:r>
                        <a:rPr lang="uk-UA" sz="1400" baseline="0" dirty="0" smtClean="0"/>
                        <a:t> минулих офіцерів та солдат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754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8-9 листопада</a:t>
                      </a:r>
                      <a:r>
                        <a:rPr lang="uk-UA" sz="1400" b="1" i="1" baseline="0" dirty="0" smtClean="0"/>
                        <a:t> 1923 р., Мюнхен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</a:t>
                      </a:r>
                      <a:r>
                        <a:rPr lang="uk-UA" sz="1400" dirty="0" smtClean="0"/>
                        <a:t>Мюнхенський</a:t>
                      </a:r>
                      <a:r>
                        <a:rPr lang="uk-UA" sz="1400" baseline="0" dirty="0" smtClean="0"/>
                        <a:t> путч</a:t>
                      </a:r>
                      <a:r>
                        <a:rPr lang="en-US" sz="1400" dirty="0" smtClean="0"/>
                        <a:t>”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754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1924</a:t>
                      </a:r>
                      <a:r>
                        <a:rPr lang="uk-UA" sz="1400" b="1" i="1" baseline="0" dirty="0" smtClean="0"/>
                        <a:t>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У</a:t>
                      </a:r>
                      <a:r>
                        <a:rPr lang="uk-UA" sz="1400" baseline="0" dirty="0" smtClean="0"/>
                        <a:t> в'язниці А. Гітлер пише книгу </a:t>
                      </a:r>
                      <a:r>
                        <a:rPr lang="en-US" sz="1400" baseline="0" dirty="0" smtClean="0"/>
                        <a:t>“</a:t>
                      </a:r>
                      <a:r>
                        <a:rPr lang="uk-UA" sz="1400" baseline="0" dirty="0" smtClean="0"/>
                        <a:t>Майн </a:t>
                      </a:r>
                      <a:r>
                        <a:rPr lang="uk-UA" sz="1400" baseline="0" dirty="0" err="1" smtClean="0"/>
                        <a:t>кампф</a:t>
                      </a:r>
                      <a:r>
                        <a:rPr lang="en-US" sz="1400" baseline="0" dirty="0" smtClean="0"/>
                        <a:t>”</a:t>
                      </a:r>
                      <a:r>
                        <a:rPr lang="uk-UA" sz="1400" baseline="0" dirty="0" smtClean="0"/>
                        <a:t> (</a:t>
                      </a:r>
                      <a:r>
                        <a:rPr lang="en-US" sz="1400" baseline="0" dirty="0" smtClean="0"/>
                        <a:t>“</a:t>
                      </a:r>
                      <a:r>
                        <a:rPr lang="uk-UA" sz="1400" baseline="0" dirty="0" smtClean="0"/>
                        <a:t>Моя боротьба</a:t>
                      </a:r>
                      <a:r>
                        <a:rPr lang="en-US" sz="1400" baseline="0" dirty="0" smtClean="0"/>
                        <a:t>”</a:t>
                      </a:r>
                      <a:r>
                        <a:rPr lang="uk-UA" sz="1400" baseline="0" dirty="0" smtClean="0"/>
                        <a:t>)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6600"/>
            </a:gs>
            <a:gs pos="17999">
              <a:srgbClr val="FF6600"/>
            </a:gs>
            <a:gs pos="36000">
              <a:srgbClr val="FFA43F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85984"/>
                <a:gridCol w="6858016"/>
              </a:tblGrid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4 травня 1924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 smtClean="0"/>
                        <a:t>В Німеччині відбулися парламентські вибори. Вперше в парламент були обрані націонал-соціалісти (32 місця) 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Серпень 1927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Грандіозне</a:t>
                      </a:r>
                      <a:r>
                        <a:rPr lang="uk-UA" sz="1400" baseline="0" dirty="0" smtClean="0"/>
                        <a:t> зборище нацистів у </a:t>
                      </a:r>
                      <a:r>
                        <a:rPr lang="uk-UA" sz="1400" baseline="0" dirty="0" err="1" smtClean="0"/>
                        <a:t>Нюрнберзі</a:t>
                      </a:r>
                      <a:r>
                        <a:rPr lang="uk-UA" sz="1400" baseline="0" dirty="0" smtClean="0"/>
                        <a:t>. Всі штурмовики одягнені в уніформу коричневого кольору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7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20 травня 1928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Нацисти потерпіли поразку</a:t>
                      </a:r>
                      <a:r>
                        <a:rPr lang="uk-UA" sz="1400" baseline="0" dirty="0" smtClean="0"/>
                        <a:t> на парламентських виборах , як і інші праві партії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Грудень 1928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Нацисти</a:t>
                      </a:r>
                      <a:r>
                        <a:rPr lang="uk-UA" sz="1400" baseline="0" dirty="0" smtClean="0"/>
                        <a:t> розподіляють світ на 2 табори: друзі та вороги. Відбуваються перші рукопашні сутички на вулицях Мюнхена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7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9 червня 1929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Нацисти виступають проти плану Юнга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7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23 січня</a:t>
                      </a:r>
                      <a:r>
                        <a:rPr lang="uk-UA" sz="1400" b="1" i="1" baseline="0" dirty="0" smtClean="0"/>
                        <a:t> 1930 р., </a:t>
                      </a:r>
                      <a:r>
                        <a:rPr lang="uk-UA" sz="1400" b="1" i="1" baseline="0" dirty="0" err="1" smtClean="0"/>
                        <a:t>Тюрингія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В.</a:t>
                      </a:r>
                      <a:r>
                        <a:rPr lang="uk-UA" sz="1400" baseline="0" dirty="0" smtClean="0"/>
                        <a:t> </a:t>
                      </a:r>
                      <a:r>
                        <a:rPr lang="uk-UA" sz="1400" baseline="0" dirty="0" err="1" smtClean="0"/>
                        <a:t>Фрік</a:t>
                      </a:r>
                      <a:r>
                        <a:rPr lang="uk-UA" sz="1400" baseline="0" dirty="0" smtClean="0"/>
                        <a:t> – міністр внутрішніх справ </a:t>
                      </a:r>
                      <a:r>
                        <a:rPr lang="uk-UA" sz="1400" baseline="0" dirty="0" err="1" smtClean="0"/>
                        <a:t>Тюрингії</a:t>
                      </a:r>
                      <a:r>
                        <a:rPr lang="uk-UA" sz="1400" baseline="0" dirty="0" smtClean="0"/>
                        <a:t>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14 вересня 1930 р., Берлін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Чергові парламентські вибори,</a:t>
                      </a:r>
                      <a:r>
                        <a:rPr lang="uk-UA" sz="1400" baseline="0" dirty="0" smtClean="0"/>
                        <a:t> що продемонстрували кризу демократії в Німеччині. Нацисти вперше отримали 107 мандатів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Серпень 1931 р.,Мюнхен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Фриц</a:t>
                      </a:r>
                      <a:r>
                        <a:rPr lang="uk-UA" sz="1400" dirty="0" smtClean="0"/>
                        <a:t> </a:t>
                      </a:r>
                      <a:r>
                        <a:rPr lang="uk-UA" sz="1400" dirty="0" err="1" smtClean="0"/>
                        <a:t>Тиссер</a:t>
                      </a:r>
                      <a:r>
                        <a:rPr lang="uk-UA" sz="1400" baseline="0" dirty="0" smtClean="0"/>
                        <a:t> представляє Гітлеру найбільших промисловців – Е. </a:t>
                      </a:r>
                      <a:r>
                        <a:rPr lang="uk-UA" sz="1400" baseline="0" dirty="0" err="1" smtClean="0"/>
                        <a:t>Кірдорфа</a:t>
                      </a:r>
                      <a:r>
                        <a:rPr lang="uk-UA" sz="1400" baseline="0" dirty="0" smtClean="0"/>
                        <a:t>, Я. Шахта та ін.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25 лютого 1932 р., Брауншвейг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Гітлер,що народився в Австрії,</a:t>
                      </a:r>
                      <a:r>
                        <a:rPr lang="uk-UA" sz="1400" baseline="0" dirty="0" smtClean="0"/>
                        <a:t> нарешті стає німецьким громадянином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7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10 квітня 1932 р., Берлін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Бере участь у</a:t>
                      </a:r>
                      <a:r>
                        <a:rPr lang="uk-UA" sz="1400" baseline="0" dirty="0" smtClean="0"/>
                        <a:t> президентських виборах та уступає </a:t>
                      </a:r>
                      <a:r>
                        <a:rPr lang="uk-UA" sz="1400" baseline="0" dirty="0" err="1" smtClean="0"/>
                        <a:t>Гінденбургу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10 квітня 1932 р.,</a:t>
                      </a:r>
                      <a:r>
                        <a:rPr lang="uk-UA" sz="1400" b="1" i="1" baseline="0" dirty="0" smtClean="0"/>
                        <a:t> Берлін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Президент П. </a:t>
                      </a:r>
                      <a:r>
                        <a:rPr lang="uk-UA" sz="1400" dirty="0" err="1" smtClean="0"/>
                        <a:t>Гінденбург</a:t>
                      </a:r>
                      <a:r>
                        <a:rPr lang="uk-UA" sz="1400" dirty="0" smtClean="0"/>
                        <a:t> видав декрет-закон</a:t>
                      </a:r>
                      <a:r>
                        <a:rPr lang="uk-UA" sz="1400" baseline="0" dirty="0" smtClean="0"/>
                        <a:t>, що заперечує діяльність СА та СС на всій території Німеччині. Гітлер маскує СА та СС в надрах партії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31 липня 1932 р.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Вибори в уряд завершилися перемогою нацистів. Але абсолютної більшості</a:t>
                      </a:r>
                      <a:r>
                        <a:rPr lang="uk-UA" sz="1400" baseline="0" dirty="0" smtClean="0"/>
                        <a:t> НСДАП не отримала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7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30 серпня 1932</a:t>
                      </a:r>
                      <a:r>
                        <a:rPr lang="uk-UA" sz="1400" b="1" i="1" baseline="0" dirty="0" smtClean="0"/>
                        <a:t> р. 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Герман </a:t>
                      </a:r>
                      <a:r>
                        <a:rPr lang="uk-UA" sz="1400" dirty="0" err="1" smtClean="0"/>
                        <a:t>Герінг</a:t>
                      </a:r>
                      <a:r>
                        <a:rPr lang="uk-UA" sz="1400" dirty="0" smtClean="0"/>
                        <a:t> обраний головою рейхстагу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7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30 січня 1933 р.,</a:t>
                      </a:r>
                      <a:r>
                        <a:rPr lang="uk-UA" sz="1400" b="1" i="1" baseline="0" dirty="0" smtClean="0"/>
                        <a:t> Берлін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Гітлер призначений на посаду канцлера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52">
                <a:tc>
                  <a:txBody>
                    <a:bodyPr/>
                    <a:lstStyle/>
                    <a:p>
                      <a:r>
                        <a:rPr lang="uk-UA" sz="1400" b="1" i="1" dirty="0" smtClean="0"/>
                        <a:t>23 березня 1933 р., Берлін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Рейхстаг прийняв закон о наданню Гітлеру надзвичайних повноважень.</a:t>
                      </a:r>
                      <a:r>
                        <a:rPr lang="uk-UA" sz="1400" baseline="0" dirty="0" smtClean="0"/>
                        <a:t> Президент більше не мав змогу контролювати Гітлера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6600"/>
            </a:gs>
            <a:gs pos="17999">
              <a:srgbClr val="FF6600"/>
            </a:gs>
            <a:gs pos="36000">
              <a:srgbClr val="FFA43F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82581"/>
            <a:ext cx="3857620" cy="3375418"/>
          </a:xfrm>
          <a:prstGeom prst="rect">
            <a:avLst/>
          </a:prstGeom>
        </p:spPr>
      </p:pic>
      <p:pic>
        <p:nvPicPr>
          <p:cNvPr id="10" name="Рисунок 9" descr="H2xFGj5tVHA.jp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A43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28662" y="3643314"/>
            <a:ext cx="1928826" cy="321468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 descr="2e3080c3674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071811"/>
            <a:ext cx="3149809" cy="37861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9358378" cy="857208"/>
          </a:xfrm>
        </p:spPr>
        <p:txBody>
          <a:bodyPr>
            <a:normAutofit fontScale="90000"/>
          </a:bodyPr>
          <a:lstStyle/>
          <a:p>
            <a:r>
              <a:rPr lang="en-US" b="1" cap="none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VIII. </a:t>
            </a:r>
            <a:r>
              <a:rPr lang="uk-UA" sz="4000" b="1" cap="none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Адольф Гітлер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dirty="0" smtClean="0"/>
              <a:t>                            (</a:t>
            </a:r>
            <a:r>
              <a:rPr lang="uk-UA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20 квітня 1889- 30 </a:t>
            </a:r>
            <a:r>
              <a:rPr lang="uk-UA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квітня</a:t>
            </a:r>
            <a:r>
              <a:rPr lang="uk-UA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1945) </a:t>
            </a:r>
            <a:endParaRPr lang="ru-RU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4" name="Содержимое 3" descr="vel_0013.JP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214282" y="642918"/>
            <a:ext cx="2480238" cy="314327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786050" y="1214422"/>
            <a:ext cx="6072230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Рейхсканцлер </a:t>
            </a:r>
            <a:r>
              <a:rPr lang="ru-RU" sz="2400" dirty="0" err="1" smtClean="0">
                <a:latin typeface="Monotype Corsiva" pitchFamily="66" charset="0"/>
              </a:rPr>
              <a:t>Німеччини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 1933 по 1945 </a:t>
            </a:r>
            <a:r>
              <a:rPr lang="ru-RU" sz="2400" dirty="0" err="1" smtClean="0">
                <a:latin typeface="Monotype Corsiva" pitchFamily="66" charset="0"/>
              </a:rPr>
              <a:t>рік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провідник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Націонал-соціалістичної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робітничої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партії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Німеччини</a:t>
            </a:r>
            <a:r>
              <a:rPr lang="ru-RU" sz="2400" dirty="0" smtClean="0">
                <a:latin typeface="Monotype Corsiva" pitchFamily="66" charset="0"/>
              </a:rPr>
              <a:t> (НСДАП), </a:t>
            </a:r>
            <a:r>
              <a:rPr lang="ru-RU" sz="2400" dirty="0" err="1" smtClean="0">
                <a:latin typeface="Monotype Corsiva" pitchFamily="66" charset="0"/>
              </a:rPr>
              <a:t>ідеолог</a:t>
            </a:r>
            <a:r>
              <a:rPr lang="ru-RU" sz="2400" dirty="0" smtClean="0">
                <a:latin typeface="Monotype Corsiva" pitchFamily="66" charset="0"/>
              </a:rPr>
              <a:t> нацизму. </a:t>
            </a:r>
            <a:r>
              <a:rPr lang="ru-RU" sz="2400" dirty="0" err="1" smtClean="0">
                <a:latin typeface="Monotype Corsiva" pitchFamily="66" charset="0"/>
              </a:rPr>
              <a:t>Військово-промисловий</a:t>
            </a:r>
            <a:r>
              <a:rPr lang="ru-RU" sz="2400" dirty="0" smtClean="0">
                <a:latin typeface="Monotype Corsiva" pitchFamily="66" charset="0"/>
              </a:rPr>
              <a:t> комплекс, </a:t>
            </a:r>
            <a:r>
              <a:rPr lang="ru-RU" sz="2400" dirty="0" err="1" smtClean="0">
                <a:latin typeface="Monotype Corsiva" pitchFamily="66" charset="0"/>
              </a:rPr>
              <a:t>який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допоміг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створити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вивів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Німеччину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глибокої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економічної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кризи</a:t>
            </a:r>
            <a:r>
              <a:rPr lang="ru-RU" sz="2400" dirty="0" smtClean="0">
                <a:latin typeface="Monotype Corsiva" pitchFamily="66" charset="0"/>
              </a:rPr>
              <a:t>, в </a:t>
            </a:r>
            <a:r>
              <a:rPr lang="ru-RU" sz="2400" dirty="0" err="1" smtClean="0">
                <a:latin typeface="Monotype Corsiva" pitchFamily="66" charset="0"/>
              </a:rPr>
              <a:t>якій</a:t>
            </a:r>
            <a:r>
              <a:rPr lang="ru-RU" sz="2400" dirty="0" smtClean="0">
                <a:latin typeface="Monotype Corsiva" pitchFamily="66" charset="0"/>
              </a:rPr>
              <a:t> та </a:t>
            </a:r>
            <a:r>
              <a:rPr lang="ru-RU" sz="2400" dirty="0" err="1" smtClean="0">
                <a:latin typeface="Monotype Corsiva" pitchFamily="66" charset="0"/>
              </a:rPr>
              <a:t>опинилася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післяПершої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світової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війни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Гітлер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розв'язав</a:t>
            </a:r>
            <a:r>
              <a:rPr lang="ru-RU" sz="2400" dirty="0" smtClean="0">
                <a:latin typeface="Monotype Corsiva" pitchFamily="66" charset="0"/>
              </a:rPr>
              <a:t> Другу </a:t>
            </a:r>
            <a:r>
              <a:rPr lang="ru-RU" sz="2400" dirty="0" err="1" smtClean="0">
                <a:latin typeface="Monotype Corsiva" pitchFamily="66" charset="0"/>
              </a:rPr>
              <a:t>світову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війну</a:t>
            </a:r>
            <a:r>
              <a:rPr lang="ru-RU" sz="2400" dirty="0" smtClean="0">
                <a:latin typeface="Monotype Corsiva" pitchFamily="66" charset="0"/>
              </a:rPr>
              <a:t>,  у </a:t>
            </a:r>
            <a:r>
              <a:rPr lang="ru-RU" sz="2400" dirty="0" err="1" smtClean="0">
                <a:latin typeface="Monotype Corsiva" pitchFamily="66" charset="0"/>
              </a:rPr>
              <a:t>якій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Німеччина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зазнала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поразки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FFA43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843108" y="3786190"/>
            <a:ext cx="2300892" cy="30718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000000.jpg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FFA43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rot="497717">
            <a:off x="5361617" y="4557084"/>
            <a:ext cx="1928826" cy="2173144"/>
          </a:xfrm>
          <a:prstGeom prst="rect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pic>
        <p:nvPicPr>
          <p:cNvPr id="9" name="Рисунок 8" descr="kardel_henneke_adolf_gitler_osnovatel_izrailya_addy_heinrich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349512">
            <a:off x="2649522" y="4568894"/>
            <a:ext cx="2128829" cy="2214554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EFD1"/>
            </a:gs>
            <a:gs pos="64999">
              <a:schemeClr val="accent4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357290" y="5857892"/>
            <a:ext cx="6500858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838200"/>
          </a:xfrm>
        </p:spPr>
        <p:txBody>
          <a:bodyPr/>
          <a:lstStyle/>
          <a:p>
            <a:r>
              <a:rPr lang="en-US" dirty="0" smtClean="0"/>
              <a:t>I. </a:t>
            </a:r>
            <a:r>
              <a:rPr lang="uk-UA" dirty="0" smtClean="0"/>
              <a:t>Наслідки поразки у війні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929718" cy="585791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uk-UA" sz="2600" b="1" i="1" dirty="0" smtClean="0">
                <a:solidFill>
                  <a:schemeClr val="tx1"/>
                </a:solidFill>
              </a:rPr>
              <a:t>1.   Великі людські втрати</a:t>
            </a:r>
            <a:r>
              <a:rPr lang="uk-UA" sz="3400" i="1" dirty="0" smtClean="0">
                <a:latin typeface="Monotype Corsiva" pitchFamily="66" charset="0"/>
              </a:rPr>
              <a:t>( приблизно 2 млн. німців загинули у результаті бойових дій, більш ніж 4,5 млн. поранених, понад 900 тис. загинули в тилу від голоду та епідемій</a:t>
            </a:r>
            <a:r>
              <a:rPr lang="ru-RU" sz="3400" i="1" dirty="0" smtClean="0">
                <a:latin typeface="Monotype Corsiva" pitchFamily="66" charset="0"/>
              </a:rPr>
              <a:t>, 1,5 млн. </a:t>
            </a:r>
            <a:r>
              <a:rPr lang="uk-UA" sz="3400" i="1" dirty="0" smtClean="0">
                <a:latin typeface="Monotype Corsiva" pitchFamily="66" charset="0"/>
              </a:rPr>
              <a:t>залишились інвалідами)</a:t>
            </a:r>
          </a:p>
          <a:p>
            <a:pPr marL="514350" indent="-514350">
              <a:buNone/>
            </a:pPr>
            <a:r>
              <a:rPr lang="uk-UA" sz="2600" b="1" i="1" dirty="0" smtClean="0">
                <a:solidFill>
                  <a:schemeClr val="tx1"/>
                </a:solidFill>
              </a:rPr>
              <a:t>2.   Значне загострення суспільно-політичної ситуації в країні</a:t>
            </a:r>
          </a:p>
          <a:p>
            <a:pPr marL="514350" indent="-514350">
              <a:buNone/>
            </a:pPr>
            <a:r>
              <a:rPr lang="uk-UA" sz="2600" b="1" i="1" dirty="0" smtClean="0">
                <a:solidFill>
                  <a:schemeClr val="tx1"/>
                </a:solidFill>
              </a:rPr>
              <a:t>3.   Підрив фінансів</a:t>
            </a:r>
          </a:p>
          <a:p>
            <a:pPr marL="514350" indent="-514350">
              <a:buNone/>
            </a:pPr>
            <a:r>
              <a:rPr lang="uk-UA" sz="2600" b="1" i="1" dirty="0" smtClean="0">
                <a:solidFill>
                  <a:schemeClr val="tx1"/>
                </a:solidFill>
              </a:rPr>
              <a:t>4.   Розруха в промисловості та сільському господарстві:</a:t>
            </a:r>
          </a:p>
          <a:p>
            <a:pPr marL="514350" indent="-514350">
              <a:buNone/>
            </a:pPr>
            <a:r>
              <a:rPr lang="uk-UA" sz="3100" b="1" i="1" dirty="0" smtClean="0">
                <a:latin typeface="Monotype Corsiva" pitchFamily="66" charset="0"/>
              </a:rPr>
              <a:t>               </a:t>
            </a:r>
            <a:r>
              <a:rPr lang="uk-UA" sz="3100" i="1" dirty="0" smtClean="0">
                <a:latin typeface="Monotype Corsiva" pitchFamily="66" charset="0"/>
              </a:rPr>
              <a:t>а) обсяг промислового виробництва знизився в </a:t>
            </a:r>
          </a:p>
          <a:p>
            <a:pPr marL="514350" indent="-514350">
              <a:buNone/>
            </a:pPr>
            <a:r>
              <a:rPr lang="uk-UA" sz="3100" i="1" dirty="0" smtClean="0">
                <a:latin typeface="Monotype Corsiva" pitchFamily="66" charset="0"/>
              </a:rPr>
              <a:t>                  1918 р. до 57% від рівня 1913 р.</a:t>
            </a:r>
          </a:p>
          <a:p>
            <a:pPr marL="514350" indent="-514350">
              <a:buNone/>
            </a:pPr>
            <a:r>
              <a:rPr lang="uk-UA" sz="3100" i="1" dirty="0" smtClean="0">
                <a:latin typeface="Monotype Corsiva" pitchFamily="66" charset="0"/>
              </a:rPr>
              <a:t>               б) більш ніж удвічі скоротилося виробництво              </a:t>
            </a:r>
          </a:p>
          <a:p>
            <a:pPr marL="514350" indent="-514350">
              <a:buNone/>
            </a:pPr>
            <a:r>
              <a:rPr lang="uk-UA" sz="3100" i="1" dirty="0" smtClean="0">
                <a:latin typeface="Monotype Corsiva" pitchFamily="66" charset="0"/>
              </a:rPr>
              <a:t>                   хліба, картоплі та ін. продовольчих культур</a:t>
            </a:r>
          </a:p>
          <a:p>
            <a:pPr marL="514350" indent="-514350">
              <a:buNone/>
            </a:pPr>
            <a:r>
              <a:rPr lang="uk-UA" sz="2600" b="1" i="1" dirty="0" smtClean="0">
                <a:solidFill>
                  <a:schemeClr val="tx1"/>
                </a:solidFill>
              </a:rPr>
              <a:t>5.   Голод</a:t>
            </a:r>
          </a:p>
          <a:p>
            <a:pPr marL="514350" indent="-514350">
              <a:buNone/>
            </a:pPr>
            <a:r>
              <a:rPr lang="uk-UA" sz="2600" b="1" i="1" dirty="0" smtClean="0">
                <a:solidFill>
                  <a:schemeClr val="tx1"/>
                </a:solidFill>
              </a:rPr>
              <a:t>6.   Жахливо збільшенні податки</a:t>
            </a:r>
          </a:p>
          <a:p>
            <a:pPr marL="514350" indent="-514350">
              <a:buNone/>
            </a:pPr>
            <a:r>
              <a:rPr lang="uk-UA" sz="2600" b="1" i="1" dirty="0" smtClean="0">
                <a:solidFill>
                  <a:schemeClr val="tx1"/>
                </a:solidFill>
              </a:rPr>
              <a:t>7.    Введення трудової повинності, збільшений робочий день, заробітна плата не забезпечувала працюючим та їх сім</a:t>
            </a:r>
            <a:r>
              <a:rPr lang="en-US" sz="2600" b="1" i="1" dirty="0" smtClean="0">
                <a:solidFill>
                  <a:schemeClr val="tx1"/>
                </a:solidFill>
              </a:rPr>
              <a:t>’</a:t>
            </a:r>
            <a:r>
              <a:rPr lang="ru-RU" sz="2600" b="1" i="1" dirty="0" smtClean="0">
                <a:solidFill>
                  <a:schemeClr val="tx1"/>
                </a:solidFill>
              </a:rPr>
              <a:t>ям </a:t>
            </a:r>
            <a:r>
              <a:rPr lang="ru-RU" sz="2600" b="1" i="1" dirty="0" err="1" smtClean="0">
                <a:solidFill>
                  <a:schemeClr val="tx1"/>
                </a:solidFill>
              </a:rPr>
              <a:t>прожиткового</a:t>
            </a:r>
            <a:r>
              <a:rPr lang="ru-RU" sz="2600" b="1" i="1" dirty="0" smtClean="0">
                <a:solidFill>
                  <a:schemeClr val="tx1"/>
                </a:solidFill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</a:rPr>
              <a:t>мінімуму</a:t>
            </a:r>
            <a:endParaRPr lang="ru-RU" sz="2600" b="1" i="1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uk-UA" dirty="0" smtClean="0"/>
          </a:p>
          <a:p>
            <a:pPr marL="514350" indent="-514350">
              <a:buNone/>
            </a:pPr>
            <a:endParaRPr lang="uk-UA" dirty="0" smtClean="0"/>
          </a:p>
          <a:p>
            <a:pPr marL="514350" indent="-514350">
              <a:buNone/>
            </a:pPr>
            <a:endParaRPr lang="uk-UA" dirty="0" smtClean="0"/>
          </a:p>
          <a:p>
            <a:pPr marL="514350" indent="-514350" algn="ctr">
              <a:buNone/>
            </a:pPr>
            <a:r>
              <a:rPr lang="uk-UA" b="1" i="1" u="sng" dirty="0" smtClean="0">
                <a:solidFill>
                  <a:srgbClr val="FF0000"/>
                </a:solidFill>
              </a:rPr>
              <a:t>Країна знаходилася на порозі великих потрясінь</a:t>
            </a:r>
          </a:p>
          <a:p>
            <a:pPr marL="514350" indent="-514350">
              <a:buAutoNum type="arabicPeriod"/>
            </a:pPr>
            <a:endParaRPr lang="uk-UA" dirty="0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4071934" y="5072074"/>
            <a:ext cx="714380" cy="78581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171448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200024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0" y="228599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385762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0" y="414338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0" y="442913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492919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685802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71604"/>
                <a:gridCol w="7572396"/>
              </a:tblGrid>
              <a:tr h="1053199">
                <a:tc>
                  <a:txBody>
                    <a:bodyPr/>
                    <a:lstStyle/>
                    <a:p>
                      <a:r>
                        <a:rPr lang="uk-UA" sz="1800" b="1" i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Інтерес</a:t>
                      </a:r>
                      <a:r>
                        <a:rPr lang="uk-UA" sz="1800" b="1" i="1" baseline="0" dirty="0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 до особистості </a:t>
                      </a:r>
                      <a:r>
                        <a:rPr lang="uk-UA" sz="1800" b="1" i="1" baseline="0" dirty="0" err="1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фюрера</a:t>
                      </a:r>
                      <a:endParaRPr lang="ru-RU" sz="1800" b="1" i="1" dirty="0">
                        <a:solidFill>
                          <a:srgbClr val="C0000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="0" dirty="0" smtClean="0"/>
                        <a:t> Про нього</a:t>
                      </a:r>
                      <a:r>
                        <a:rPr lang="uk-UA" sz="1300" b="0" baseline="0" dirty="0" smtClean="0"/>
                        <a:t> написано неймовірну кількість книг та статей, знято безліч документальних та художніх фільмів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="0" baseline="0" dirty="0" smtClean="0"/>
                        <a:t> Навіть сьогодні люди намагаються зрозуміти та осмислити сенс його життя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="0" baseline="0" dirty="0" smtClean="0"/>
                        <a:t> Більш того, деякі навіть бачать причину свого незавидного суспільного та економічного положення в тому, що в їх країні відсутня влада </a:t>
                      </a:r>
                      <a:r>
                        <a:rPr lang="en-US" sz="1300" b="0" baseline="0" dirty="0" smtClean="0"/>
                        <a:t>“</a:t>
                      </a:r>
                      <a:r>
                        <a:rPr lang="ru-RU" sz="1300" b="0" baseline="0" dirty="0" err="1" smtClean="0"/>
                        <a:t>сильної</a:t>
                      </a:r>
                      <a:r>
                        <a:rPr lang="ru-RU" sz="1300" b="0" baseline="0" dirty="0" smtClean="0"/>
                        <a:t> руки</a:t>
                      </a:r>
                      <a:r>
                        <a:rPr lang="en-US" sz="1300" b="0" baseline="0" dirty="0" smtClean="0"/>
                        <a:t>”</a:t>
                      </a:r>
                      <a:r>
                        <a:rPr lang="uk-UA" sz="1300" b="0" baseline="0" dirty="0" smtClean="0"/>
                        <a:t>, як у Гітлера.</a:t>
                      </a:r>
                      <a:endParaRPr lang="ru-RU" sz="13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95">
                <a:tc>
                  <a:txBody>
                    <a:bodyPr/>
                    <a:lstStyle/>
                    <a:p>
                      <a:r>
                        <a:rPr lang="uk-UA" sz="1800" b="1" i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Дитячі та юнацькі роки</a:t>
                      </a:r>
                      <a:endParaRPr lang="ru-RU" sz="1800" b="1" i="1" dirty="0">
                        <a:solidFill>
                          <a:srgbClr val="C0000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Народився у містечку </a:t>
                      </a:r>
                      <a:r>
                        <a:rPr lang="uk-UA" sz="1300" baseline="0" dirty="0" err="1" smtClean="0"/>
                        <a:t>Браунау</a:t>
                      </a:r>
                      <a:r>
                        <a:rPr lang="uk-UA" sz="1300" baseline="0" dirty="0" smtClean="0"/>
                        <a:t> на березі річки </a:t>
                      </a:r>
                      <a:r>
                        <a:rPr lang="uk-UA" sz="1300" baseline="0" dirty="0" err="1" smtClean="0"/>
                        <a:t>Інн</a:t>
                      </a:r>
                      <a:r>
                        <a:rPr lang="uk-UA" sz="1300" baseline="0" dirty="0" smtClean="0"/>
                        <a:t>, в родині митного чиновника </a:t>
                      </a:r>
                      <a:r>
                        <a:rPr lang="uk-UA" sz="1300" baseline="0" dirty="0" err="1" smtClean="0"/>
                        <a:t>Алоіса</a:t>
                      </a:r>
                      <a:r>
                        <a:rPr lang="uk-UA" sz="1300" baseline="0" dirty="0" smtClean="0"/>
                        <a:t> Гітлера.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У Адольфа був дуже складний характер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З осені 1900 р. він вчиться в реальному училищі в м. </a:t>
                      </a:r>
                      <a:r>
                        <a:rPr lang="uk-UA" sz="1300" baseline="0" dirty="0" err="1" smtClean="0"/>
                        <a:t>Лінц</a:t>
                      </a:r>
                      <a:r>
                        <a:rPr lang="uk-UA" sz="1300" baseline="0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Мріє стати художником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У </a:t>
                      </a:r>
                      <a:r>
                        <a:rPr lang="uk-UA" sz="1300" dirty="0" smtClean="0"/>
                        <a:t>вересні</a:t>
                      </a:r>
                      <a:r>
                        <a:rPr lang="uk-UA" sz="1300" baseline="0" dirty="0" smtClean="0"/>
                        <a:t> 1904 р. Гітлера за погану успішність попросили покинути училище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у 1903 р. помер батько, а в 1907р. – мати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Виїжджає в Вену, у другий раз намагається поступити в Віденську академію мистецтв, але не виходить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Бродяжить. З 1910 р. почав продавати акварелі з зображенням віденських двориків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20000"/>
                      </a:schemeClr>
                    </a:solidFill>
                  </a:tcPr>
                </a:tc>
              </a:tr>
              <a:tr h="723414">
                <a:tc>
                  <a:txBody>
                    <a:bodyPr/>
                    <a:lstStyle/>
                    <a:p>
                      <a:r>
                        <a:rPr lang="uk-UA" sz="1800" b="1" i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Захоплення політикою</a:t>
                      </a:r>
                      <a:endParaRPr lang="ru-RU" sz="1800" b="1" i="1" dirty="0">
                        <a:solidFill>
                          <a:srgbClr val="C0000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dirty="0" smtClean="0"/>
                        <a:t>Починає мріяти про Велику Німеччину</a:t>
                      </a:r>
                      <a:r>
                        <a:rPr lang="uk-UA" sz="1300" baseline="0" dirty="0" smtClean="0"/>
                        <a:t> та вважає, що Австрія повинна приєднатися до Німеччини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Вважає себе представником німецької нації, не відчуває бажання служити в армії прогнилої Австро-Угорської імперії</a:t>
                      </a:r>
                      <a:endParaRPr lang="ru-RU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414">
                <a:tc>
                  <a:txBody>
                    <a:bodyPr/>
                    <a:lstStyle/>
                    <a:p>
                      <a:r>
                        <a:rPr lang="uk-UA" sz="1800" b="1" i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У</a:t>
                      </a:r>
                      <a:r>
                        <a:rPr lang="uk-UA" sz="1800" b="1" i="1" baseline="0" dirty="0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 роки війни</a:t>
                      </a:r>
                      <a:endParaRPr lang="ru-RU" sz="1800" b="1" i="1" dirty="0">
                        <a:solidFill>
                          <a:srgbClr val="C0000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dirty="0" smtClean="0"/>
                        <a:t> Вступає добровольцем у німецьку армію.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Був нагороджений Залізним хрестом першого класу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Комуністів, соціал-демократів, ліберальних політиків він вважав зрадниками батьківщини</a:t>
                      </a:r>
                      <a:endParaRPr lang="uk-UA" sz="13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6197">
                <a:tc>
                  <a:txBody>
                    <a:bodyPr/>
                    <a:lstStyle/>
                    <a:p>
                      <a:r>
                        <a:rPr lang="uk-UA" sz="1800" b="1" i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На шляху до влади</a:t>
                      </a:r>
                      <a:endParaRPr lang="ru-RU" sz="1800" b="1" i="1" dirty="0">
                        <a:solidFill>
                          <a:srgbClr val="C0000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Липень 1921 р. – керівник НСДАП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baseline="0" dirty="0" smtClean="0"/>
                        <a:t> 30 січня 1933 р. – канцлер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320">
                <a:tc>
                  <a:txBody>
                    <a:bodyPr/>
                    <a:lstStyle/>
                    <a:p>
                      <a:r>
                        <a:rPr lang="uk-UA" sz="1800" b="1" i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</a:rPr>
                        <a:t>Зловісний образ</a:t>
                      </a:r>
                      <a:endParaRPr lang="ru-RU" sz="1800" b="1" i="1" dirty="0">
                        <a:solidFill>
                          <a:srgbClr val="C0000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300" dirty="0" smtClean="0"/>
                        <a:t> Як</a:t>
                      </a:r>
                      <a:r>
                        <a:rPr lang="uk-UA" sz="1300" baseline="0" dirty="0" smtClean="0"/>
                        <a:t> усякий тоталітарний режим, нацизм був історично приречений =</a:t>
                      </a:r>
                      <a:r>
                        <a:rPr lang="en-US" sz="1300" baseline="0" dirty="0" smtClean="0"/>
                        <a:t>&gt;</a:t>
                      </a:r>
                      <a:r>
                        <a:rPr lang="uk-UA" sz="1300" baseline="0" dirty="0" smtClean="0"/>
                        <a:t>Насильство, терор, людиноненависництво, якими би цілями вони не прикривались, ніколи не зможуть конструктивно перетворити людське суспільство, бути засобами процесу у розвитку держав та окремих особистостей</a:t>
                      </a:r>
                      <a:endParaRPr lang="ru-RU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1ABFF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ix. </a:t>
            </a:r>
            <a:r>
              <a:rPr lang="uk-UA" dirty="0" smtClean="0"/>
              <a:t>Встановлення фашистської диктатури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257176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3600" b="1" i="1" u="sng" dirty="0" smtClean="0">
                <a:solidFill>
                  <a:srgbClr val="002060"/>
                </a:solidFill>
                <a:latin typeface="Monotype Corsiva" pitchFamily="66" charset="0"/>
              </a:rPr>
              <a:t>Сутність фашистської диктатури</a:t>
            </a:r>
            <a:r>
              <a:rPr lang="ru-RU" sz="3600" b="1" i="1" u="sng" dirty="0" smtClean="0">
                <a:solidFill>
                  <a:srgbClr val="002060"/>
                </a:solidFill>
                <a:latin typeface="Monotype Corsiva" pitchFamily="66" charset="0"/>
              </a:rPr>
              <a:t>: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1) Централізація політичної влади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2) Створення всеосяжної системи державного регулювання економіки, її підпорядкування інтересам держави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3) Панування фашистської партії та верхівки фінансово-промислових кругів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4) Затвердження тотального нацистського ідеологічного контролю над всіма сферами суспільного життя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328612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328612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uk-UA" sz="2000" i="1" dirty="0" smtClean="0">
                <a:latin typeface="Monotype Corsiva" pitchFamily="66" charset="0"/>
              </a:rPr>
              <a:t>1 лютого 1933 р. був достроково розпущений уряд та назначені нові вибори на 5 березня.</a:t>
            </a:r>
          </a:p>
          <a:p>
            <a:pPr>
              <a:buFontTx/>
              <a:buChar char="-"/>
            </a:pPr>
            <a:r>
              <a:rPr lang="uk-UA" sz="2000" i="1" dirty="0" smtClean="0">
                <a:latin typeface="Monotype Corsiva" pitchFamily="66" charset="0"/>
              </a:rPr>
              <a:t> Промислові магнати підтримали фашистів морально та фінансово. За 5 днів до виборів, у ніч з 27 на 28 лютого, був організований підпал рейхстагу. </a:t>
            </a:r>
          </a:p>
          <a:p>
            <a:pPr>
              <a:buFontTx/>
              <a:buChar char="-"/>
            </a:pPr>
            <a:r>
              <a:rPr lang="uk-UA" sz="2000" i="1" dirty="0" smtClean="0">
                <a:latin typeface="Monotype Corsiva" pitchFamily="66" charset="0"/>
              </a:rPr>
              <a:t> КПН була офіційно заборонена, в червні така ж доля осягнула й СДПН</a:t>
            </a:r>
            <a:endParaRPr lang="ru-RU" sz="2000" i="1" dirty="0">
              <a:latin typeface="Monotype Corsiva" pitchFamily="66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464344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5143512"/>
            <a:ext cx="9144000" cy="7078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b="1" u="sng" dirty="0" smtClean="0">
                <a:solidFill>
                  <a:srgbClr val="FF0000"/>
                </a:solidFill>
              </a:rPr>
              <a:t>Антисемітизм </a:t>
            </a:r>
            <a:r>
              <a:rPr lang="uk-UA" sz="2000" b="1" dirty="0" smtClean="0"/>
              <a:t>– Офіційна політика фашистської держави</a:t>
            </a:r>
            <a:r>
              <a:rPr lang="en-US" sz="2000" b="1" dirty="0" smtClean="0"/>
              <a:t>/</a:t>
            </a:r>
            <a:r>
              <a:rPr lang="uk-UA" sz="2000" b="1" dirty="0" smtClean="0"/>
              <a:t>форма національних та релігійних забобонів та нетерплячості, ворожі відносини до євреїв.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1ABFF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472518" cy="5715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X. </a:t>
            </a:r>
            <a:r>
              <a:rPr lang="uk-UA" dirty="0" smtClean="0"/>
              <a:t>ЕКОНОМІЧНА ПОЛІТИКА НАЦИСТСЬКОГО РЕЖИМУ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7858180" cy="464347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u="sng" dirty="0" smtClean="0">
                <a:latin typeface="Monotype Corsiva" pitchFamily="66" charset="0"/>
              </a:rPr>
              <a:t>1) Державне регулювання економіки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 (контроль над цінами та зарплатою, почався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 поступовий перехід до карточної системи розподілення)</a:t>
            </a:r>
          </a:p>
          <a:p>
            <a:pPr>
              <a:buNone/>
            </a:pPr>
            <a:r>
              <a:rPr lang="uk-UA" u="sng" dirty="0" smtClean="0">
                <a:latin typeface="Monotype Corsiva" pitchFamily="66" charset="0"/>
              </a:rPr>
              <a:t>2) Реорганізація управління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(нова система організації економіки, що включала 6 імперських груп: енергетику, ремесло, торгівлю, банківське та страхове діло)</a:t>
            </a:r>
          </a:p>
          <a:p>
            <a:pPr>
              <a:buNone/>
            </a:pPr>
            <a:r>
              <a:rPr lang="uk-UA" u="sng" dirty="0" smtClean="0">
                <a:latin typeface="Monotype Corsiva" pitchFamily="66" charset="0"/>
              </a:rPr>
              <a:t>3) Мілітаризація економіки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(1936 р. – план мобілізації економічних ресурсів)</a:t>
            </a:r>
          </a:p>
          <a:p>
            <a:pPr>
              <a:buNone/>
            </a:pPr>
            <a:r>
              <a:rPr lang="uk-UA" u="sng" dirty="0" smtClean="0">
                <a:latin typeface="Monotype Corsiva" pitchFamily="66" charset="0"/>
              </a:rPr>
              <a:t>4) Політика нацистів у соціальній сфері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(ліквідація безробіття, створення Німецького трудового фронту -1934 р.)</a:t>
            </a:r>
            <a:endParaRPr lang="ru-RU" dirty="0">
              <a:latin typeface="Monotype Corsiva" pitchFamily="66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429124" y="214290"/>
          <a:ext cx="5929354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    </a:t>
            </a:r>
            <a:r>
              <a:rPr lang="en-US" dirty="0" smtClean="0"/>
              <a:t>xi. </a:t>
            </a:r>
            <a:r>
              <a:rPr lang="uk-UA" dirty="0" smtClean="0"/>
              <a:t>Ідеологічна політика нацистів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6572296" cy="3929090"/>
          </a:xfrm>
          <a:effectLst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400" u="sng" dirty="0" smtClean="0">
                <a:solidFill>
                  <a:srgbClr val="FF0000"/>
                </a:solidFill>
                <a:latin typeface="Monotype Corsiva" pitchFamily="66" charset="0"/>
              </a:rPr>
              <a:t>Мета: встановити контроль над умами людей</a:t>
            </a:r>
          </a:p>
          <a:p>
            <a:pPr>
              <a:buNone/>
            </a:pPr>
            <a:r>
              <a:rPr lang="uk-UA" sz="2400" b="1" dirty="0" smtClean="0">
                <a:latin typeface="Monotype Corsiva" pitchFamily="66" charset="0"/>
              </a:rPr>
              <a:t>     </a:t>
            </a:r>
            <a:r>
              <a:rPr lang="uk-UA" sz="2400" b="1" u="sng" dirty="0" smtClean="0">
                <a:latin typeface="Monotype Corsiva" pitchFamily="66" charset="0"/>
              </a:rPr>
              <a:t>Й. </a:t>
            </a:r>
            <a:r>
              <a:rPr lang="uk-UA" sz="2400" b="1" u="sng" dirty="0" err="1" smtClean="0">
                <a:latin typeface="Monotype Corsiva" pitchFamily="66" charset="0"/>
              </a:rPr>
              <a:t>Геббельс</a:t>
            </a:r>
            <a:r>
              <a:rPr lang="uk-UA" sz="2400" b="1" u="sng" dirty="0" smtClean="0">
                <a:latin typeface="Monotype Corsiva" pitchFamily="66" charset="0"/>
              </a:rPr>
              <a:t> (29 жовтня 1877- 1 травня 1945)</a:t>
            </a:r>
            <a:r>
              <a:rPr lang="uk-UA" sz="2400" dirty="0" smtClean="0">
                <a:latin typeface="Monotype Corsiva" pitchFamily="66" charset="0"/>
              </a:rPr>
              <a:t>– один з головних факельників Другої світової війни. </a:t>
            </a:r>
            <a:r>
              <a:rPr lang="ru-RU" sz="2400" dirty="0" err="1" smtClean="0">
                <a:latin typeface="Monotype Corsiva" pitchFamily="66" charset="0"/>
              </a:rPr>
              <a:t>Німецький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державний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політичний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діяч</a:t>
            </a:r>
            <a:r>
              <a:rPr lang="ru-RU" sz="2400" dirty="0" smtClean="0">
                <a:latin typeface="Monotype Corsiva" pitchFamily="66" charset="0"/>
              </a:rPr>
              <a:t>, </a:t>
            </a:r>
            <a:r>
              <a:rPr lang="ru-RU" sz="2400" dirty="0" err="1" smtClean="0">
                <a:latin typeface="Monotype Corsiva" pitchFamily="66" charset="0"/>
              </a:rPr>
              <a:t>рейхсміністр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народної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освіти</a:t>
            </a:r>
            <a:r>
              <a:rPr lang="ru-RU" sz="2400" dirty="0" smtClean="0">
                <a:latin typeface="Monotype Corsiva" pitchFamily="66" charset="0"/>
              </a:rPr>
              <a:t> та </a:t>
            </a:r>
            <a:r>
              <a:rPr lang="ru-RU" sz="2400" dirty="0" err="1" smtClean="0">
                <a:latin typeface="Monotype Corsiva" pitchFamily="66" charset="0"/>
              </a:rPr>
              <a:t>пропаганди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Німеччини</a:t>
            </a:r>
            <a:r>
              <a:rPr lang="ru-RU" sz="2400" dirty="0" smtClean="0">
                <a:latin typeface="Monotype Corsiva" pitchFamily="66" charset="0"/>
              </a:rPr>
              <a:t>(1933—1945), </a:t>
            </a:r>
            <a:r>
              <a:rPr lang="ru-RU" sz="2400" dirty="0" err="1" smtClean="0">
                <a:latin typeface="Monotype Corsiva" pitchFamily="66" charset="0"/>
              </a:rPr>
              <a:t>імперський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керівник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пропаганди</a:t>
            </a:r>
            <a:r>
              <a:rPr lang="ru-RU" sz="2400" dirty="0" smtClean="0">
                <a:latin typeface="Monotype Corsiva" pitchFamily="66" charset="0"/>
              </a:rPr>
              <a:t> НСДАП (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 1929), </a:t>
            </a:r>
            <a:r>
              <a:rPr lang="ru-RU" sz="2400" dirty="0" err="1" smtClean="0">
                <a:latin typeface="Monotype Corsiva" pitchFamily="66" charset="0"/>
              </a:rPr>
              <a:t>рейхсляйтер</a:t>
            </a:r>
            <a:r>
              <a:rPr lang="ru-RU" sz="2400" dirty="0" smtClean="0">
                <a:latin typeface="Monotype Corsiva" pitchFamily="66" charset="0"/>
              </a:rPr>
              <a:t> (1933), </a:t>
            </a:r>
            <a:r>
              <a:rPr lang="ru-RU" sz="2400" dirty="0" err="1" smtClean="0">
                <a:latin typeface="Monotype Corsiva" pitchFamily="66" charset="0"/>
              </a:rPr>
              <a:t>передостанній</a:t>
            </a:r>
            <a:r>
              <a:rPr lang="ru-RU" sz="2400" dirty="0" smtClean="0">
                <a:latin typeface="Monotype Corsiva" pitchFamily="66" charset="0"/>
              </a:rPr>
              <a:t> канцлер </a:t>
            </a:r>
            <a:r>
              <a:rPr lang="ru-RU" sz="2400" dirty="0" err="1" smtClean="0">
                <a:latin typeface="Monotype Corsiva" pitchFamily="66" charset="0"/>
              </a:rPr>
              <a:t>Третього</a:t>
            </a:r>
            <a:r>
              <a:rPr lang="ru-RU" sz="2400" dirty="0" smtClean="0">
                <a:latin typeface="Monotype Corsiva" pitchFamily="66" charset="0"/>
              </a:rPr>
              <a:t> Рейху (</a:t>
            </a:r>
            <a:r>
              <a:rPr lang="ru-RU" sz="2400" dirty="0" err="1" smtClean="0">
                <a:latin typeface="Monotype Corsiva" pitchFamily="66" charset="0"/>
              </a:rPr>
              <a:t>квітень-травень</a:t>
            </a:r>
            <a:r>
              <a:rPr lang="ru-RU" sz="2400" dirty="0" smtClean="0">
                <a:latin typeface="Monotype Corsiva" pitchFamily="66" charset="0"/>
              </a:rPr>
              <a:t> 1945), </a:t>
            </a:r>
            <a:r>
              <a:rPr lang="ru-RU" sz="2400" dirty="0" err="1" smtClean="0">
                <a:latin typeface="Monotype Corsiva" pitchFamily="66" charset="0"/>
              </a:rPr>
              <a:t>комісар</a:t>
            </a:r>
            <a:r>
              <a:rPr lang="ru-RU" sz="2400" dirty="0" smtClean="0">
                <a:latin typeface="Monotype Corsiva" pitchFamily="66" charset="0"/>
              </a:rPr>
              <a:t> оборони </a:t>
            </a:r>
            <a:r>
              <a:rPr lang="ru-RU" sz="2400" dirty="0" err="1" smtClean="0">
                <a:latin typeface="Monotype Corsiva" pitchFamily="66" charset="0"/>
              </a:rPr>
              <a:t>Берліна</a:t>
            </a:r>
            <a:r>
              <a:rPr lang="ru-RU" sz="2400" dirty="0" smtClean="0">
                <a:latin typeface="Monotype Corsiva" pitchFamily="66" charset="0"/>
              </a:rPr>
              <a:t> (</a:t>
            </a:r>
            <a:r>
              <a:rPr lang="ru-RU" sz="2400" dirty="0" err="1" smtClean="0">
                <a:latin typeface="Monotype Corsiva" pitchFamily="66" charset="0"/>
              </a:rPr>
              <a:t>квітень</a:t>
            </a:r>
            <a:r>
              <a:rPr lang="ru-RU" sz="2400" dirty="0" smtClean="0">
                <a:latin typeface="Monotype Corsiva" pitchFamily="66" charset="0"/>
              </a:rPr>
              <a:t> 1945).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4" name="Рисунок 3" descr="gebbels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84" y="1000108"/>
            <a:ext cx="2286016" cy="340470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55334426.jp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BF7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643570" y="4480349"/>
            <a:ext cx="3500429" cy="2377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goebbels.jpg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C285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786182" y="5000636"/>
            <a:ext cx="1785950" cy="1857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9" name="Прямая соединительная линия 8"/>
          <p:cNvCxnSpPr/>
          <p:nvPr/>
        </p:nvCxnSpPr>
        <p:spPr>
          <a:xfrm rot="10800000">
            <a:off x="0" y="6500834"/>
            <a:ext cx="371474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B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619125"/>
            <a:ext cx="4572000" cy="623887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pic>
        <p:nvPicPr>
          <p:cNvPr id="9" name="Рисунок 8" descr="images (4)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3B3B3B"/>
              </a:clrFrom>
              <a:clrTo>
                <a:srgbClr val="3B3B3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3"/>
            <a:ext cx="9144000" cy="3232159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Контроль над масовою свідомістю здійснювався через тотальне охоплення населення нацистськими  організаціями та політичними компаніями. Нацистська ідеологія кардинально змінювала свідомість мільйонів німців, перетворюючи їх в слухняних виконавців волі фашистських вождів</a:t>
            </a:r>
            <a:endParaRPr lang="ru-RU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6572272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Рисунок 7" descr="images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3757" y="0"/>
            <a:ext cx="1700243" cy="2114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II. </a:t>
            </a:r>
            <a:r>
              <a:rPr lang="uk-UA" dirty="0" smtClean="0"/>
              <a:t>Розстановка політичних сил в країні (1918)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-2" y="1114898"/>
          <a:ext cx="9144002" cy="574310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14483"/>
                <a:gridCol w="2714643"/>
                <a:gridCol w="2428875"/>
                <a:gridCol w="2286001"/>
              </a:tblGrid>
              <a:tr h="1298903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n>
                            <a:solidFill>
                              <a:srgbClr val="FF0000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Основні політичні угруповання в Німеччині</a:t>
                      </a:r>
                      <a:endParaRPr lang="ru-RU" sz="1800" dirty="0">
                        <a:ln>
                          <a:solidFill>
                            <a:srgbClr val="FF0000"/>
                          </a:solidFill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rgbClr val="FF6600"/>
                        </a:gs>
                        <a:gs pos="50000">
                          <a:srgbClr val="FFA43F">
                            <a:tint val="44500"/>
                            <a:satMod val="160000"/>
                          </a:srgbClr>
                        </a:gs>
                        <a:gs pos="100000">
                          <a:srgbClr val="FF6600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1800" dirty="0" smtClean="0"/>
                    </a:p>
                    <a:p>
                      <a:pPr algn="ctr"/>
                      <a:r>
                        <a:rPr lang="uk-UA" sz="1800" dirty="0" smtClean="0"/>
                        <a:t>Соціальна база</a:t>
                      </a:r>
                      <a:endParaRPr lang="ru-RU" sz="18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800" dirty="0" smtClean="0"/>
                    </a:p>
                    <a:p>
                      <a:pPr algn="ctr"/>
                      <a:r>
                        <a:rPr lang="uk-UA" sz="1800" dirty="0" smtClean="0"/>
                        <a:t>Програмні</a:t>
                      </a:r>
                      <a:r>
                        <a:rPr lang="uk-UA" sz="1800" baseline="0" dirty="0" smtClean="0"/>
                        <a:t> цілі та політичні вимоги</a:t>
                      </a:r>
                      <a:endParaRPr lang="ru-RU" sz="18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800" dirty="0" smtClean="0"/>
                    </a:p>
                    <a:p>
                      <a:pPr algn="ctr"/>
                      <a:r>
                        <a:rPr lang="uk-UA" sz="1800" dirty="0" smtClean="0"/>
                        <a:t>Тактика</a:t>
                      </a:r>
                      <a:endParaRPr lang="ru-RU" sz="18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</a:tr>
              <a:tr h="1161287">
                <a:tc>
                  <a:txBody>
                    <a:bodyPr/>
                    <a:lstStyle/>
                    <a:p>
                      <a:pPr algn="ctr"/>
                      <a:endParaRPr lang="uk-UA" sz="1600" u="none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r>
                        <a:rPr lang="uk-UA" sz="1600" u="none" dirty="0" smtClean="0">
                          <a:ln>
                            <a:solidFill>
                              <a:srgbClr val="FF0000"/>
                            </a:solidFill>
                          </a:ln>
                        </a:rPr>
                        <a:t>Монархісти</a:t>
                      </a:r>
                      <a:endParaRPr lang="ru-RU" sz="1600" b="1" i="1" u="none" dirty="0">
                        <a:ln>
                          <a:solidFill>
                            <a:srgbClr val="FF0000"/>
                          </a:solidFill>
                        </a:ln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50000">
                          <a:srgbClr val="FFA43F">
                            <a:tint val="44500"/>
                            <a:satMod val="160000"/>
                          </a:srgbClr>
                        </a:gs>
                        <a:gs pos="100000">
                          <a:srgbClr val="FF6600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50" dirty="0" smtClean="0"/>
                        <a:t>Дворянство,</a:t>
                      </a:r>
                      <a:r>
                        <a:rPr lang="uk-UA" sz="1150" baseline="0" dirty="0" smtClean="0"/>
                        <a:t> генерали та вищий офіцерський склад армії, служителі церкви, які пов'язані з імператорською владою, промислові та фінансові магнати, монархічно налаштовані селяни</a:t>
                      </a:r>
                      <a:endParaRPr lang="ru-RU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50" dirty="0" smtClean="0"/>
                        <a:t>Збереження</a:t>
                      </a:r>
                      <a:r>
                        <a:rPr lang="uk-UA" sz="1150" baseline="0" dirty="0" smtClean="0"/>
                        <a:t> та укріплення монархії, мобілізація всіх сил та засобів для перемоги у війні, традиційні основи економічного та політичного життя, привілеїв в суспільстві</a:t>
                      </a:r>
                      <a:endParaRPr lang="ru-RU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50" dirty="0" smtClean="0"/>
                        <a:t>Боротьба з лібералами</a:t>
                      </a:r>
                      <a:r>
                        <a:rPr lang="uk-UA" sz="1150" baseline="0" dirty="0" smtClean="0"/>
                        <a:t> та соціалістами всіма можливими методами</a:t>
                      </a:r>
                      <a:endParaRPr lang="ru-RU" sz="1150" b="1" dirty="0"/>
                    </a:p>
                  </a:txBody>
                  <a:tcPr/>
                </a:tc>
              </a:tr>
              <a:tr h="1415652">
                <a:tc>
                  <a:txBody>
                    <a:bodyPr/>
                    <a:lstStyle/>
                    <a:p>
                      <a:pPr algn="ctr"/>
                      <a:endParaRPr lang="uk-UA" sz="1600" u="none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endParaRPr lang="uk-UA" sz="1600" u="none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r>
                        <a:rPr lang="uk-UA" sz="1600" u="none" dirty="0" smtClean="0">
                          <a:ln>
                            <a:solidFill>
                              <a:srgbClr val="FF0000"/>
                            </a:solidFill>
                          </a:ln>
                        </a:rPr>
                        <a:t>Ліберали</a:t>
                      </a:r>
                      <a:endParaRPr lang="ru-RU" sz="1600" b="1" i="1" u="none" dirty="0">
                        <a:ln>
                          <a:solidFill>
                            <a:srgbClr val="FF0000"/>
                          </a:solidFill>
                        </a:ln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50000">
                          <a:srgbClr val="FFA43F">
                            <a:tint val="44500"/>
                            <a:satMod val="160000"/>
                          </a:srgbClr>
                        </a:gs>
                        <a:gs pos="100000">
                          <a:srgbClr val="FF6600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50" dirty="0" smtClean="0"/>
                        <a:t>Ліберальна</a:t>
                      </a:r>
                      <a:r>
                        <a:rPr lang="uk-UA" sz="1150" baseline="0" dirty="0" smtClean="0"/>
                        <a:t> інтелігенція, міські середні верстви, частина буржуазії й дворянства, що стоять в опозиції до монархії, виступаючі за свободу підприємництва</a:t>
                      </a:r>
                      <a:endParaRPr lang="ru-RU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50" dirty="0" smtClean="0"/>
                        <a:t>Частина з них виступала за конституційну монархію. Інша</a:t>
                      </a:r>
                      <a:r>
                        <a:rPr lang="uk-UA" sz="1150" baseline="0" dirty="0" smtClean="0"/>
                        <a:t> частина – за встановлення республіки. Відстоювали створення ефективної ринкової економіки, демократизацію суспільного життя, побудова правового господарства</a:t>
                      </a:r>
                      <a:endParaRPr lang="ru-RU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50" dirty="0" smtClean="0"/>
                        <a:t>Парламентська боротьба</a:t>
                      </a:r>
                      <a:endParaRPr lang="ru-RU" sz="1150" b="1" dirty="0"/>
                    </a:p>
                  </a:txBody>
                  <a:tcPr/>
                </a:tc>
              </a:tr>
              <a:tr h="1867259">
                <a:tc>
                  <a:txBody>
                    <a:bodyPr/>
                    <a:lstStyle/>
                    <a:p>
                      <a:pPr algn="ctr"/>
                      <a:endParaRPr lang="uk-UA" sz="1600" u="none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endParaRPr lang="uk-UA" sz="1600" u="none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endParaRPr lang="uk-UA" sz="1600" u="none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r>
                        <a:rPr lang="uk-UA" sz="1600" u="none" dirty="0" smtClean="0">
                          <a:ln>
                            <a:solidFill>
                              <a:srgbClr val="FF0000"/>
                            </a:solidFill>
                          </a:ln>
                        </a:rPr>
                        <a:t>Соціалісти</a:t>
                      </a:r>
                      <a:endParaRPr lang="ru-RU" sz="1600" b="1" i="1" u="none" dirty="0">
                        <a:ln>
                          <a:solidFill>
                            <a:srgbClr val="FF0000"/>
                          </a:solidFill>
                        </a:ln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50000">
                          <a:srgbClr val="FFA43F">
                            <a:tint val="44500"/>
                            <a:satMod val="160000"/>
                          </a:srgbClr>
                        </a:gs>
                        <a:gs pos="100000">
                          <a:srgbClr val="FF6600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50" baseline="0" dirty="0" smtClean="0"/>
                        <a:t>Інтелігенція, що розділяє соціалістичні ідеї, робочі, службовці, безробітні, дрібні підприємці, частина міських жителів</a:t>
                      </a:r>
                      <a:endParaRPr lang="ru-RU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50" dirty="0" smtClean="0"/>
                        <a:t>Поступове перетворення капіталістичного суспільства в соціалістичне, проведення соціальних реформ,</a:t>
                      </a:r>
                      <a:r>
                        <a:rPr lang="uk-UA" sz="1150" baseline="0" dirty="0" smtClean="0"/>
                        <a:t> затвердження рівності в правах (праві соціалісти). Знищення приватної власності, насильницький захват політичної влади, встановлення диктатури пролетаріату (ліві соціалісти)</a:t>
                      </a:r>
                      <a:endParaRPr lang="ru-RU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50" dirty="0" smtClean="0"/>
                        <a:t>Побудова соціалістичного суспільства шляхом проведення реформ та еволюції</a:t>
                      </a:r>
                      <a:r>
                        <a:rPr lang="uk-UA" sz="1150" baseline="0" dirty="0" smtClean="0"/>
                        <a:t> суспільства (праві соціалісти)</a:t>
                      </a:r>
                    </a:p>
                    <a:p>
                      <a:r>
                        <a:rPr lang="uk-UA" sz="1150" baseline="0" dirty="0" smtClean="0"/>
                        <a:t>Насильницьке захоплення влади методом збройної боротьби (ліві соціалісти)</a:t>
                      </a:r>
                      <a:endParaRPr lang="ru-RU" sz="115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428604"/>
          <a:ext cx="8686800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214282" y="3000372"/>
            <a:ext cx="864399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85720" y="2285992"/>
            <a:ext cx="264320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Праві соціал-демократи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43240" y="2428868"/>
            <a:ext cx="257176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Центристи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929322" y="2285992"/>
            <a:ext cx="292895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Ліві соціал-демократи </a:t>
            </a:r>
          </a:p>
          <a:p>
            <a:pPr algn="ctr"/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1916 р.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9F5FF"/>
            </a:gs>
            <a:gs pos="64999">
              <a:srgbClr val="F0EBD5"/>
            </a:gs>
            <a:gs pos="100000">
              <a:srgbClr val="D1C39F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3714744" y="3714752"/>
            <a:ext cx="1571636" cy="7143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9286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iii. </a:t>
            </a:r>
            <a:r>
              <a:rPr lang="uk-UA" dirty="0" smtClean="0"/>
              <a:t>липнева революція (1918) в Німеччині.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єнське</a:t>
            </a:r>
            <a:r>
              <a:rPr lang="uk-UA" dirty="0" smtClean="0"/>
              <a:t> </a:t>
            </a:r>
            <a:r>
              <a:rPr lang="uk-UA" dirty="0" err="1" smtClean="0"/>
              <a:t>переми</a:t>
            </a:r>
            <a:r>
              <a:rPr lang="ru-RU" dirty="0" err="1" smtClean="0"/>
              <a:t>р</a:t>
            </a:r>
            <a:r>
              <a:rPr lang="en-US" dirty="0" smtClean="0"/>
              <a:t>’</a:t>
            </a:r>
            <a:r>
              <a:rPr lang="uk-UA" dirty="0" smtClean="0"/>
              <a:t>я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7786710" cy="242889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600" b="1" i="1" u="sng" dirty="0" smtClean="0">
                <a:solidFill>
                  <a:srgbClr val="00206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Monotype Corsiva" pitchFamily="66" charset="0"/>
              </a:rPr>
              <a:t>Початок революції</a:t>
            </a:r>
          </a:p>
          <a:p>
            <a:pPr>
              <a:buNone/>
            </a:pPr>
            <a:r>
              <a:rPr lang="uk-UA" sz="2600" b="1" i="1" u="sng" dirty="0" smtClean="0">
                <a:latin typeface="Monotype Corsiva" pitchFamily="66" charset="0"/>
              </a:rPr>
              <a:t>Передумова:</a:t>
            </a:r>
            <a:r>
              <a:rPr lang="uk-UA" sz="2600" dirty="0" smtClean="0">
                <a:latin typeface="Monotype Corsiva" pitchFamily="66" charset="0"/>
              </a:rPr>
              <a:t> </a:t>
            </a:r>
            <a:r>
              <a:rPr lang="uk-UA" sz="2300" i="1" dirty="0" smtClean="0">
                <a:solidFill>
                  <a:srgbClr val="FF0000"/>
                </a:solidFill>
                <a:latin typeface="Monotype Corsiva" pitchFamily="66" charset="0"/>
              </a:rPr>
              <a:t>наростання загальної кризи та капітуляція.</a:t>
            </a:r>
            <a:endParaRPr lang="ru-RU" sz="2300" i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uk-UA" sz="2200" dirty="0" smtClean="0"/>
              <a:t> </a:t>
            </a:r>
            <a:r>
              <a:rPr lang="uk-UA" sz="2200" b="1" dirty="0" smtClean="0"/>
              <a:t>Революція почалась 3 листопада 1918 р. повстанням моряків германського флоту в Кілі, яке перекинулось на інші міста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uk-UA" sz="2200" b="1" dirty="0" smtClean="0"/>
              <a:t> 9 листопада відбулося збройне повстання в Берліні, учасники якого до середини дня оволоділи містом</a:t>
            </a:r>
          </a:p>
          <a:p>
            <a:pPr>
              <a:buClr>
                <a:srgbClr val="002060"/>
              </a:buClr>
              <a:buNone/>
            </a:pPr>
            <a:endParaRPr lang="uk-UA" sz="2200" b="1" dirty="0" smtClean="0"/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uk-UA" sz="2200" b="1" dirty="0" smtClean="0"/>
              <a:t>Був організований коаліційний уряд – Рада народних уповноважених (РНУ), в який ввійшли представники СДПН та НСДПН</a:t>
            </a: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3786182" y="-357214"/>
            <a:ext cx="571504" cy="7572428"/>
          </a:xfrm>
          <a:prstGeom prst="rightBrace">
            <a:avLst>
              <a:gd name="adj1" fmla="val 8333"/>
              <a:gd name="adj2" fmla="val 44358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6182" y="378619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/>
              <a:t>Ф. </a:t>
            </a:r>
            <a:r>
              <a:rPr lang="uk-UA" sz="2400" i="1" dirty="0" err="1" smtClean="0"/>
              <a:t>Еберт</a:t>
            </a:r>
            <a:endParaRPr lang="ru-RU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42844" y="4429132"/>
            <a:ext cx="900115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i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За кілька годин до цієї події канцлер М. Баденський повідомив про зречення імператора Вільгельма </a:t>
            </a:r>
            <a:r>
              <a:rPr lang="en-US" b="1" i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</a:t>
            </a:r>
            <a:r>
              <a:rPr lang="ru-RU" b="1" i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</a:t>
            </a:r>
            <a:r>
              <a:rPr lang="ru-RU" b="1" i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престолу та сам</a:t>
            </a:r>
            <a:r>
              <a:rPr lang="uk-UA" b="1" i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подав у відставку. Зрікшись від престолу, Вільгельм у ніч на 10 листопада біг до Голландії. </a:t>
            </a:r>
            <a:endParaRPr lang="ru-RU" b="1" i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14810" y="5357826"/>
            <a:ext cx="714380" cy="78581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14282" y="6215082"/>
            <a:ext cx="8635569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200" b="1" i="1" u="sng" dirty="0" smtClean="0">
                <a:solidFill>
                  <a:srgbClr val="FF0000"/>
                </a:solidFill>
              </a:rPr>
              <a:t>Так звалилася Німецька імперія, яка проіснувала неповних 48 років</a:t>
            </a:r>
            <a:endParaRPr lang="ru-RU" sz="2200" b="1" i="1" u="sng" dirty="0">
              <a:solidFill>
                <a:srgbClr val="FF0000"/>
              </a:solidFill>
            </a:endParaRPr>
          </a:p>
        </p:txBody>
      </p:sp>
      <p:pic>
        <p:nvPicPr>
          <p:cNvPr id="11" name="Рисунок 10" descr="Friedrich_Ebe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785794"/>
            <a:ext cx="1214446" cy="16911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7715272" y="2500306"/>
            <a:ext cx="1428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b="1" i="1" dirty="0" smtClean="0"/>
              <a:t>Ф. </a:t>
            </a:r>
            <a:r>
              <a:rPr lang="uk-UA" sz="1100" b="1" i="1" dirty="0" err="1" smtClean="0"/>
              <a:t>Еберт</a:t>
            </a:r>
            <a:r>
              <a:rPr lang="uk-UA" sz="1100" b="1" i="1" dirty="0" smtClean="0"/>
              <a:t> – лідер соціал-демократів</a:t>
            </a:r>
            <a:endParaRPr lang="ru-RU" sz="11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9F5FF"/>
            </a:gs>
            <a:gs pos="64999">
              <a:srgbClr val="F0EBD5"/>
            </a:gs>
            <a:gs pos="100000">
              <a:srgbClr val="D1C39F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7"/>
            <a:ext cx="8715436" cy="15716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3000" b="1" i="1" u="sng" dirty="0" smtClean="0">
                <a:solidFill>
                  <a:srgbClr val="002060"/>
                </a:solidFill>
                <a:latin typeface="Monotype Corsiva" pitchFamily="66" charset="0"/>
              </a:rPr>
              <a:t>Суперечки серед учасників Липневої революції</a:t>
            </a:r>
          </a:p>
          <a:p>
            <a:pPr>
              <a:buClr>
                <a:srgbClr val="002060"/>
              </a:buClr>
              <a:buNone/>
            </a:pPr>
            <a:r>
              <a:rPr lang="uk-UA" sz="19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      9 листопада Ф. </a:t>
            </a:r>
            <a:r>
              <a:rPr lang="uk-UA" sz="1900" dirty="0" err="1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Шейдеман</a:t>
            </a:r>
            <a:r>
              <a:rPr lang="uk-UA" sz="19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, один з лідерів СДПН, проголосив утворення демократичної республіки. Близько 16 годин лідер ліворадикальної </a:t>
            </a:r>
            <a:r>
              <a:rPr lang="en-US" sz="19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“</a:t>
            </a:r>
            <a:r>
              <a:rPr lang="uk-UA" sz="19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Спілки Спартака</a:t>
            </a:r>
            <a:r>
              <a:rPr lang="en-US" sz="19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”</a:t>
            </a:r>
            <a:r>
              <a:rPr lang="uk-UA" sz="19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 К. </a:t>
            </a:r>
            <a:r>
              <a:rPr lang="uk-UA" sz="1900" dirty="0" err="1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Лібкнехт</a:t>
            </a:r>
            <a:r>
              <a:rPr lang="uk-UA" sz="19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 проголосив утворення соціалістичної республіки в Німеччині. Однак реальна влада була в руках СНУ.</a:t>
            </a:r>
            <a:endParaRPr lang="uk-UA" sz="1900" u="sng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sz="2800" b="1" i="1" u="sng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sz="2800" b="1" i="1" u="sng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929058" y="1714488"/>
            <a:ext cx="714380" cy="78581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7158" y="2571744"/>
            <a:ext cx="821537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uk-UA" sz="2200" b="1" i="1" u="sng" dirty="0" smtClean="0">
                <a:solidFill>
                  <a:srgbClr val="FF0000"/>
                </a:solidFill>
              </a:rPr>
              <a:t>Революція виявила протиріччя сил, а також протилежність їх цілей</a:t>
            </a:r>
            <a:endParaRPr lang="ru-RU" sz="2200" b="1" i="1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143249"/>
            <a:ext cx="87868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u="sng" dirty="0" err="1" smtClean="0">
                <a:solidFill>
                  <a:srgbClr val="002060"/>
                </a:solidFill>
                <a:latin typeface="Monotype Corsiva" pitchFamily="66" charset="0"/>
              </a:rPr>
              <a:t>Комп</a:t>
            </a:r>
            <a:r>
              <a:rPr lang="en-US" sz="2800" b="1" i="1" u="sng" dirty="0" smtClean="0">
                <a:solidFill>
                  <a:srgbClr val="002060"/>
                </a:solidFill>
                <a:latin typeface="Monotype Corsiva" pitchFamily="66" charset="0"/>
              </a:rPr>
              <a:t>’</a:t>
            </a:r>
            <a:r>
              <a:rPr lang="uk-UA" sz="2800" b="1" i="1" u="sng" dirty="0" err="1" smtClean="0">
                <a:solidFill>
                  <a:srgbClr val="002060"/>
                </a:solidFill>
                <a:latin typeface="Monotype Corsiva" pitchFamily="66" charset="0"/>
              </a:rPr>
              <a:t>єнське</a:t>
            </a:r>
            <a:r>
              <a:rPr lang="uk-UA" sz="2800" b="1" i="1" u="sng" dirty="0" smtClean="0">
                <a:solidFill>
                  <a:srgbClr val="002060"/>
                </a:solidFill>
                <a:latin typeface="Monotype Corsiva" pitchFamily="66" charset="0"/>
              </a:rPr>
              <a:t> перемир'я </a:t>
            </a:r>
            <a:endParaRPr lang="uk-UA" sz="2000" b="1" i="1" u="sng" dirty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uk-UA" sz="20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Було підписано в К	</a:t>
            </a:r>
            <a:r>
              <a:rPr lang="uk-UA" sz="2000" dirty="0" err="1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омп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’</a:t>
            </a:r>
            <a:r>
              <a:rPr lang="uk-UA" sz="2000" dirty="0" err="1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єнському</a:t>
            </a:r>
            <a:r>
              <a:rPr lang="uk-UA" sz="20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 лісі 11 листопада 1918 р.</a:t>
            </a:r>
          </a:p>
          <a:p>
            <a:r>
              <a:rPr lang="uk-UA" sz="2000" u="sng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Німеччина обіцяла: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Негайно вивести війська з усіх зайнятих територій (у тому числі й російської)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Звільнити всіх військовополонених 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20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Передати Антанті величезну кількість знарядь, кулеметів, паровозів, автомобілів, літаків, підводних човнів та військових кораблів</a:t>
            </a:r>
            <a:endParaRPr lang="uk-UA" sz="28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sz="2800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786454"/>
            <a:ext cx="9144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</a:rPr>
              <a:t>Так завершилася Перша світова війна, хоча остаточний мирний договір треба було ще підписати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DDEBCF"/>
            </a:gs>
            <a:gs pos="50000">
              <a:schemeClr val="bg1"/>
            </a:gs>
            <a:gs pos="100000">
              <a:srgbClr val="C6E6A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600" b="1" i="1" u="sng" dirty="0" smtClean="0">
                <a:solidFill>
                  <a:srgbClr val="002060"/>
                </a:solidFill>
                <a:latin typeface="Monotype Corsiva" pitchFamily="66" charset="0"/>
              </a:rPr>
              <a:t>Програма та реформи СНУ</a:t>
            </a:r>
          </a:p>
          <a:p>
            <a:pPr>
              <a:buNone/>
            </a:pPr>
            <a:r>
              <a:rPr lang="uk-UA" i="1" dirty="0" smtClean="0"/>
              <a:t>Прагнення народу до глобальних соціальних перетворень.</a:t>
            </a:r>
          </a:p>
          <a:p>
            <a:pPr>
              <a:buNone/>
            </a:pPr>
            <a:r>
              <a:rPr lang="uk-UA" i="1" u="sng" dirty="0" smtClean="0">
                <a:solidFill>
                  <a:srgbClr val="FF0000"/>
                </a:solidFill>
              </a:rPr>
              <a:t>12 листопада уряд оприлюднив програму дій:</a:t>
            </a:r>
          </a:p>
          <a:p>
            <a:pPr>
              <a:buNone/>
            </a:pPr>
            <a:r>
              <a:rPr lang="uk-UA" b="1" i="1" dirty="0" smtClean="0">
                <a:latin typeface="Monotype Corsiva" pitchFamily="66" charset="0"/>
              </a:rPr>
              <a:t>- Відмінялось облогове становище воєнного часу</a:t>
            </a:r>
          </a:p>
          <a:p>
            <a:pPr>
              <a:buNone/>
            </a:pPr>
            <a:r>
              <a:rPr lang="uk-UA" b="1" i="1" dirty="0" smtClean="0">
                <a:latin typeface="Monotype Corsiva" pitchFamily="66" charset="0"/>
              </a:rPr>
              <a:t>- Проголошувалася свобода слова,зібрань, асоціацій</a:t>
            </a:r>
          </a:p>
          <a:p>
            <a:pPr>
              <a:buNone/>
            </a:pPr>
            <a:r>
              <a:rPr lang="uk-UA" b="1" i="1" dirty="0" smtClean="0">
                <a:latin typeface="Monotype Corsiva" pitchFamily="66" charset="0"/>
              </a:rPr>
              <a:t>- Оголошувалась амністія політичним ув'язненим </a:t>
            </a:r>
          </a:p>
          <a:p>
            <a:pPr>
              <a:buNone/>
            </a:pPr>
            <a:r>
              <a:rPr lang="uk-UA" b="1" i="1" dirty="0" smtClean="0">
                <a:latin typeface="Monotype Corsiva" pitchFamily="66" charset="0"/>
              </a:rPr>
              <a:t>- Вперше запроваджувалось рівне вибіркове право за тайним та прямим голосуванням</a:t>
            </a:r>
          </a:p>
          <a:p>
            <a:pPr>
              <a:buNone/>
            </a:pPr>
            <a:r>
              <a:rPr lang="uk-UA" i="1" u="sng" dirty="0" smtClean="0">
                <a:solidFill>
                  <a:srgbClr val="FF0000"/>
                </a:solidFill>
              </a:rPr>
              <a:t>Соціальна політика:</a:t>
            </a:r>
          </a:p>
          <a:p>
            <a:pPr>
              <a:buNone/>
            </a:pPr>
            <a:r>
              <a:rPr lang="uk-UA" dirty="0" smtClean="0"/>
              <a:t>- </a:t>
            </a:r>
            <a:r>
              <a:rPr lang="uk-UA" b="1" i="1" dirty="0" smtClean="0">
                <a:latin typeface="Monotype Corsiva" pitchFamily="66" charset="0"/>
              </a:rPr>
              <a:t>Працевлаштування демобілізованих солдат та безробітних</a:t>
            </a:r>
          </a:p>
          <a:p>
            <a:pPr>
              <a:buNone/>
            </a:pPr>
            <a:r>
              <a:rPr lang="uk-UA" b="1" i="1" dirty="0" smtClean="0">
                <a:latin typeface="Monotype Corsiva" pitchFamily="66" charset="0"/>
              </a:rPr>
              <a:t>- Рішення проблем соціального забезпечення</a:t>
            </a:r>
          </a:p>
          <a:p>
            <a:pPr>
              <a:buNone/>
            </a:pPr>
            <a:r>
              <a:rPr lang="uk-UA" b="1" i="1" dirty="0" smtClean="0">
                <a:latin typeface="Monotype Corsiva" pitchFamily="66" charset="0"/>
              </a:rPr>
              <a:t>- Регулювання економічних та соціальних відносин</a:t>
            </a:r>
          </a:p>
          <a:p>
            <a:pPr>
              <a:buNone/>
            </a:pPr>
            <a:r>
              <a:rPr lang="uk-UA" b="1" i="1" dirty="0" smtClean="0">
                <a:latin typeface="Monotype Corsiva" pitchFamily="66" charset="0"/>
              </a:rPr>
              <a:t>- Пропонувалося видати закон про 8-годинний робочий день</a:t>
            </a:r>
          </a:p>
          <a:p>
            <a:pPr>
              <a:buNone/>
            </a:pPr>
            <a:r>
              <a:rPr lang="uk-UA" b="1" i="1" dirty="0" smtClean="0">
                <a:solidFill>
                  <a:schemeClr val="tx1"/>
                </a:solidFill>
                <a:latin typeface="Monotype Corsiva" pitchFamily="66" charset="0"/>
              </a:rPr>
              <a:t>    Уряд  уклав з Верховним командувачем армії </a:t>
            </a:r>
            <a:r>
              <a:rPr lang="uk-UA" b="1" i="1" u="sng" dirty="0" smtClean="0">
                <a:solidFill>
                  <a:schemeClr val="tx1"/>
                </a:solidFill>
                <a:latin typeface="Monotype Corsiva" pitchFamily="66" charset="0"/>
              </a:rPr>
              <a:t>угоду про спільну підтримку суспільного порядку</a:t>
            </a:r>
            <a:r>
              <a:rPr lang="uk-UA" b="1" i="1" dirty="0" smtClean="0">
                <a:solidFill>
                  <a:schemeClr val="tx1"/>
                </a:solidFill>
                <a:latin typeface="Monotype Corsiva" pitchFamily="66" charset="0"/>
              </a:rPr>
              <a:t>, заборонило стихійно створеним радам втручатися в командування армійськими частинами, в діяльність судових органів.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64999">
              <a:schemeClr val="accent6">
                <a:lumMod val="20000"/>
                <a:lumOff val="80000"/>
              </a:schemeClr>
            </a:gs>
            <a:gs pos="100000">
              <a:schemeClr val="accent5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5720" y="285728"/>
            <a:ext cx="2914664" cy="1657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Monotype Corsiva" pitchFamily="66" charset="0"/>
              </a:rPr>
              <a:t>Ліворадикальні сили </a:t>
            </a:r>
          </a:p>
          <a:p>
            <a:pPr algn="ctr"/>
            <a:r>
              <a:rPr lang="uk-UA" sz="2400" dirty="0" smtClean="0"/>
              <a:t>( у тому числі й </a:t>
            </a:r>
            <a:r>
              <a:rPr lang="en-US" sz="2400" dirty="0" smtClean="0"/>
              <a:t>“</a:t>
            </a:r>
            <a:r>
              <a:rPr lang="uk-UA" sz="2400" dirty="0" smtClean="0"/>
              <a:t>Спілка Спартака</a:t>
            </a:r>
            <a:r>
              <a:rPr lang="en-US" sz="2400" dirty="0" smtClean="0"/>
              <a:t>”</a:t>
            </a:r>
            <a:r>
              <a:rPr lang="uk-UA" sz="2400" dirty="0" smtClean="0"/>
              <a:t>)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2214554"/>
            <a:ext cx="2914664" cy="1657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Monotype Corsiva" pitchFamily="66" charset="0"/>
              </a:rPr>
              <a:t>Соціал-демократи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428992" y="7857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428992" y="2714620"/>
            <a:ext cx="100013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715418" y="1928814"/>
            <a:ext cx="3856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14875" y="642918"/>
            <a:ext cx="4429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Виступали за соціалістичну революцію, за передачу влади радам робочих депутатів.</a:t>
            </a:r>
          </a:p>
          <a:p>
            <a:r>
              <a:rPr lang="uk-UA" sz="1600" dirty="0" smtClean="0"/>
              <a:t>Вони надихалися прикладом Радянської Росії  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714876" y="2214555"/>
            <a:ext cx="4429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Займали помірно-фашистську позицію та вважали головним скликати Установчі збори для прийняття конституції. Це знаходило підтримку зі сторони ліберальних та консервативних партій, які виступали тепер за вивісками </a:t>
            </a:r>
            <a:r>
              <a:rPr lang="en-US" sz="1600" dirty="0" smtClean="0"/>
              <a:t>“</a:t>
            </a:r>
            <a:r>
              <a:rPr lang="uk-UA" sz="1600" dirty="0" smtClean="0"/>
              <a:t>демократичних</a:t>
            </a:r>
            <a:r>
              <a:rPr lang="en-US" sz="1600" dirty="0" smtClean="0"/>
              <a:t>”</a:t>
            </a:r>
            <a:r>
              <a:rPr lang="uk-UA" sz="1600" dirty="0" smtClean="0"/>
              <a:t>,</a:t>
            </a:r>
            <a:r>
              <a:rPr lang="en-US" sz="1600" dirty="0" smtClean="0"/>
              <a:t> “</a:t>
            </a:r>
            <a:r>
              <a:rPr lang="uk-UA" sz="1600" dirty="0" smtClean="0"/>
              <a:t>національних</a:t>
            </a:r>
            <a:r>
              <a:rPr lang="en-US" sz="1600" dirty="0" smtClean="0"/>
              <a:t>”</a:t>
            </a:r>
            <a:r>
              <a:rPr lang="uk-UA" sz="1600" dirty="0" smtClean="0"/>
              <a:t> </a:t>
            </a:r>
            <a:endParaRPr lang="ru-RU" sz="16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643438" y="3857628"/>
            <a:ext cx="45005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643438" y="2143116"/>
            <a:ext cx="45005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4786322"/>
            <a:ext cx="9144000" cy="14773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Крім того комуністи стрімко рвалися до влади. Під керівництвом лідерів </a:t>
            </a:r>
            <a:r>
              <a:rPr lang="en-US" dirty="0" smtClean="0"/>
              <a:t>“</a:t>
            </a:r>
            <a:r>
              <a:rPr lang="uk-UA" dirty="0" smtClean="0"/>
              <a:t>Спартака</a:t>
            </a:r>
            <a:r>
              <a:rPr lang="en-US" dirty="0" smtClean="0"/>
              <a:t>”</a:t>
            </a:r>
            <a:r>
              <a:rPr lang="uk-UA" dirty="0" smtClean="0"/>
              <a:t> К. </a:t>
            </a:r>
            <a:r>
              <a:rPr lang="uk-UA" dirty="0" err="1" smtClean="0"/>
              <a:t>Лібкнехта</a:t>
            </a:r>
            <a:r>
              <a:rPr lang="uk-UA" dirty="0" smtClean="0"/>
              <a:t> та Р. Люксембург зо грудня 1918 р. була створена Комуністична партія Німеччини. 5 січня 1919 р. КПН організувала збройне повстання з вимогою повалення уряду. Останнім акордом революції було проголошення 13 квітня 1919 р. Баварської Радянської республіки, яка проіснувала лише 3 неділі.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4999">
              <a:schemeClr val="accent6">
                <a:lumMod val="20000"/>
                <a:lumOff val="80000"/>
              </a:schemeClr>
            </a:gs>
            <a:gs pos="100000">
              <a:schemeClr val="accent5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3"/>
            <a:ext cx="9001156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000" b="1" i="1" u="sng" dirty="0" smtClean="0">
                <a:solidFill>
                  <a:srgbClr val="002060"/>
                </a:solidFill>
                <a:latin typeface="Monotype Corsiva" pitchFamily="66" charset="0"/>
              </a:rPr>
              <a:t>Подолання революційної кризи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600" i="1" dirty="0" smtClean="0">
                <a:latin typeface="Monotype Corsiva" pitchFamily="66" charset="0"/>
              </a:rPr>
              <a:t>19 січня 1919 р. відбулися вибори до Установчих зборів. Перемогу отримала </a:t>
            </a:r>
            <a:r>
              <a:rPr lang="uk-UA" sz="2600" i="1" dirty="0" smtClean="0">
                <a:solidFill>
                  <a:srgbClr val="FF0000"/>
                </a:solidFill>
                <a:latin typeface="Monotype Corsiva" pitchFamily="66" charset="0"/>
              </a:rPr>
              <a:t>соціал-демократична партія(38%)</a:t>
            </a:r>
            <a:r>
              <a:rPr lang="uk-UA" sz="2600" i="1" dirty="0" smtClean="0">
                <a:latin typeface="Monotype Corsiva" pitchFamily="66" charset="0"/>
              </a:rPr>
              <a:t>, решта голосів були розподілені між </a:t>
            </a:r>
            <a:r>
              <a:rPr lang="uk-UA" sz="2600" i="1" dirty="0" smtClean="0">
                <a:solidFill>
                  <a:schemeClr val="tx1"/>
                </a:solidFill>
                <a:latin typeface="Monotype Corsiva" pitchFamily="66" charset="0"/>
              </a:rPr>
              <a:t>правими й центристськими партіями</a:t>
            </a:r>
            <a:r>
              <a:rPr lang="uk-UA" sz="2600" i="1" dirty="0" smtClean="0">
                <a:latin typeface="Monotype Corsiva" pitchFamily="66" charset="0"/>
              </a:rPr>
              <a:t>.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uk-UA" sz="2600" i="1" dirty="0" smtClean="0">
                <a:latin typeface="Monotype Corsiva" pitchFamily="66" charset="0"/>
              </a:rPr>
              <a:t>6 лютого депутати Установчих зборів зібралися на </a:t>
            </a:r>
            <a:r>
              <a:rPr lang="uk-UA" sz="2600" i="1" dirty="0" smtClean="0">
                <a:solidFill>
                  <a:srgbClr val="C00000"/>
                </a:solidFill>
                <a:latin typeface="Monotype Corsiva" pitchFamily="66" charset="0"/>
              </a:rPr>
              <a:t>перше</a:t>
            </a:r>
            <a:r>
              <a:rPr lang="uk-UA" sz="2600" i="1" dirty="0" smtClean="0">
                <a:latin typeface="Monotype Corsiva" pitchFamily="66" charset="0"/>
              </a:rPr>
              <a:t> засідання. </a:t>
            </a:r>
            <a:r>
              <a:rPr lang="uk-UA" sz="2600" i="1" dirty="0" smtClean="0">
                <a:solidFill>
                  <a:srgbClr val="FF0000"/>
                </a:solidFill>
                <a:latin typeface="Monotype Corsiva" pitchFamily="66" charset="0"/>
              </a:rPr>
              <a:t>Президентом Німеччини став Ф. </a:t>
            </a:r>
            <a:r>
              <a:rPr lang="uk-UA" sz="2600" i="1" dirty="0" err="1" smtClean="0">
                <a:solidFill>
                  <a:srgbClr val="FF0000"/>
                </a:solidFill>
                <a:latin typeface="Monotype Corsiva" pitchFamily="66" charset="0"/>
              </a:rPr>
              <a:t>Еберт</a:t>
            </a:r>
            <a:r>
              <a:rPr lang="uk-UA" sz="2600" i="1" dirty="0" smtClean="0">
                <a:latin typeface="Monotype Corsiva" pitchFamily="66" charset="0"/>
              </a:rPr>
              <a:t>, а інший </a:t>
            </a:r>
            <a:r>
              <a:rPr lang="uk-UA" sz="2600" i="1" dirty="0" smtClean="0">
                <a:solidFill>
                  <a:schemeClr val="tx1"/>
                </a:solidFill>
                <a:latin typeface="Monotype Corsiva" pitchFamily="66" charset="0"/>
              </a:rPr>
              <a:t>лідер СДПН Філіп </a:t>
            </a:r>
            <a:r>
              <a:rPr lang="uk-UA" sz="2600" i="1" dirty="0" err="1" smtClean="0">
                <a:solidFill>
                  <a:schemeClr val="tx1"/>
                </a:solidFill>
                <a:latin typeface="Monotype Corsiva" pitchFamily="66" charset="0"/>
              </a:rPr>
              <a:t>Шейдеман</a:t>
            </a:r>
            <a:r>
              <a:rPr lang="uk-UA" sz="2600" i="1" dirty="0" smtClean="0">
                <a:solidFill>
                  <a:schemeClr val="tx1"/>
                </a:solidFill>
                <a:latin typeface="Monotype Corsiva" pitchFamily="66" charset="0"/>
              </a:rPr>
              <a:t> сформував коаліційний уряд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" y="4500570"/>
            <a:ext cx="9144000" cy="1508105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uk-UA" sz="2300" dirty="0" smtClean="0">
                <a:solidFill>
                  <a:srgbClr val="FF0000"/>
                </a:solidFill>
              </a:rPr>
              <a:t>Революція в Німеччині фактично завершилася( якщо не вважати виступів ліворадикальних  сил у Баварії в квітні 1919 р.). Головними підсумками можна вважати ліквідацію монархії та встановлення республіки. До влади в Німеччині прийшли помірні соціал-демократи </a:t>
            </a:r>
            <a:endParaRPr lang="ru-RU" sz="2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/>
      <a:lstStyle/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3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4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1470</TotalTime>
  <Words>3095</Words>
  <Application>Microsoft Office PowerPoint</Application>
  <PresentationFormat>Экран (4:3)</PresentationFormat>
  <Paragraphs>292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      Н і м е ч ч и н а                         (1918-1939)» </vt:lpstr>
      <vt:lpstr>I. Наслідки поразки у війні</vt:lpstr>
      <vt:lpstr>II. Розстановка політичних сил в країні (1918)</vt:lpstr>
      <vt:lpstr>Презентация PowerPoint</vt:lpstr>
      <vt:lpstr>iii. липнева революція (1918) в Німеччині. Комп’єнське перемир’я  </vt:lpstr>
      <vt:lpstr>Презентация PowerPoint</vt:lpstr>
      <vt:lpstr>Презентация PowerPoint</vt:lpstr>
      <vt:lpstr>Презентация PowerPoint</vt:lpstr>
      <vt:lpstr>Презентация PowerPoint</vt:lpstr>
      <vt:lpstr>iv. веймарська республіка(1919-1933)</vt:lpstr>
      <vt:lpstr>Презентация PowerPoint</vt:lpstr>
      <vt:lpstr>Презентация PowerPoint</vt:lpstr>
      <vt:lpstr>Презентация PowerPoint</vt:lpstr>
      <vt:lpstr>Презентация PowerPoint</vt:lpstr>
      <vt:lpstr>V. ЕКОНОМІЧНА КРИЗА ТА ЇЇ ОСОБЛИВОСТІ В НІМЕЧЧИНІ (1929-1933)</vt:lpstr>
      <vt:lpstr>vi. КРИЗА ВЕЙМАРСЬКОЇ РЕСПУБЛІКИ</vt:lpstr>
      <vt:lpstr>vii. Шлях нацистів до влади</vt:lpstr>
      <vt:lpstr>Презентация PowerPoint</vt:lpstr>
      <vt:lpstr>VIII. Адольф Гітлер                              (20 квітня 1889- 30 квітня 1945) </vt:lpstr>
      <vt:lpstr>Презентация PowerPoint</vt:lpstr>
      <vt:lpstr>ix. Встановлення фашистської диктатури</vt:lpstr>
      <vt:lpstr>X. ЕКОНОМІЧНА ПОЛІТИКА НАЦИСТСЬКОГО РЕЖИМУ</vt:lpstr>
      <vt:lpstr>    xi. Ідеологічна політика нацистів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134</cp:revision>
  <dcterms:created xsi:type="dcterms:W3CDTF">2013-03-09T08:43:02Z</dcterms:created>
  <dcterms:modified xsi:type="dcterms:W3CDTF">2018-09-20T14:59:01Z</dcterms:modified>
</cp:coreProperties>
</file>