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77" r:id="rId7"/>
    <p:sldId id="276" r:id="rId8"/>
    <p:sldId id="275" r:id="rId9"/>
    <p:sldId id="274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4046" autoAdjust="0"/>
    <p:restoredTop sz="94660"/>
  </p:normalViewPr>
  <p:slideViewPr>
    <p:cSldViewPr>
      <p:cViewPr>
        <p:scale>
          <a:sx n="70" d="100"/>
          <a:sy n="70" d="100"/>
        </p:scale>
        <p:origin x="-105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E23D-4C9E-41AA-A6BF-2BBC64ED2652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4F71-92E6-4942-825A-3BECE33E03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E23D-4C9E-41AA-A6BF-2BBC64ED2652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4F71-92E6-4942-825A-3BECE33E03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E23D-4C9E-41AA-A6BF-2BBC64ED2652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4F71-92E6-4942-825A-3BECE33E03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E23D-4C9E-41AA-A6BF-2BBC64ED2652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4F71-92E6-4942-825A-3BECE33E03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E23D-4C9E-41AA-A6BF-2BBC64ED2652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4F71-92E6-4942-825A-3BECE33E03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E23D-4C9E-41AA-A6BF-2BBC64ED2652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4F71-92E6-4942-825A-3BECE33E03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E23D-4C9E-41AA-A6BF-2BBC64ED2652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4F71-92E6-4942-825A-3BECE33E03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E23D-4C9E-41AA-A6BF-2BBC64ED2652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4F71-92E6-4942-825A-3BECE33E03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E23D-4C9E-41AA-A6BF-2BBC64ED2652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4F71-92E6-4942-825A-3BECE33E03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E23D-4C9E-41AA-A6BF-2BBC64ED2652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4F71-92E6-4942-825A-3BECE33E03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E23D-4C9E-41AA-A6BF-2BBC64ED2652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74F71-92E6-4942-825A-3BECE33E03A8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7E23D-4C9E-41AA-A6BF-2BBC64ED2652}" type="datetimeFigureOut">
              <a:rPr lang="uk-UA" smtClean="0"/>
              <a:pPr/>
              <a:t>13.02.2017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D74F71-92E6-4942-825A-3BECE33E03A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artinki-dlya-fona-dlya-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07167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sz="4000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Математика </a:t>
            </a:r>
            <a:br>
              <a:rPr lang="uk-UA" sz="4000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uk-UA" sz="4000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1 клас</a:t>
            </a:r>
            <a:r>
              <a:rPr lang="uk-UA" b="1" dirty="0" smtClean="0">
                <a:latin typeface="Gabriola" pitchFamily="82" charset="0"/>
              </a:rPr>
              <a:t/>
            </a:r>
            <a:br>
              <a:rPr lang="uk-UA" b="1" dirty="0" smtClean="0">
                <a:latin typeface="Gabriola" pitchFamily="82" charset="0"/>
              </a:rPr>
            </a:br>
            <a:r>
              <a:rPr lang="uk-UA" sz="5300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Лічба предметів. Порівняння предметів за кількістю. Орієнтування в просторі та на площині. 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1802" y="4572008"/>
            <a:ext cx="5343540" cy="1852610"/>
          </a:xfrm>
        </p:spPr>
        <p:txBody>
          <a:bodyPr>
            <a:noAutofit/>
          </a:bodyPr>
          <a:lstStyle/>
          <a:p>
            <a:pPr algn="r"/>
            <a:r>
              <a:rPr lang="uk-UA" sz="1800" b="1" dirty="0" smtClean="0">
                <a:solidFill>
                  <a:schemeClr val="tx1"/>
                </a:solidFill>
              </a:rPr>
              <a:t>Корсун Алла </a:t>
            </a:r>
            <a:r>
              <a:rPr lang="uk-UA" sz="1800" b="1" dirty="0" smtClean="0">
                <a:solidFill>
                  <a:schemeClr val="tx1"/>
                </a:solidFill>
              </a:rPr>
              <a:t>Сергіївна,</a:t>
            </a:r>
            <a:endParaRPr lang="uk-UA" sz="1800" b="1" dirty="0" smtClean="0">
              <a:solidFill>
                <a:schemeClr val="tx1"/>
              </a:solidFill>
            </a:endParaRPr>
          </a:p>
          <a:p>
            <a:pPr algn="r"/>
            <a:r>
              <a:rPr lang="uk-UA" sz="1800" b="1" dirty="0" smtClean="0">
                <a:solidFill>
                  <a:schemeClr val="tx1"/>
                </a:solidFill>
              </a:rPr>
              <a:t>вчитель початкових класів </a:t>
            </a:r>
          </a:p>
          <a:p>
            <a:pPr algn="r"/>
            <a:r>
              <a:rPr lang="uk-UA" sz="1800" b="1" dirty="0" smtClean="0">
                <a:solidFill>
                  <a:schemeClr val="tx1"/>
                </a:solidFill>
              </a:rPr>
              <a:t>Софіївської загальноосвітня </a:t>
            </a:r>
          </a:p>
          <a:p>
            <a:pPr algn="r"/>
            <a:r>
              <a:rPr lang="uk-UA" sz="1800" b="1" dirty="0" smtClean="0">
                <a:solidFill>
                  <a:schemeClr val="tx1"/>
                </a:solidFill>
              </a:rPr>
              <a:t>школа І-ІІ ступенів</a:t>
            </a:r>
          </a:p>
          <a:p>
            <a:pPr algn="r"/>
            <a:r>
              <a:rPr lang="uk-UA" sz="1800" b="1" dirty="0" smtClean="0">
                <a:solidFill>
                  <a:schemeClr val="tx1"/>
                </a:solidFill>
              </a:rPr>
              <a:t>Черкаської районної ради</a:t>
            </a:r>
          </a:p>
          <a:p>
            <a:pPr algn="r"/>
            <a:r>
              <a:rPr lang="uk-UA" sz="1800" b="1" dirty="0" smtClean="0">
                <a:solidFill>
                  <a:schemeClr val="tx1"/>
                </a:solidFill>
              </a:rPr>
              <a:t>Черкаської області</a:t>
            </a:r>
            <a:endParaRPr lang="en-US" sz="1800" b="1" dirty="0" smtClean="0">
              <a:solidFill>
                <a:schemeClr val="tx1"/>
              </a:solidFill>
            </a:endParaRPr>
          </a:p>
          <a:p>
            <a:pPr algn="r"/>
            <a:endParaRPr lang="uk-UA" sz="9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artinki-dlya-fona-dlya-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  <a:t>Порівняйте кількість предметів зліва і справа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img27.jpg"/>
          <p:cNvPicPr>
            <a:picLocks noGrp="1" noChangeAspect="1"/>
          </p:cNvPicPr>
          <p:nvPr>
            <p:ph idx="1"/>
          </p:nvPr>
        </p:nvPicPr>
        <p:blipFill>
          <a:blip r:embed="rId3"/>
          <a:srcRect t="23044" b="2771"/>
          <a:stretch>
            <a:fillRect/>
          </a:stretch>
        </p:blipFill>
        <p:spPr>
          <a:xfrm>
            <a:off x="2143108" y="2143116"/>
            <a:ext cx="6429420" cy="4214842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artinki-dlya-fona-dlya-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Назвіть предмети, яких є по два.</a:t>
            </a:r>
            <a:endParaRPr lang="uk-UA" sz="4000" b="1" dirty="0">
              <a:solidFill>
                <a:srgbClr val="7030A0"/>
              </a:solidFill>
              <a:latin typeface="Gabriola" pitchFamily="82" charset="0"/>
            </a:endParaRPr>
          </a:p>
        </p:txBody>
      </p:sp>
      <p:pic>
        <p:nvPicPr>
          <p:cNvPr id="5" name="Содержимое 4" descr="images (11).jpg"/>
          <p:cNvPicPr>
            <a:picLocks noGrp="1" noChangeAspect="1"/>
          </p:cNvPicPr>
          <p:nvPr>
            <p:ph idx="1"/>
          </p:nvPr>
        </p:nvPicPr>
        <p:blipFill>
          <a:blip r:embed="rId3"/>
          <a:srcRect t="18182" b="1515"/>
          <a:stretch>
            <a:fillRect/>
          </a:stretch>
        </p:blipFill>
        <p:spPr>
          <a:xfrm>
            <a:off x="2071670" y="2000240"/>
            <a:ext cx="6429420" cy="428628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artinki-dlya-fona-dlya-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 smtClean="0">
                <a:solidFill>
                  <a:srgbClr val="7030A0"/>
                </a:solidFill>
                <a:latin typeface="Gabriola" pitchFamily="82" charset="0"/>
              </a:rPr>
              <a:t>Задачі для кмітливих</a:t>
            </a:r>
            <a:endParaRPr lang="uk-UA" b="1" dirty="0">
              <a:solidFill>
                <a:srgbClr val="7030A0"/>
              </a:solidFill>
              <a:latin typeface="Gabriola" pitchFamily="82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285984" y="1214422"/>
            <a:ext cx="4400552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В клас зайшов Мишко,</a:t>
            </a:r>
          </a:p>
          <a:p>
            <a:pPr>
              <a:spcBef>
                <a:spcPts val="0"/>
              </a:spcBef>
              <a:buNone/>
            </a:pP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А за ним Петько,</a:t>
            </a:r>
          </a:p>
          <a:p>
            <a:pPr>
              <a:spcBef>
                <a:spcPts val="0"/>
              </a:spcBef>
              <a:buNone/>
            </a:pP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А за ним Марина,</a:t>
            </a:r>
          </a:p>
          <a:p>
            <a:pPr>
              <a:spcBef>
                <a:spcPts val="0"/>
              </a:spcBef>
              <a:buNone/>
            </a:pP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Потім ще Ярина,</a:t>
            </a:r>
          </a:p>
          <a:p>
            <a:pPr>
              <a:spcBef>
                <a:spcPts val="0"/>
              </a:spcBef>
              <a:buNone/>
            </a:pP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А за нею Гнат.</a:t>
            </a:r>
          </a:p>
          <a:p>
            <a:pPr>
              <a:spcBef>
                <a:spcPts val="0"/>
              </a:spcBef>
              <a:buNone/>
            </a:pP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Скільки всіх малят?</a:t>
            </a:r>
            <a:endParaRPr lang="uk-UA" sz="4000" b="1" dirty="0">
              <a:solidFill>
                <a:srgbClr val="7030A0"/>
              </a:solidFill>
              <a:latin typeface="Gabriola" pitchFamily="82" charset="0"/>
            </a:endParaRPr>
          </a:p>
        </p:txBody>
      </p:sp>
      <p:pic>
        <p:nvPicPr>
          <p:cNvPr id="8" name="Рисунок 7" descr="images (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3174" y="5000636"/>
            <a:ext cx="5929354" cy="1571636"/>
          </a:xfrm>
          <a:prstGeom prst="rect">
            <a:avLst/>
          </a:prstGeo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artinki-dlya-fona-dlya-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18623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Півень залетів на тин,</a:t>
            </a:r>
          </a:p>
          <a:p>
            <a:pPr>
              <a:buNone/>
            </a:pP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А там півник ще один.</a:t>
            </a:r>
          </a:p>
          <a:p>
            <a:pPr>
              <a:buNone/>
            </a:pP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Скільки півників усіх?</a:t>
            </a:r>
          </a:p>
          <a:p>
            <a:pPr>
              <a:buNone/>
            </a:pP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Полічіть-но швидше їх.</a:t>
            </a:r>
            <a:endParaRPr lang="uk-UA" sz="4000" b="1" dirty="0">
              <a:solidFill>
                <a:srgbClr val="7030A0"/>
              </a:solidFill>
              <a:latin typeface="Gabriola" pitchFamily="82" charset="0"/>
            </a:endParaRPr>
          </a:p>
        </p:txBody>
      </p:sp>
      <p:pic>
        <p:nvPicPr>
          <p:cNvPr id="5" name="Рисунок 4" descr="images (6).jpg"/>
          <p:cNvPicPr>
            <a:picLocks noChangeAspect="1"/>
          </p:cNvPicPr>
          <p:nvPr/>
        </p:nvPicPr>
        <p:blipFill>
          <a:blip r:embed="rId3">
            <a:lum contrast="10000"/>
          </a:blip>
          <a:srcRect t="23196" r="50772" b="14948"/>
          <a:stretch>
            <a:fillRect/>
          </a:stretch>
        </p:blipFill>
        <p:spPr>
          <a:xfrm>
            <a:off x="4786314" y="2928934"/>
            <a:ext cx="4000528" cy="35719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artinki-dlya-fona-dlya-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643182"/>
            <a:ext cx="6186502" cy="3643338"/>
          </a:xfrm>
        </p:spPr>
        <p:txBody>
          <a:bodyPr>
            <a:normAutofit/>
          </a:bodyPr>
          <a:lstStyle/>
          <a:p>
            <a:pPr algn="l"/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Три веселі киці</a:t>
            </a:r>
            <a:b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</a:b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грались на травиці.</a:t>
            </a:r>
            <a:b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</a:b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Песик теж до них прибіг.</a:t>
            </a:r>
            <a:b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</a:b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Скільки котиків усіх?</a:t>
            </a:r>
            <a:endParaRPr lang="uk-UA" sz="4000" b="1" dirty="0">
              <a:solidFill>
                <a:srgbClr val="7030A0"/>
              </a:solidFill>
              <a:latin typeface="Gabriola" pitchFamily="82" charset="0"/>
            </a:endParaRPr>
          </a:p>
        </p:txBody>
      </p:sp>
      <p:pic>
        <p:nvPicPr>
          <p:cNvPr id="5" name="Содержимое 4" descr="images (13).jpg"/>
          <p:cNvPicPr>
            <a:picLocks noGrp="1" noChangeAspect="1"/>
          </p:cNvPicPr>
          <p:nvPr>
            <p:ph idx="1"/>
          </p:nvPr>
        </p:nvPicPr>
        <p:blipFill>
          <a:blip r:embed="rId3"/>
          <a:srcRect t="32353" r="52055" b="5882"/>
          <a:stretch>
            <a:fillRect/>
          </a:stretch>
        </p:blipFill>
        <p:spPr>
          <a:xfrm>
            <a:off x="714348" y="428604"/>
            <a:ext cx="3643338" cy="2500330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artinki-dlya-fona-dlya-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5800"/>
          </a:xfrm>
        </p:spPr>
        <p:txBody>
          <a:bodyPr>
            <a:noAutofit/>
          </a:bodyPr>
          <a:lstStyle/>
          <a:p>
            <a:r>
              <a:rPr lang="uk-UA" sz="8000" b="1" dirty="0" smtClean="0">
                <a:solidFill>
                  <a:srgbClr val="7030A0"/>
                </a:solidFill>
                <a:latin typeface="Gabriola" pitchFamily="82" charset="0"/>
              </a:rPr>
              <a:t>Дякую </a:t>
            </a:r>
            <a:br>
              <a:rPr lang="uk-UA" sz="8000" b="1" dirty="0" smtClean="0">
                <a:solidFill>
                  <a:srgbClr val="7030A0"/>
                </a:solidFill>
                <a:latin typeface="Gabriola" pitchFamily="82" charset="0"/>
              </a:rPr>
            </a:br>
            <a:r>
              <a:rPr lang="uk-UA" sz="8000" b="1" dirty="0" smtClean="0">
                <a:solidFill>
                  <a:srgbClr val="7030A0"/>
                </a:solidFill>
                <a:latin typeface="Gabriola" pitchFamily="82" charset="0"/>
              </a:rPr>
              <a:t>за працю </a:t>
            </a:r>
            <a:br>
              <a:rPr lang="uk-UA" sz="8000" b="1" dirty="0" smtClean="0">
                <a:solidFill>
                  <a:srgbClr val="7030A0"/>
                </a:solidFill>
                <a:latin typeface="Gabriola" pitchFamily="82" charset="0"/>
              </a:rPr>
            </a:br>
            <a:r>
              <a:rPr lang="uk-UA" sz="8000" b="1" dirty="0" smtClean="0">
                <a:solidFill>
                  <a:srgbClr val="7030A0"/>
                </a:solidFill>
                <a:latin typeface="Gabriola" pitchFamily="82" charset="0"/>
              </a:rPr>
              <a:t>на уроці!</a:t>
            </a:r>
            <a:endParaRPr lang="uk-UA" sz="8000" b="1" dirty="0">
              <a:solidFill>
                <a:srgbClr val="7030A0"/>
              </a:solidFill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3074" name="Picture 2" descr="http://t1.gstatic.com/images?q=tbn:ANd9GcQnvIRuGWBEPJ8QOkEB0skX6IeHrxksPE6GQzh6zFP0cXSo4dU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3714752"/>
            <a:ext cx="4214842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artinki-dlya-fona-dlya-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7030A0"/>
                </a:solidFill>
                <a:latin typeface="Gabriola" pitchFamily="82" charset="0"/>
              </a:rPr>
              <a:t>Список використаних джерел:</a:t>
            </a:r>
            <a:endParaRPr lang="uk-UA" b="1" dirty="0">
              <a:solidFill>
                <a:srgbClr val="7030A0"/>
              </a:solidFill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sz="3600" b="1" dirty="0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Література:</a:t>
            </a:r>
          </a:p>
          <a:p>
            <a:pPr>
              <a:buNone/>
            </a:pPr>
            <a:r>
              <a:rPr lang="uk-UA" b="1" dirty="0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Навчальні програми. 1 клас: методичні рекомендації щодо організації навчально-виховного процесу в 2016-2017 навчальному році. – Х: Вид-во «Ранок», 2016. – 160 с.</a:t>
            </a:r>
          </a:p>
          <a:p>
            <a:pPr>
              <a:buNone/>
            </a:pPr>
            <a:r>
              <a:rPr lang="uk-UA" b="1" dirty="0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М.В.Богданович, Г.П.</a:t>
            </a:r>
            <a:r>
              <a:rPr lang="uk-UA" b="1" dirty="0" err="1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Лишенко</a:t>
            </a:r>
            <a:r>
              <a:rPr lang="uk-UA" b="1" dirty="0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, Математика : </a:t>
            </a:r>
            <a:r>
              <a:rPr lang="uk-UA" b="1" dirty="0" err="1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підруч</a:t>
            </a:r>
            <a:r>
              <a:rPr lang="uk-UA" b="1" dirty="0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. для 1 кл./ К.: </a:t>
            </a:r>
            <a:r>
              <a:rPr lang="uk-UA" b="1" dirty="0" err="1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“Генеза”</a:t>
            </a:r>
            <a:r>
              <a:rPr lang="uk-UA" b="1" dirty="0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, 2012</a:t>
            </a:r>
          </a:p>
          <a:p>
            <a:pPr>
              <a:buNone/>
            </a:pPr>
            <a:r>
              <a:rPr lang="uk-UA" b="1" dirty="0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М.О.Володарська, </a:t>
            </a:r>
            <a:r>
              <a:rPr lang="uk-UA" b="1" dirty="0" err="1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Пілаєва</a:t>
            </a:r>
            <a:r>
              <a:rPr lang="uk-UA" b="1" dirty="0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 О.М., Математика 1 кл.: посібник для вчителя/ Х.: </a:t>
            </a:r>
            <a:r>
              <a:rPr lang="uk-UA" b="1" dirty="0" err="1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“Основа”</a:t>
            </a:r>
            <a:r>
              <a:rPr lang="uk-UA" b="1" dirty="0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 , 2014</a:t>
            </a:r>
          </a:p>
          <a:p>
            <a:pPr>
              <a:buNone/>
            </a:pPr>
            <a:endParaRPr lang="en-US" sz="3600" b="1" dirty="0" smtClean="0">
              <a:ln w="18000">
                <a:noFill/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abriola" pitchFamily="82" charset="0"/>
            </a:endParaRPr>
          </a:p>
          <a:p>
            <a:pPr>
              <a:buNone/>
            </a:pPr>
            <a:r>
              <a:rPr lang="uk-UA" sz="3600" b="1" dirty="0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                                   Інтернет – ресурси:</a:t>
            </a:r>
            <a:endParaRPr lang="en-US" sz="3600" b="1" dirty="0" smtClean="0">
              <a:ln w="18000">
                <a:noFill/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abriola" pitchFamily="82" charset="0"/>
            </a:endParaRPr>
          </a:p>
          <a:p>
            <a:pPr>
              <a:buFontTx/>
              <a:buChar char="-"/>
            </a:pPr>
            <a:r>
              <a:rPr lang="uk-UA" b="1" dirty="0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                                      </a:t>
            </a:r>
            <a:r>
              <a:rPr lang="en-US" b="1" dirty="0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https://yandex.ua</a:t>
            </a:r>
          </a:p>
          <a:p>
            <a:pPr>
              <a:buFontTx/>
              <a:buChar char="-"/>
            </a:pPr>
            <a:r>
              <a:rPr lang="uk-UA" b="1" dirty="0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                                      </a:t>
            </a:r>
            <a:r>
              <a:rPr lang="en-US" b="1" dirty="0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http://zubrila.com</a:t>
            </a:r>
            <a:endParaRPr lang="uk-UA" b="1" dirty="0" smtClean="0">
              <a:ln w="18000">
                <a:noFill/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abriola" pitchFamily="82" charset="0"/>
            </a:endParaRPr>
          </a:p>
          <a:p>
            <a:pPr>
              <a:buFontTx/>
              <a:buChar char="-"/>
            </a:pPr>
            <a:r>
              <a:rPr lang="uk-UA" b="1" dirty="0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                                      </a:t>
            </a:r>
            <a:r>
              <a:rPr lang="en-US" b="1" dirty="0" smtClean="0">
                <a:ln w="18000">
                  <a:noFill/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http://posibnyk.com</a:t>
            </a:r>
            <a:endParaRPr lang="uk-UA" b="1" dirty="0" smtClean="0">
              <a:ln w="18000">
                <a:noFill/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abriola" pitchFamily="82" charset="0"/>
            </a:endParaRP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kartinki-dlya-fona-dlya-prezentacii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ln w="18000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Девіз уроку</a:t>
            </a:r>
            <a:endParaRPr lang="uk-UA" b="1" dirty="0">
              <a:ln w="18000">
                <a:solidFill>
                  <a:srgbClr val="00B0F0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abriola" pitchFamily="82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1000108"/>
            <a:ext cx="67151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Щоб вести кораблі,</a:t>
            </a:r>
            <a:b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</a:br>
            <a: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Щоб у небо злітати,</a:t>
            </a:r>
            <a:b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</a:br>
            <a: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Треба твердо, як слід</a:t>
            </a:r>
            <a:b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</a:br>
            <a: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Математику знати.</a:t>
            </a:r>
            <a:b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</a:br>
            <a: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Щоб успішно працювала автоматика,</a:t>
            </a:r>
            <a:b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</a:br>
            <a: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Безперечно, знадобиться математика.</a:t>
            </a:r>
            <a:b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</a:br>
            <a: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І щоб рухались верстати,</a:t>
            </a:r>
            <a:b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</a:br>
            <a: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І щоб гроші рахувати,</a:t>
            </a:r>
            <a:b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</a:br>
            <a: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Продавати й купувати,</a:t>
            </a:r>
            <a:b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</a:br>
            <a:r>
              <a:rPr lang="uk-UA" sz="3600" b="1" dirty="0" smtClean="0">
                <a:ln w="9525">
                  <a:solidFill>
                    <a:srgbClr val="00B0F0"/>
                  </a:solidFill>
                  <a:prstDash val="solid"/>
                  <a:miter lim="800000"/>
                </a:ln>
                <a:solidFill>
                  <a:srgbClr val="00206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Gabriola" pitchFamily="82" charset="0"/>
              </a:rPr>
              <a:t>Треба добре її знати!</a:t>
            </a:r>
            <a:endParaRPr lang="uk-UA" sz="3600" b="1" dirty="0">
              <a:ln w="9525">
                <a:solidFill>
                  <a:srgbClr val="00B0F0"/>
                </a:solidFill>
                <a:prstDash val="solid"/>
                <a:miter lim="800000"/>
              </a:ln>
              <a:solidFill>
                <a:srgbClr val="00206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Gabriola" pitchFamily="82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artinki-dlya-fona-dlya-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142984"/>
            <a:ext cx="8715436" cy="142876"/>
          </a:xfrm>
        </p:spPr>
        <p:txBody>
          <a:bodyPr>
            <a:noAutofit/>
          </a:bodyPr>
          <a:lstStyle/>
          <a:p>
            <a:r>
              <a:rPr lang="uk-UA" b="1" dirty="0" smtClean="0">
                <a:solidFill>
                  <a:srgbClr val="7030A0"/>
                </a:solidFill>
                <a:latin typeface="Gabriola" pitchFamily="82" charset="0"/>
              </a:rPr>
              <a:t>Усна лічба</a:t>
            </a: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/>
            </a:r>
            <a:b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</a:br>
            <a:r>
              <a:rPr lang="uk-UA" sz="3600" b="1" dirty="0" smtClean="0">
                <a:solidFill>
                  <a:srgbClr val="7030A0"/>
                </a:solidFill>
                <a:latin typeface="Gabriola" pitchFamily="82" charset="0"/>
              </a:rPr>
              <a:t>Будь </a:t>
            </a:r>
            <a:r>
              <a:rPr lang="uk-UA" sz="3600" b="1" dirty="0" smtClean="0">
                <a:solidFill>
                  <a:srgbClr val="7030A0"/>
                </a:solidFill>
                <a:latin typeface="Gabriola" pitchFamily="82" charset="0"/>
              </a:rPr>
              <a:t>уважний і скажи скільки яблучок знайшов їжачок?</a:t>
            </a:r>
            <a:br>
              <a:rPr lang="uk-UA" sz="3600" b="1" dirty="0" smtClean="0">
                <a:solidFill>
                  <a:srgbClr val="7030A0"/>
                </a:solidFill>
                <a:latin typeface="Gabriola" pitchFamily="82" charset="0"/>
              </a:rPr>
            </a:br>
            <a:r>
              <a:rPr lang="uk-UA" sz="3600" b="1" dirty="0" smtClean="0">
                <a:solidFill>
                  <a:srgbClr val="7030A0"/>
                </a:solidFill>
                <a:latin typeface="Gabriola" pitchFamily="82" charset="0"/>
              </a:rPr>
              <a:t>А скільки грибочків? </a:t>
            </a:r>
            <a:endParaRPr lang="uk-UA" sz="3600" b="1" dirty="0">
              <a:solidFill>
                <a:srgbClr val="7030A0"/>
              </a:solidFill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143504" y="5786454"/>
            <a:ext cx="3543296" cy="339709"/>
          </a:xfrm>
        </p:spPr>
        <p:txBody>
          <a:bodyPr>
            <a:normAutofit fontScale="62500" lnSpcReduction="20000"/>
          </a:bodyPr>
          <a:lstStyle/>
          <a:p>
            <a:endParaRPr lang="uk-UA" dirty="0"/>
          </a:p>
        </p:txBody>
      </p:sp>
      <p:pic>
        <p:nvPicPr>
          <p:cNvPr id="1026" name="Picture 2" descr="C:\Users\АЛЛА\Downloads\матем\їжачок, яблука, грибочки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2430049"/>
            <a:ext cx="6356374" cy="378503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artinki-dlya-fona-dlya-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Скільки качечок?</a:t>
            </a:r>
            <a:b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</a:b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Скільки гусей?</a:t>
            </a:r>
            <a:b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</a:b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Кого більше? </a:t>
            </a:r>
            <a:endParaRPr lang="uk-UA" sz="4000" b="1" dirty="0">
              <a:solidFill>
                <a:srgbClr val="7030A0"/>
              </a:solidFill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3074" name="Picture 2" descr="C:\Users\АЛЛА\Downloads\матем\5203_html_32225443.jpg"/>
          <p:cNvPicPr>
            <a:picLocks noChangeAspect="1" noChangeArrowheads="1"/>
          </p:cNvPicPr>
          <p:nvPr/>
        </p:nvPicPr>
        <p:blipFill>
          <a:blip r:embed="rId3"/>
          <a:srcRect l="12849" t="5357" r="1025"/>
          <a:stretch>
            <a:fillRect/>
          </a:stretch>
        </p:blipFill>
        <p:spPr bwMode="auto">
          <a:xfrm>
            <a:off x="2071670" y="2357430"/>
            <a:ext cx="6000792" cy="378621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artinki-dlya-fona-dlya-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2297106"/>
          </a:xfrm>
        </p:spPr>
        <p:txBody>
          <a:bodyPr>
            <a:noAutofit/>
          </a:bodyPr>
          <a:lstStyle/>
          <a:p>
            <a:r>
              <a:rPr lang="uk-UA" sz="36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  <a:t>Скільки фігур на малюнку?</a:t>
            </a:r>
            <a:br>
              <a:rPr lang="uk-UA" sz="36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</a:br>
            <a:r>
              <a:rPr lang="uk-UA" sz="36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  <a:t>Скільки фігур з трьома кутами?</a:t>
            </a:r>
            <a:br>
              <a:rPr lang="uk-UA" sz="36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</a:br>
            <a:r>
              <a:rPr lang="uk-UA" sz="36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  <a:t>Скільки </a:t>
            </a:r>
            <a:r>
              <a:rPr lang="uk-UA" sz="36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  <a:t>фігур круглої форми?</a:t>
            </a:r>
            <a:br>
              <a:rPr lang="uk-UA" sz="36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</a:br>
            <a:r>
              <a:rPr lang="uk-UA" sz="36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  <a:t>Яких фігур найбільше?</a:t>
            </a:r>
            <a:endParaRPr lang="uk-UA" sz="3600" b="1" dirty="0">
              <a:solidFill>
                <a:srgbClr val="7030A0"/>
              </a:solidFill>
              <a:latin typeface="Gabriola" pitchFamily="82" charset="0"/>
              <a:cs typeface="Times New Roman" pitchFamily="18" charset="0"/>
            </a:endParaRPr>
          </a:p>
        </p:txBody>
      </p:sp>
      <p:pic>
        <p:nvPicPr>
          <p:cNvPr id="5" name="Содержимое 4" descr="582a46bff016a.jpg"/>
          <p:cNvPicPr>
            <a:picLocks noGrp="1" noChangeAspect="1"/>
          </p:cNvPicPr>
          <p:nvPr>
            <p:ph idx="1"/>
          </p:nvPr>
        </p:nvPicPr>
        <p:blipFill>
          <a:blip r:embed="rId3"/>
          <a:srcRect l="4112" t="23676" r="3551" b="6874"/>
          <a:stretch>
            <a:fillRect/>
          </a:stretch>
        </p:blipFill>
        <p:spPr>
          <a:xfrm>
            <a:off x="2357422" y="2928934"/>
            <a:ext cx="5929354" cy="3571900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artinki-dlya-fona-dlya-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582726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Скільки ведмедиків зліва?</a:t>
            </a:r>
            <a:b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</a:b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Скільки справа? </a:t>
            </a:r>
            <a:b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</a:b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</a:rPr>
              <a:t>Скільки разом?</a:t>
            </a:r>
            <a:endParaRPr lang="uk-UA" sz="4000" b="1" dirty="0">
              <a:solidFill>
                <a:srgbClr val="7030A0"/>
              </a:solidFill>
              <a:latin typeface="Gabriola" pitchFamily="82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098" name="Picture 2" descr="C:\Users\АЛЛА\Downloads\матем\904.gif"/>
          <p:cNvPicPr>
            <a:picLocks noChangeAspect="1" noChangeArrowheads="1"/>
          </p:cNvPicPr>
          <p:nvPr/>
        </p:nvPicPr>
        <p:blipFill>
          <a:blip r:embed="rId3">
            <a:lum contrast="10000"/>
          </a:blip>
          <a:srcRect l="5329" t="5212" r="4074" b="39189"/>
          <a:stretch>
            <a:fillRect/>
          </a:stretch>
        </p:blipFill>
        <p:spPr bwMode="auto">
          <a:xfrm>
            <a:off x="1857356" y="2643182"/>
            <a:ext cx="6072230" cy="3500462"/>
          </a:xfrm>
          <a:prstGeom prst="roundRect">
            <a:avLst>
              <a:gd name="adj" fmla="val 28753"/>
            </a:avLst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artinki-dlya-fona-dlya-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1428760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  <a:t>Скільки тваринок на малюнку зліва?</a:t>
            </a:r>
            <a:br>
              <a:rPr lang="uk-UA" sz="40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</a:b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  <a:t>Скільки на малюнку справа?</a:t>
            </a:r>
            <a:br>
              <a:rPr lang="uk-UA" sz="40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</a:b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  <a:t>На якій з картинок тваринок більше?</a:t>
            </a:r>
            <a:br>
              <a:rPr lang="uk-UA" sz="40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</a:b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  <a:t>Які тваринки є на обох малюнках?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600" dirty="0" smtClean="0">
                <a:latin typeface="Times New Roman" pitchFamily="18" charset="0"/>
                <a:cs typeface="Times New Roman" pitchFamily="18" charset="0"/>
              </a:rPr>
            </a:br>
            <a:endParaRPr lang="uk-UA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5203_html_m75f82a02.jpg"/>
          <p:cNvPicPr>
            <a:picLocks noGrp="1" noChangeAspect="1"/>
          </p:cNvPicPr>
          <p:nvPr>
            <p:ph idx="1"/>
          </p:nvPr>
        </p:nvPicPr>
        <p:blipFill>
          <a:blip r:embed="rId3"/>
          <a:srcRect l="6109" t="1985" r="1720"/>
          <a:stretch>
            <a:fillRect/>
          </a:stretch>
        </p:blipFill>
        <p:spPr>
          <a:xfrm>
            <a:off x="2000232" y="2643182"/>
            <a:ext cx="6429420" cy="3643338"/>
          </a:xfr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artinki-dlya-fona-dlya-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1857388"/>
          </a:xfrm>
        </p:spPr>
        <p:txBody>
          <a:bodyPr>
            <a:noAutofit/>
          </a:bodyPr>
          <a:lstStyle/>
          <a:p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  <a:t>Скільки зайчиків на малюнку?</a:t>
            </a:r>
            <a:br>
              <a:rPr lang="uk-UA" sz="40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</a:b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  <a:t>Скільки </a:t>
            </a: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  <a:t>капустин?</a:t>
            </a: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  <a:t/>
            </a:r>
            <a:br>
              <a:rPr lang="uk-UA" sz="40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</a:br>
            <a:r>
              <a:rPr lang="uk-UA" sz="4000" b="1" dirty="0" smtClean="0">
                <a:solidFill>
                  <a:srgbClr val="7030A0"/>
                </a:solidFill>
                <a:latin typeface="Gabriola" pitchFamily="82" charset="0"/>
                <a:cs typeface="Times New Roman" pitchFamily="18" charset="0"/>
              </a:rPr>
              <a:t>Скільком зайченятам не вистачить капусти?</a:t>
            </a:r>
            <a:r>
              <a:rPr lang="uk-UA" sz="4800" b="1" dirty="0" smtClean="0">
                <a:solidFill>
                  <a:srgbClr val="7030A0"/>
                </a:solidFill>
                <a:latin typeface="Gabriola" pitchFamily="82" charset="0"/>
              </a:rPr>
              <a:t/>
            </a:r>
            <a:br>
              <a:rPr lang="uk-UA" sz="4800" b="1" dirty="0" smtClean="0">
                <a:solidFill>
                  <a:srgbClr val="7030A0"/>
                </a:solidFill>
                <a:latin typeface="Gabriola" pitchFamily="82" charset="0"/>
              </a:rPr>
            </a:br>
            <a:endParaRPr lang="uk-UA" sz="4800" b="1" dirty="0">
              <a:solidFill>
                <a:srgbClr val="7030A0"/>
              </a:solidFill>
              <a:latin typeface="Gabriola" pitchFamily="82" charset="0"/>
            </a:endParaRPr>
          </a:p>
        </p:txBody>
      </p:sp>
      <p:pic>
        <p:nvPicPr>
          <p:cNvPr id="5" name="Содержимое 4" descr="img14.jpg"/>
          <p:cNvPicPr>
            <a:picLocks noGrp="1" noChangeAspect="1"/>
          </p:cNvPicPr>
          <p:nvPr>
            <p:ph idx="1"/>
          </p:nvPr>
        </p:nvPicPr>
        <p:blipFill>
          <a:blip r:embed="rId3"/>
          <a:srcRect t="34093" b="18555"/>
          <a:stretch>
            <a:fillRect/>
          </a:stretch>
        </p:blipFill>
        <p:spPr>
          <a:xfrm>
            <a:off x="1928794" y="2428868"/>
            <a:ext cx="6572296" cy="3929090"/>
          </a:xfrm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artinki-dlya-fona-dlya-prezentac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79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7030A0"/>
                </a:solidFill>
                <a:latin typeface="Gabriola" pitchFamily="82" charset="0"/>
              </a:rPr>
              <a:t>Що зображено на малюнку?</a:t>
            </a:r>
            <a:br>
              <a:rPr lang="uk-UA" b="1" dirty="0" smtClean="0">
                <a:solidFill>
                  <a:srgbClr val="7030A0"/>
                </a:solidFill>
                <a:latin typeface="Gabriola" pitchFamily="82" charset="0"/>
              </a:rPr>
            </a:br>
            <a:r>
              <a:rPr lang="uk-UA" b="1" dirty="0" smtClean="0">
                <a:solidFill>
                  <a:srgbClr val="7030A0"/>
                </a:solidFill>
                <a:latin typeface="Gabriola" pitchFamily="82" charset="0"/>
              </a:rPr>
              <a:t>На які дві групи можна їх розділити?</a:t>
            </a:r>
            <a:br>
              <a:rPr lang="uk-UA" b="1" dirty="0" smtClean="0">
                <a:solidFill>
                  <a:srgbClr val="7030A0"/>
                </a:solidFill>
                <a:latin typeface="Gabriola" pitchFamily="82" charset="0"/>
              </a:rPr>
            </a:br>
            <a:r>
              <a:rPr lang="uk-UA" b="1" dirty="0" smtClean="0">
                <a:solidFill>
                  <a:srgbClr val="7030A0"/>
                </a:solidFill>
                <a:latin typeface="Gabriola" pitchFamily="82" charset="0"/>
              </a:rPr>
              <a:t>Більше овочів чи фруктів?</a:t>
            </a:r>
            <a:endParaRPr lang="uk-UA" b="1" dirty="0">
              <a:solidFill>
                <a:srgbClr val="7030A0"/>
              </a:solidFill>
              <a:latin typeface="Gabriola" pitchFamily="82" charset="0"/>
            </a:endParaRPr>
          </a:p>
        </p:txBody>
      </p:sp>
      <p:pic>
        <p:nvPicPr>
          <p:cNvPr id="7" name="Содержимое 6" descr="img11.jpg"/>
          <p:cNvPicPr>
            <a:picLocks noGrp="1" noChangeAspect="1"/>
          </p:cNvPicPr>
          <p:nvPr>
            <p:ph idx="1"/>
          </p:nvPr>
        </p:nvPicPr>
        <p:blipFill>
          <a:blip r:embed="rId3"/>
          <a:srcRect t="23044"/>
          <a:stretch>
            <a:fillRect/>
          </a:stretch>
        </p:blipFill>
        <p:spPr>
          <a:xfrm>
            <a:off x="2214546" y="2714620"/>
            <a:ext cx="6286544" cy="3482981"/>
          </a:xfr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2229</TotalTime>
  <Words>214</Words>
  <Application>Microsoft Office PowerPoint</Application>
  <PresentationFormat>Экран (4:3)</PresentationFormat>
  <Paragraphs>41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Математика  1 клас Лічба предметів. Порівняння предметів за кількістю. Орієнтування в просторі та на площині.   </vt:lpstr>
      <vt:lpstr>Девіз уроку</vt:lpstr>
      <vt:lpstr>Усна лічба Будь уважний і скажи скільки яблучок знайшов їжачок? А скільки грибочків? </vt:lpstr>
      <vt:lpstr>Скільки качечок? Скільки гусей? Кого більше? </vt:lpstr>
      <vt:lpstr>Скільки фігур на малюнку? Скільки фігур з трьома кутами? Скільки фігур круглої форми? Яких фігур найбільше?</vt:lpstr>
      <vt:lpstr>Скільки ведмедиків зліва? Скільки справа?  Скільки разом?</vt:lpstr>
      <vt:lpstr>Скільки тваринок на малюнку зліва? Скільки на малюнку справа? На якій з картинок тваринок більше? Які тваринки є на обох малюнках? </vt:lpstr>
      <vt:lpstr>Скільки зайчиків на малюнку? Скільки капустин? Скільком зайченятам не вистачить капусти? </vt:lpstr>
      <vt:lpstr>Що зображено на малюнку? На які дві групи можна їх розділити? Більше овочів чи фруктів?</vt:lpstr>
      <vt:lpstr>Порівняйте кількість предметів зліва і справа.</vt:lpstr>
      <vt:lpstr>Назвіть предмети, яких є по два.</vt:lpstr>
      <vt:lpstr>Задачі для кмітливих</vt:lpstr>
      <vt:lpstr>Слайд 13</vt:lpstr>
      <vt:lpstr>Три веселі киці грались на травиці. Песик теж до них прибіг. Скільки котиків усіх?</vt:lpstr>
      <vt:lpstr>Дякую  за працю  на уроці!</vt:lpstr>
      <vt:lpstr>Список використаних джерел: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 1 клас Геометричні фігури Точка, пряма, прямі, криві лінії</dc:title>
  <dc:creator>АЛЛА</dc:creator>
  <cp:lastModifiedBy>АЛЛА</cp:lastModifiedBy>
  <cp:revision>81</cp:revision>
  <dcterms:created xsi:type="dcterms:W3CDTF">2016-11-15T13:04:01Z</dcterms:created>
  <dcterms:modified xsi:type="dcterms:W3CDTF">2017-02-13T10:24:33Z</dcterms:modified>
</cp:coreProperties>
</file>