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318" r:id="rId4"/>
    <p:sldId id="317" r:id="rId5"/>
    <p:sldId id="319" r:id="rId6"/>
    <p:sldId id="320" r:id="rId7"/>
    <p:sldId id="290" r:id="rId8"/>
    <p:sldId id="321" r:id="rId9"/>
    <p:sldId id="322" r:id="rId10"/>
    <p:sldId id="295" r:id="rId11"/>
    <p:sldId id="323" r:id="rId12"/>
    <p:sldId id="324" r:id="rId13"/>
    <p:sldId id="325" r:id="rId14"/>
    <p:sldId id="32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F37"/>
    <a:srgbClr val="D8B088"/>
    <a:srgbClr val="C58A4F"/>
    <a:srgbClr val="996633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autoTitleDeleted val="1"/>
    <c:plotArea>
      <c:layout>
        <c:manualLayout>
          <c:layoutTarget val="inner"/>
          <c:xMode val="edge"/>
          <c:yMode val="edge"/>
          <c:x val="9.9040228144558873E-2"/>
          <c:y val="0.12442782152230972"/>
          <c:w val="0.84006236844156856"/>
          <c:h val="0.70650918635170601"/>
        </c:manualLayout>
      </c:layout>
      <c:lineChart>
        <c:grouping val="standard"/>
        <c:ser>
          <c:idx val="1"/>
          <c:order val="1"/>
          <c:marker>
            <c:symbol val="none"/>
          </c:marker>
          <c:cat>
            <c:multiLvlStrRef>
              <c:f>Лист1!$A$2:$A$13</c:f>
            </c:multiLvlStrRef>
          </c:cat>
          <c:val>
            <c:numRef>
              <c:f>Лист1!$B$2:$B$13</c:f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к-сть</c:v>
                </c:pt>
              </c:strCache>
            </c:strRef>
          </c:tx>
          <c:marker>
            <c:symbol val="none"/>
          </c:marker>
          <c:cat>
            <c:numRef>
              <c:f>Лист1!$A$2:$A$13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4</c:v>
                </c:pt>
                <c:pt idx="6">
                  <c:v>5</c:v>
                </c:pt>
                <c:pt idx="7">
                  <c:v>3</c:v>
                </c:pt>
                <c:pt idx="8">
                  <c:v>2</c:v>
                </c:pt>
                <c:pt idx="9">
                  <c:v>3</c:v>
                </c:pt>
                <c:pt idx="10">
                  <c:v>2</c:v>
                </c:pt>
                <c:pt idx="11">
                  <c:v>0</c:v>
                </c:pt>
              </c:numCache>
            </c:numRef>
          </c:val>
        </c:ser>
        <c:marker val="1"/>
        <c:axId val="97689600"/>
        <c:axId val="103097856"/>
      </c:lineChart>
      <c:catAx>
        <c:axId val="97689600"/>
        <c:scaling>
          <c:orientation val="minMax"/>
        </c:scaling>
        <c:axPos val="b"/>
        <c:numFmt formatCode="General" sourceLinked="1"/>
        <c:tickLblPos val="nextTo"/>
        <c:crossAx val="103097856"/>
        <c:crosses val="autoZero"/>
        <c:auto val="1"/>
        <c:lblAlgn val="ctr"/>
        <c:lblOffset val="100"/>
      </c:catAx>
      <c:valAx>
        <c:axId val="103097856"/>
        <c:scaling>
          <c:orientation val="minMax"/>
        </c:scaling>
        <c:axPos val="l"/>
        <c:majorGridlines/>
        <c:numFmt formatCode="General" sourceLinked="1"/>
        <c:tickLblPos val="nextTo"/>
        <c:crossAx val="97689600"/>
        <c:crosses val="autoZero"/>
        <c:crossBetween val="between"/>
      </c:valAx>
    </c:plotArea>
    <c:plotVisOnly val="1"/>
  </c:chart>
  <c:spPr>
    <a:solidFill>
      <a:schemeClr val="accent2"/>
    </a:solidFill>
    <a:ln w="38100" cap="flat" cmpd="sng" algn="ctr">
      <a:solidFill>
        <a:schemeClr val="lt1"/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4"/>
  <c:chart>
    <c:autoTitleDeleted val="1"/>
    <c:plotArea>
      <c:layout>
        <c:manualLayout>
          <c:layoutTarget val="inner"/>
          <c:xMode val="edge"/>
          <c:yMode val="edge"/>
          <c:x val="0.19440216360787604"/>
          <c:y val="0.1642149468158586"/>
          <c:w val="0.65772769028871492"/>
          <c:h val="0.5658898096253256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numRef>
              <c:f>Лист1!$A$2:$A$13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1</c:v>
                </c:pt>
                <c:pt idx="5">
                  <c:v>4</c:v>
                </c:pt>
                <c:pt idx="6">
                  <c:v>5</c:v>
                </c:pt>
                <c:pt idx="7">
                  <c:v>3</c:v>
                </c:pt>
                <c:pt idx="8">
                  <c:v>2</c:v>
                </c:pt>
                <c:pt idx="9">
                  <c:v>3</c:v>
                </c:pt>
                <c:pt idx="10">
                  <c:v>2</c:v>
                </c:pt>
                <c:pt idx="11">
                  <c:v>0.1</c:v>
                </c:pt>
              </c:numCache>
            </c:numRef>
          </c:val>
        </c:ser>
        <c:axId val="96934144"/>
        <c:axId val="96945664"/>
      </c:barChart>
      <c:catAx>
        <c:axId val="96934144"/>
        <c:scaling>
          <c:orientation val="minMax"/>
        </c:scaling>
        <c:axPos val="b"/>
        <c:numFmt formatCode="General" sourceLinked="1"/>
        <c:tickLblPos val="nextTo"/>
        <c:crossAx val="96945664"/>
        <c:crosses val="autoZero"/>
        <c:auto val="1"/>
        <c:lblAlgn val="ctr"/>
        <c:lblOffset val="100"/>
      </c:catAx>
      <c:valAx>
        <c:axId val="96945664"/>
        <c:scaling>
          <c:orientation val="minMax"/>
        </c:scaling>
        <c:axPos val="l"/>
        <c:majorGridlines/>
        <c:numFmt formatCode="General" sourceLinked="1"/>
        <c:tickLblPos val="nextTo"/>
        <c:crossAx val="96934144"/>
        <c:crosses val="autoZero"/>
        <c:crossBetween val="between"/>
      </c:valAx>
    </c:plotArea>
    <c:plotVisOnly val="1"/>
  </c:chart>
  <c:spPr>
    <a:solidFill>
      <a:schemeClr val="accent2"/>
    </a:solidFill>
    <a:ln w="38100" cap="flat" cmpd="sng" algn="ctr">
      <a:solidFill>
        <a:schemeClr val="lt1"/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926F57-D51C-4FAE-8EB6-C8404E3F42EE}" type="doc">
      <dgm:prSet loTypeId="urn:microsoft.com/office/officeart/2005/8/layout/process1" loCatId="process" qsTypeId="urn:microsoft.com/office/officeart/2005/8/quickstyle/3d5" qsCatId="3D" csTypeId="urn:microsoft.com/office/officeart/2005/8/colors/accent2_2" csCatId="accent2" phldr="1"/>
      <dgm:spPr/>
    </dgm:pt>
    <dgm:pt modelId="{D334EEDC-C434-4C6A-8BAD-0AFB7AA83917}">
      <dgm:prSet phldrT="[Текст]" custT="1"/>
      <dgm:spPr/>
      <dgm:t>
        <a:bodyPr/>
        <a:lstStyle/>
        <a:p>
          <a:r>
            <a:rPr lang="uk-UA" sz="1800" dirty="0"/>
            <a:t>Збирання даних</a:t>
          </a:r>
          <a:endParaRPr lang="ru-RU" sz="1800" dirty="0"/>
        </a:p>
      </dgm:t>
    </dgm:pt>
    <dgm:pt modelId="{1C9CC270-F63A-4001-B568-87CDB0717E19}" type="parTrans" cxnId="{2BE47F58-11E7-4139-B7D9-C1F9F31B87A8}">
      <dgm:prSet/>
      <dgm:spPr/>
      <dgm:t>
        <a:bodyPr/>
        <a:lstStyle/>
        <a:p>
          <a:endParaRPr lang="ru-RU"/>
        </a:p>
      </dgm:t>
    </dgm:pt>
    <dgm:pt modelId="{8EEF3D23-51CD-4C9F-B652-DF7C4A3A2BBB}" type="sibTrans" cxnId="{2BE47F58-11E7-4139-B7D9-C1F9F31B87A8}">
      <dgm:prSet/>
      <dgm:spPr/>
      <dgm:t>
        <a:bodyPr/>
        <a:lstStyle/>
        <a:p>
          <a:endParaRPr lang="ru-RU"/>
        </a:p>
      </dgm:t>
    </dgm:pt>
    <dgm:pt modelId="{5AC9C9F7-56C2-4B9C-8A4D-2226A164F012}">
      <dgm:prSet phldrT="[Текст]" custT="1"/>
      <dgm:spPr/>
      <dgm:t>
        <a:bodyPr/>
        <a:lstStyle/>
        <a:p>
          <a:r>
            <a:rPr lang="uk-UA" sz="1800" dirty="0"/>
            <a:t>Оброблення даних та їх подання у зручній формі</a:t>
          </a:r>
          <a:endParaRPr lang="ru-RU" sz="1800" dirty="0"/>
        </a:p>
      </dgm:t>
    </dgm:pt>
    <dgm:pt modelId="{212C1629-8A26-4D33-9370-C7A656B6C6C0}" type="parTrans" cxnId="{93CC364A-EBD7-426F-95AC-AAA1AF38E340}">
      <dgm:prSet/>
      <dgm:spPr/>
      <dgm:t>
        <a:bodyPr/>
        <a:lstStyle/>
        <a:p>
          <a:endParaRPr lang="ru-RU"/>
        </a:p>
      </dgm:t>
    </dgm:pt>
    <dgm:pt modelId="{796DCBC0-A76A-4351-935C-934C5BE4984E}" type="sibTrans" cxnId="{93CC364A-EBD7-426F-95AC-AAA1AF38E340}">
      <dgm:prSet/>
      <dgm:spPr/>
      <dgm:t>
        <a:bodyPr/>
        <a:lstStyle/>
        <a:p>
          <a:endParaRPr lang="ru-RU"/>
        </a:p>
      </dgm:t>
    </dgm:pt>
    <dgm:pt modelId="{A9E29561-9A9C-4508-BB83-3AA7C5740F14}">
      <dgm:prSet phldrT="[Текст]" custT="1"/>
      <dgm:spPr/>
      <dgm:t>
        <a:bodyPr/>
        <a:lstStyle/>
        <a:p>
          <a:r>
            <a:rPr lang="uk-UA" sz="1800" dirty="0"/>
            <a:t>Аналіз даних</a:t>
          </a:r>
          <a:endParaRPr lang="ru-RU" sz="1800" dirty="0"/>
        </a:p>
      </dgm:t>
    </dgm:pt>
    <dgm:pt modelId="{B30E4C27-2675-4332-86AE-9663EB8F7D2C}" type="parTrans" cxnId="{9F5992B8-EDA6-47E8-AB6A-6A7E8CECE8C4}">
      <dgm:prSet/>
      <dgm:spPr/>
      <dgm:t>
        <a:bodyPr/>
        <a:lstStyle/>
        <a:p>
          <a:endParaRPr lang="ru-RU"/>
        </a:p>
      </dgm:t>
    </dgm:pt>
    <dgm:pt modelId="{E880B03E-80BB-4889-A94F-A5712B8346A8}" type="sibTrans" cxnId="{9F5992B8-EDA6-47E8-AB6A-6A7E8CECE8C4}">
      <dgm:prSet/>
      <dgm:spPr/>
      <dgm:t>
        <a:bodyPr/>
        <a:lstStyle/>
        <a:p>
          <a:endParaRPr lang="ru-RU"/>
        </a:p>
      </dgm:t>
    </dgm:pt>
    <dgm:pt modelId="{93E3E5DD-8855-4701-803C-C0362E06AF1F}">
      <dgm:prSet custT="1"/>
      <dgm:spPr/>
      <dgm:t>
        <a:bodyPr/>
        <a:lstStyle/>
        <a:p>
          <a:r>
            <a:rPr lang="uk-UA" sz="1800" dirty="0"/>
            <a:t>Висновки і рекомендації</a:t>
          </a:r>
          <a:endParaRPr lang="ru-RU" sz="1800" dirty="0"/>
        </a:p>
      </dgm:t>
    </dgm:pt>
    <dgm:pt modelId="{9FA73968-EEA9-41ED-BEC7-642022A46331}" type="parTrans" cxnId="{7125C760-555F-4E05-96FB-13FF08DCCB4D}">
      <dgm:prSet/>
      <dgm:spPr/>
      <dgm:t>
        <a:bodyPr/>
        <a:lstStyle/>
        <a:p>
          <a:endParaRPr lang="ru-RU"/>
        </a:p>
      </dgm:t>
    </dgm:pt>
    <dgm:pt modelId="{D3DB4AB4-1E25-4BE5-AD53-E817F2526472}" type="sibTrans" cxnId="{7125C760-555F-4E05-96FB-13FF08DCCB4D}">
      <dgm:prSet/>
      <dgm:spPr/>
      <dgm:t>
        <a:bodyPr/>
        <a:lstStyle/>
        <a:p>
          <a:endParaRPr lang="ru-RU"/>
        </a:p>
      </dgm:t>
    </dgm:pt>
    <dgm:pt modelId="{294D658C-8E76-4836-96C2-D7E56B402D87}" type="pres">
      <dgm:prSet presAssocID="{31926F57-D51C-4FAE-8EB6-C8404E3F42EE}" presName="Name0" presStyleCnt="0">
        <dgm:presLayoutVars>
          <dgm:dir/>
          <dgm:resizeHandles val="exact"/>
        </dgm:presLayoutVars>
      </dgm:prSet>
      <dgm:spPr/>
    </dgm:pt>
    <dgm:pt modelId="{A18F55FC-CDEC-4012-9991-6EABF60717F1}" type="pres">
      <dgm:prSet presAssocID="{D334EEDC-C434-4C6A-8BAD-0AFB7AA8391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1D93F7-C449-4A94-98F2-7874EEEE3579}" type="pres">
      <dgm:prSet presAssocID="{8EEF3D23-51CD-4C9F-B652-DF7C4A3A2BBB}" presName="sibTrans" presStyleLbl="sibTrans2D1" presStyleIdx="0" presStyleCnt="3"/>
      <dgm:spPr/>
      <dgm:t>
        <a:bodyPr/>
        <a:lstStyle/>
        <a:p>
          <a:endParaRPr lang="ru-RU"/>
        </a:p>
      </dgm:t>
    </dgm:pt>
    <dgm:pt modelId="{65CFE8F9-4915-45B7-9917-A3C7CFFCC942}" type="pres">
      <dgm:prSet presAssocID="{8EEF3D23-51CD-4C9F-B652-DF7C4A3A2BBB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C1D0AAA-AD25-4680-9573-09636E5E83B1}" type="pres">
      <dgm:prSet presAssocID="{5AC9C9F7-56C2-4B9C-8A4D-2226A164F01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C50319-63D7-44CF-A8CD-A8994626279F}" type="pres">
      <dgm:prSet presAssocID="{796DCBC0-A76A-4351-935C-934C5BE4984E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E5F9524-FCBC-47C6-996A-C16397A4DA6C}" type="pres">
      <dgm:prSet presAssocID="{796DCBC0-A76A-4351-935C-934C5BE4984E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CDE8B2BB-D59B-4395-9163-E93FA3F3E1CD}" type="pres">
      <dgm:prSet presAssocID="{A9E29561-9A9C-4508-BB83-3AA7C5740F1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B4240-783D-409D-8036-57C723408FC2}" type="pres">
      <dgm:prSet presAssocID="{E880B03E-80BB-4889-A94F-A5712B8346A8}" presName="sibTrans" presStyleLbl="sibTrans2D1" presStyleIdx="2" presStyleCnt="3"/>
      <dgm:spPr/>
      <dgm:t>
        <a:bodyPr/>
        <a:lstStyle/>
        <a:p>
          <a:endParaRPr lang="ru-RU"/>
        </a:p>
      </dgm:t>
    </dgm:pt>
    <dgm:pt modelId="{15D75C3E-919B-4715-89CF-C53CCF7172F0}" type="pres">
      <dgm:prSet presAssocID="{E880B03E-80BB-4889-A94F-A5712B8346A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F4337187-D7E5-4BC2-8A30-4A0C508EB6A6}" type="pres">
      <dgm:prSet presAssocID="{93E3E5DD-8855-4701-803C-C0362E06AF1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9AA31B-4E0E-4461-B440-D06F9F7428B2}" type="presOf" srcId="{93E3E5DD-8855-4701-803C-C0362E06AF1F}" destId="{F4337187-D7E5-4BC2-8A30-4A0C508EB6A6}" srcOrd="0" destOrd="0" presId="urn:microsoft.com/office/officeart/2005/8/layout/process1"/>
    <dgm:cxn modelId="{5B94CD04-1706-4585-970E-20193996D4B4}" type="presOf" srcId="{31926F57-D51C-4FAE-8EB6-C8404E3F42EE}" destId="{294D658C-8E76-4836-96C2-D7E56B402D87}" srcOrd="0" destOrd="0" presId="urn:microsoft.com/office/officeart/2005/8/layout/process1"/>
    <dgm:cxn modelId="{1B776304-8C8E-4B5E-8E6D-A0EE0958F674}" type="presOf" srcId="{796DCBC0-A76A-4351-935C-934C5BE4984E}" destId="{ABC50319-63D7-44CF-A8CD-A8994626279F}" srcOrd="0" destOrd="0" presId="urn:microsoft.com/office/officeart/2005/8/layout/process1"/>
    <dgm:cxn modelId="{2BE47F58-11E7-4139-B7D9-C1F9F31B87A8}" srcId="{31926F57-D51C-4FAE-8EB6-C8404E3F42EE}" destId="{D334EEDC-C434-4C6A-8BAD-0AFB7AA83917}" srcOrd="0" destOrd="0" parTransId="{1C9CC270-F63A-4001-B568-87CDB0717E19}" sibTransId="{8EEF3D23-51CD-4C9F-B652-DF7C4A3A2BBB}"/>
    <dgm:cxn modelId="{C81964EC-D546-4B38-BE85-210549DC1E9D}" type="presOf" srcId="{E880B03E-80BB-4889-A94F-A5712B8346A8}" destId="{B7DB4240-783D-409D-8036-57C723408FC2}" srcOrd="0" destOrd="0" presId="urn:microsoft.com/office/officeart/2005/8/layout/process1"/>
    <dgm:cxn modelId="{86AF8EFB-C3E2-4083-B791-78E20EBF1B38}" type="presOf" srcId="{8EEF3D23-51CD-4C9F-B652-DF7C4A3A2BBB}" destId="{841D93F7-C449-4A94-98F2-7874EEEE3579}" srcOrd="0" destOrd="0" presId="urn:microsoft.com/office/officeart/2005/8/layout/process1"/>
    <dgm:cxn modelId="{93CC364A-EBD7-426F-95AC-AAA1AF38E340}" srcId="{31926F57-D51C-4FAE-8EB6-C8404E3F42EE}" destId="{5AC9C9F7-56C2-4B9C-8A4D-2226A164F012}" srcOrd="1" destOrd="0" parTransId="{212C1629-8A26-4D33-9370-C7A656B6C6C0}" sibTransId="{796DCBC0-A76A-4351-935C-934C5BE4984E}"/>
    <dgm:cxn modelId="{9F5992B8-EDA6-47E8-AB6A-6A7E8CECE8C4}" srcId="{31926F57-D51C-4FAE-8EB6-C8404E3F42EE}" destId="{A9E29561-9A9C-4508-BB83-3AA7C5740F14}" srcOrd="2" destOrd="0" parTransId="{B30E4C27-2675-4332-86AE-9663EB8F7D2C}" sibTransId="{E880B03E-80BB-4889-A94F-A5712B8346A8}"/>
    <dgm:cxn modelId="{C3332307-358C-42E3-A94F-24D674499E10}" type="presOf" srcId="{796DCBC0-A76A-4351-935C-934C5BE4984E}" destId="{8E5F9524-FCBC-47C6-996A-C16397A4DA6C}" srcOrd="1" destOrd="0" presId="urn:microsoft.com/office/officeart/2005/8/layout/process1"/>
    <dgm:cxn modelId="{702ED64D-EEA7-455D-80DA-47F1AB975EF9}" type="presOf" srcId="{A9E29561-9A9C-4508-BB83-3AA7C5740F14}" destId="{CDE8B2BB-D59B-4395-9163-E93FA3F3E1CD}" srcOrd="0" destOrd="0" presId="urn:microsoft.com/office/officeart/2005/8/layout/process1"/>
    <dgm:cxn modelId="{4D80CE8B-2A01-429D-8F25-578BE5825205}" type="presOf" srcId="{8EEF3D23-51CD-4C9F-B652-DF7C4A3A2BBB}" destId="{65CFE8F9-4915-45B7-9917-A3C7CFFCC942}" srcOrd="1" destOrd="0" presId="urn:microsoft.com/office/officeart/2005/8/layout/process1"/>
    <dgm:cxn modelId="{A0776784-6E5F-4D14-943E-D8583254F897}" type="presOf" srcId="{E880B03E-80BB-4889-A94F-A5712B8346A8}" destId="{15D75C3E-919B-4715-89CF-C53CCF7172F0}" srcOrd="1" destOrd="0" presId="urn:microsoft.com/office/officeart/2005/8/layout/process1"/>
    <dgm:cxn modelId="{8759B230-DD17-4994-9532-F66525CC5BA3}" type="presOf" srcId="{D334EEDC-C434-4C6A-8BAD-0AFB7AA83917}" destId="{A18F55FC-CDEC-4012-9991-6EABF60717F1}" srcOrd="0" destOrd="0" presId="urn:microsoft.com/office/officeart/2005/8/layout/process1"/>
    <dgm:cxn modelId="{7125C760-555F-4E05-96FB-13FF08DCCB4D}" srcId="{31926F57-D51C-4FAE-8EB6-C8404E3F42EE}" destId="{93E3E5DD-8855-4701-803C-C0362E06AF1F}" srcOrd="3" destOrd="0" parTransId="{9FA73968-EEA9-41ED-BEC7-642022A46331}" sibTransId="{D3DB4AB4-1E25-4BE5-AD53-E817F2526472}"/>
    <dgm:cxn modelId="{E02846E7-FB0D-42FC-AA76-7EABD996324D}" type="presOf" srcId="{5AC9C9F7-56C2-4B9C-8A4D-2226A164F012}" destId="{EC1D0AAA-AD25-4680-9573-09636E5E83B1}" srcOrd="0" destOrd="0" presId="urn:microsoft.com/office/officeart/2005/8/layout/process1"/>
    <dgm:cxn modelId="{BDF0EB6E-CCE4-4A24-B376-4D256AA67FA5}" type="presParOf" srcId="{294D658C-8E76-4836-96C2-D7E56B402D87}" destId="{A18F55FC-CDEC-4012-9991-6EABF60717F1}" srcOrd="0" destOrd="0" presId="urn:microsoft.com/office/officeart/2005/8/layout/process1"/>
    <dgm:cxn modelId="{204A505D-4D84-4879-BCE1-3849A366EF42}" type="presParOf" srcId="{294D658C-8E76-4836-96C2-D7E56B402D87}" destId="{841D93F7-C449-4A94-98F2-7874EEEE3579}" srcOrd="1" destOrd="0" presId="urn:microsoft.com/office/officeart/2005/8/layout/process1"/>
    <dgm:cxn modelId="{2D22887E-E31F-4D40-A8A7-6247FA9BAA49}" type="presParOf" srcId="{841D93F7-C449-4A94-98F2-7874EEEE3579}" destId="{65CFE8F9-4915-45B7-9917-A3C7CFFCC942}" srcOrd="0" destOrd="0" presId="urn:microsoft.com/office/officeart/2005/8/layout/process1"/>
    <dgm:cxn modelId="{E8002C84-74E5-42F9-A9A2-006121E2CF6D}" type="presParOf" srcId="{294D658C-8E76-4836-96C2-D7E56B402D87}" destId="{EC1D0AAA-AD25-4680-9573-09636E5E83B1}" srcOrd="2" destOrd="0" presId="urn:microsoft.com/office/officeart/2005/8/layout/process1"/>
    <dgm:cxn modelId="{D6B395C3-8FA1-4089-B02B-E65888B5631B}" type="presParOf" srcId="{294D658C-8E76-4836-96C2-D7E56B402D87}" destId="{ABC50319-63D7-44CF-A8CD-A8994626279F}" srcOrd="3" destOrd="0" presId="urn:microsoft.com/office/officeart/2005/8/layout/process1"/>
    <dgm:cxn modelId="{11FFD22A-998B-4358-B6E6-1E37CB427236}" type="presParOf" srcId="{ABC50319-63D7-44CF-A8CD-A8994626279F}" destId="{8E5F9524-FCBC-47C6-996A-C16397A4DA6C}" srcOrd="0" destOrd="0" presId="urn:microsoft.com/office/officeart/2005/8/layout/process1"/>
    <dgm:cxn modelId="{B8CBA689-DB59-45E1-9D4A-6D6D454E50EB}" type="presParOf" srcId="{294D658C-8E76-4836-96C2-D7E56B402D87}" destId="{CDE8B2BB-D59B-4395-9163-E93FA3F3E1CD}" srcOrd="4" destOrd="0" presId="urn:microsoft.com/office/officeart/2005/8/layout/process1"/>
    <dgm:cxn modelId="{1E2ED39A-E770-4BF9-AC73-59068E5A2DB3}" type="presParOf" srcId="{294D658C-8E76-4836-96C2-D7E56B402D87}" destId="{B7DB4240-783D-409D-8036-57C723408FC2}" srcOrd="5" destOrd="0" presId="urn:microsoft.com/office/officeart/2005/8/layout/process1"/>
    <dgm:cxn modelId="{C87347C9-E253-403C-8C76-82233AEB5AB6}" type="presParOf" srcId="{B7DB4240-783D-409D-8036-57C723408FC2}" destId="{15D75C3E-919B-4715-89CF-C53CCF7172F0}" srcOrd="0" destOrd="0" presId="urn:microsoft.com/office/officeart/2005/8/layout/process1"/>
    <dgm:cxn modelId="{D00A4B4A-FB68-4107-8D26-6A0C044F99EE}" type="presParOf" srcId="{294D658C-8E76-4836-96C2-D7E56B402D87}" destId="{F4337187-D7E5-4BC2-8A30-4A0C508EB6A6}" srcOrd="6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3C499-AC52-4093-A91F-0270CAB69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88B4A-639F-4C9E-A63B-D7123E05E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3F367-4C80-4B50-8874-066F81DF2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91BE8-CF62-4C87-875D-B6FA403A3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41A6E-96A4-4FA5-B620-CB010A69D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BD4CB-8326-4459-81CC-922AD862B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31F2B-D5F1-48AA-A01C-642A1ACF4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9A48A-7603-4408-9F8C-346808E02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A6AD4-25A1-4EBA-8ECA-37511383D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94A3B-5433-4807-B802-09367F2D9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C54D8-EF63-4080-83FE-F9416BF37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5C339-E65A-4B7C-A056-234A731D4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B7926-1607-4144-AFF4-994C66F93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5E73429-0B82-4F9F-B388-712D9E5BD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330"/>
          <p:cNvSpPr>
            <a:spLocks noChangeArrowheads="1" noChangeShapeType="1" noTextEdit="1"/>
          </p:cNvSpPr>
          <p:nvPr/>
        </p:nvSpPr>
        <p:spPr bwMode="auto">
          <a:xfrm>
            <a:off x="1143000" y="2438400"/>
            <a:ext cx="7010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660"/>
              </a:avLst>
            </a:prstTxWarp>
          </a:bodyPr>
          <a:lstStyle/>
          <a:p>
            <a:r>
              <a:rPr lang="uk-UA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Статистичні </a:t>
            </a:r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дані. Способи подання даних. </a:t>
            </a:r>
            <a:endParaRPr lang="uk-UA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Частота</a:t>
            </a:r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Середнє </a:t>
            </a:r>
            <a:r>
              <a:rPr lang="uk-UA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значення</a:t>
            </a:r>
            <a:endParaRPr lang="ru-RU" sz="3600" kern="10" dirty="0">
              <a:ln w="9525">
                <a:solidFill>
                  <a:schemeClr val="folHlink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435" name="WordArt 331"/>
          <p:cNvSpPr>
            <a:spLocks noChangeArrowheads="1" noChangeShapeType="1" noTextEdit="1"/>
          </p:cNvSpPr>
          <p:nvPr/>
        </p:nvSpPr>
        <p:spPr bwMode="auto">
          <a:xfrm>
            <a:off x="4495800" y="4495800"/>
            <a:ext cx="3505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115"/>
              </a:avLst>
            </a:prstTxWarp>
          </a:bodyPr>
          <a:lstStyle/>
          <a:p>
            <a:pPr algn="ctr"/>
            <a:r>
              <a:rPr lang="uk-UA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Вчитель: Нємцев С. С.</a:t>
            </a:r>
            <a:endParaRPr lang="uk-UA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1219200"/>
            <a:ext cx="3265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>
                <a:solidFill>
                  <a:schemeClr val="bg1"/>
                </a:solidFill>
              </a:rPr>
              <a:t>С</a:t>
            </a:r>
            <a:r>
              <a:rPr lang="uk-UA" i="1" dirty="0" smtClean="0">
                <a:solidFill>
                  <a:schemeClr val="bg1"/>
                </a:solidFill>
              </a:rPr>
              <a:t>татистика Знає все. ”</a:t>
            </a:r>
          </a:p>
          <a:p>
            <a:r>
              <a:rPr lang="uk-UA" i="1" dirty="0" smtClean="0">
                <a:solidFill>
                  <a:schemeClr val="bg1"/>
                </a:solidFill>
              </a:rPr>
              <a:t>		12 стільців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3200401" y="1905000"/>
          <a:ext cx="4038600" cy="599937"/>
        </p:xfrm>
        <a:graphic>
          <a:graphicData uri="http://schemas.openxmlformats.org/presentationml/2006/ole">
            <p:oleObj spid="_x0000_s26629" name="Формула" r:id="rId3" imgW="2628900" imgH="393700" progId="Equation.3">
              <p:embed/>
            </p:oleObj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7315200" y="1905000"/>
          <a:ext cx="1012593" cy="533400"/>
        </p:xfrm>
        <a:graphic>
          <a:graphicData uri="http://schemas.openxmlformats.org/presentationml/2006/ole">
            <p:oleObj spid="_x0000_s26628" name="Формула" r:id="rId4" imgW="736560" imgH="393480" progId="Equation.3">
              <p:embed/>
            </p:oleObj>
          </a:graphicData>
        </a:graphic>
      </p:graphicFrame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914400" y="1143000"/>
            <a:ext cx="3966535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Знайдемо центральні тенденції: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957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9575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Середнє значення = 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85800" y="847725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914400" y="2895600"/>
            <a:ext cx="7696200" cy="1838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Отже, середній бал учнів нашого класу з алгебри дорівнює 7,9 бали.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uk-UA" sz="105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uk-UA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Мода вибірки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 те значення ознаки, яке трапляється найбільше, тобто має найбільшу частоту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нашій задачі найбільша частота дорівнює 7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85800" y="847725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838200" y="1066800"/>
            <a:ext cx="7848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Медіана вибірки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 число, яке поділяє навпіл упорядковану сукупність</a:t>
            </a:r>
          </a:p>
          <a:p>
            <a:pPr marL="0" marR="0" lvl="0" indent="212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2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Медіаною ряду, що складається з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непарної кількості чисел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називається число цього ряду, яке виявиться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посередині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якщо цей ряд упорядкувати.</a:t>
            </a:r>
          </a:p>
          <a:p>
            <a:pPr marL="0" marR="0" lvl="0" indent="212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2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Медіаною ряду, що складається з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парної кількості чисел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називається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середнє арифметичне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двох чисел цього ряду, що стоять посередині</a:t>
            </a:r>
          </a:p>
          <a:p>
            <a:pPr marL="0" marR="0" lvl="0" indent="212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2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=8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85800" y="847725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838200" y="533400"/>
            <a:ext cx="7772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погодними даними зібраними вами за останній місяць минулого семестру дослідити температурний режим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 варіант погоду вранці, ІІ варіант ввечері, побудувати гістограму(І вар) та полігон частот(ІІ вар) відповідно.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27838" t="15920" r="23795" b="34945"/>
          <a:stretch>
            <a:fillRect/>
          </a:stretch>
        </p:blipFill>
        <p:spPr bwMode="auto">
          <a:xfrm>
            <a:off x="838200" y="1600200"/>
            <a:ext cx="4038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 l="25661" t="17164" r="20529" b="35592"/>
          <a:stretch>
            <a:fillRect/>
          </a:stretch>
        </p:blipFill>
        <p:spPr bwMode="auto">
          <a:xfrm>
            <a:off x="838200" y="4038600"/>
            <a:ext cx="4038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/>
          <a:srcRect l="25661" t="64206" r="20529" b="12438"/>
          <a:stretch>
            <a:fillRect/>
          </a:stretch>
        </p:blipFill>
        <p:spPr bwMode="auto">
          <a:xfrm>
            <a:off x="5105400" y="3200400"/>
            <a:ext cx="3657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/>
          <a:srcRect l="25715" t="35572" r="20218" b="35323"/>
          <a:stretch>
            <a:fillRect/>
          </a:stretch>
        </p:blipFill>
        <p:spPr bwMode="auto">
          <a:xfrm>
            <a:off x="5105400" y="4572000"/>
            <a:ext cx="3657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85800" y="847725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838200" y="685800"/>
            <a:ext cx="8001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Кому належить фраза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	«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Статистика знає все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»?</a:t>
            </a:r>
            <a:endParaRPr kumimoji="0" lang="uk-UA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6563" name="Picture 3" descr="Картинки по запросу фото стульев 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2667000"/>
            <a:ext cx="4905375" cy="36671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85800" y="847725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762000" y="1143000"/>
            <a:ext cx="73914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17563" algn="l"/>
              </a:tabLst>
            </a:pPr>
            <a:r>
              <a:rPr kumimoji="0" lang="uk-UA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Домашнє завдання.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17563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7563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Провести шкільне статистичне дослідження 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17563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 варіант	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кількість часу проведеного за 					комп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ютером.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17563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ІІ варіант	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кількість часу витраченого на 					виконання домашніх завдань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7563" algn="l"/>
              </a:tabLst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7563" algn="l"/>
              </a:tabLst>
            </a:pPr>
            <a:r>
              <a: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отриманих даних треба створити частотну таблицю, знайти центральні тенденції вибірки та побудувати гістограму або полігон частот.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 l="23436" r="30680" b="21621"/>
          <a:stretch>
            <a:fillRect/>
          </a:stretch>
        </p:blipFill>
        <p:spPr bwMode="auto">
          <a:xfrm rot="743215">
            <a:off x="7466184" y="3266504"/>
            <a:ext cx="1512173" cy="1708465"/>
          </a:xfrm>
          <a:prstGeom prst="rect">
            <a:avLst/>
          </a:prstGeom>
          <a:noFill/>
        </p:spPr>
      </p:pic>
      <p:pic>
        <p:nvPicPr>
          <p:cNvPr id="19461" name="Picture 5" descr="Картинки по запросу пiдручник алгебра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80247">
            <a:off x="352532" y="176969"/>
            <a:ext cx="1307235" cy="2030573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20713"/>
            <a:ext cx="6400800" cy="5688012"/>
          </a:xfrm>
        </p:spPr>
        <p:txBody>
          <a:bodyPr/>
          <a:lstStyle/>
          <a:p>
            <a:pPr lvl="0" algn="just">
              <a:buFont typeface="Wingdings" pitchFamily="2" charset="2"/>
              <a:buChar char="v"/>
            </a:pPr>
            <a:r>
              <a:rPr lang="uk-UA" sz="2400" dirty="0" smtClean="0"/>
              <a:t>Яким тиражем слід випускати підручник </a:t>
            </a:r>
            <a:r>
              <a:rPr lang="uk-UA" sz="2400" dirty="0" smtClean="0"/>
              <a:t>для </a:t>
            </a:r>
            <a:r>
              <a:rPr lang="uk-UA" sz="2400" dirty="0" smtClean="0"/>
              <a:t>9 класу</a:t>
            </a:r>
            <a:r>
              <a:rPr lang="uk-UA" sz="2400" dirty="0" smtClean="0"/>
              <a:t>?</a:t>
            </a:r>
          </a:p>
          <a:p>
            <a:pPr lvl="0" algn="just">
              <a:buFont typeface="Wingdings" pitchFamily="2" charset="2"/>
              <a:buChar char="v"/>
            </a:pPr>
            <a:endParaRPr lang="ru-RU" sz="2400" dirty="0" smtClean="0"/>
          </a:p>
          <a:p>
            <a:pPr lvl="0" algn="just">
              <a:buFont typeface="Wingdings" pitchFamily="2" charset="2"/>
              <a:buChar char="v"/>
            </a:pPr>
            <a:r>
              <a:rPr lang="uk-UA" sz="2400" dirty="0" smtClean="0"/>
              <a:t>Скільки кілограмів риби і морепродуктів вживає в середньому за рік один житель України</a:t>
            </a:r>
            <a:r>
              <a:rPr lang="uk-UA" sz="2400" dirty="0" smtClean="0"/>
              <a:t>?</a:t>
            </a:r>
          </a:p>
          <a:p>
            <a:pPr lvl="0" algn="just">
              <a:buFont typeface="Wingdings" pitchFamily="2" charset="2"/>
              <a:buChar char="v"/>
            </a:pPr>
            <a:endParaRPr lang="ru-RU" sz="2400" dirty="0" smtClean="0"/>
          </a:p>
          <a:p>
            <a:pPr lvl="0" algn="just">
              <a:buFont typeface="Wingdings" pitchFamily="2" charset="2"/>
              <a:buChar char="v"/>
            </a:pPr>
            <a:r>
              <a:rPr lang="uk-UA" sz="2400" dirty="0" smtClean="0"/>
              <a:t>Чи вигідно для концерту певного артиста орендувати стадіон?</a:t>
            </a:r>
            <a:endParaRPr lang="ru-RU" sz="2400" dirty="0" smtClean="0"/>
          </a:p>
          <a:p>
            <a:pPr algn="just"/>
            <a:endParaRPr lang="uk-UA" sz="2400" dirty="0" smtClean="0"/>
          </a:p>
          <a:p>
            <a:pPr algn="just"/>
            <a:r>
              <a:rPr lang="uk-UA" sz="2400" dirty="0" smtClean="0"/>
              <a:t>На </a:t>
            </a:r>
            <a:r>
              <a:rPr lang="uk-UA" sz="2400" dirty="0" smtClean="0"/>
              <a:t>ці та багато інших запитань допомагає відповісти статистика.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20713"/>
            <a:ext cx="6400800" cy="5688012"/>
          </a:xfrm>
        </p:spPr>
        <p:txBody>
          <a:bodyPr/>
          <a:lstStyle/>
          <a:p>
            <a:pPr eaLnBrk="1" hangingPunct="1"/>
            <a:r>
              <a:rPr lang="ru-RU" sz="4800" dirty="0" err="1" smtClean="0">
                <a:latin typeface="Times New Roman" pitchFamily="18" charset="0"/>
              </a:rPr>
              <a:t>Термін</a:t>
            </a:r>
            <a:r>
              <a:rPr lang="ru-RU" sz="4800" dirty="0" smtClean="0">
                <a:latin typeface="Times New Roman" pitchFamily="18" charset="0"/>
              </a:rPr>
              <a:t> </a:t>
            </a:r>
            <a:r>
              <a:rPr lang="ru-RU" sz="4800" dirty="0" smtClean="0">
                <a:solidFill>
                  <a:schemeClr val="accent2"/>
                </a:solidFill>
                <a:latin typeface="Times New Roman" pitchFamily="18" charset="0"/>
              </a:rPr>
              <a:t>" статистика" </a:t>
            </a:r>
            <a:r>
              <a:rPr lang="ru-RU" sz="4800" dirty="0" err="1" smtClean="0">
                <a:latin typeface="Times New Roman" pitchFamily="18" charset="0"/>
              </a:rPr>
              <a:t>пішов</a:t>
            </a:r>
            <a:r>
              <a:rPr lang="ru-RU" sz="4800" dirty="0" smtClean="0">
                <a:latin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</a:rPr>
              <a:t>від</a:t>
            </a:r>
            <a:r>
              <a:rPr lang="ru-RU" sz="4800" dirty="0" smtClean="0">
                <a:latin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</a:rPr>
              <a:t>латинського</a:t>
            </a:r>
            <a:r>
              <a:rPr lang="ru-RU" sz="4800" dirty="0" smtClean="0">
                <a:latin typeface="Times New Roman" pitchFamily="18" charset="0"/>
              </a:rPr>
              <a:t> слова </a:t>
            </a:r>
            <a:r>
              <a:rPr lang="ru-RU" sz="4800" dirty="0" smtClean="0">
                <a:solidFill>
                  <a:schemeClr val="accent2"/>
                </a:solidFill>
                <a:latin typeface="Times New Roman" pitchFamily="18" charset="0"/>
              </a:rPr>
              <a:t>" статус" </a:t>
            </a:r>
            <a:r>
              <a:rPr lang="ru-RU" sz="4800" dirty="0" smtClean="0">
                <a:latin typeface="Times New Roman" pitchFamily="18" charset="0"/>
              </a:rPr>
              <a:t>(</a:t>
            </a:r>
            <a:r>
              <a:rPr lang="ru-RU" sz="4800" dirty="0" err="1" smtClean="0">
                <a:latin typeface="Times New Roman" pitchFamily="18" charset="0"/>
              </a:rPr>
              <a:t>status</a:t>
            </a:r>
            <a:r>
              <a:rPr lang="ru-RU" sz="4800" dirty="0" smtClean="0">
                <a:latin typeface="Times New Roman" pitchFamily="18" charset="0"/>
              </a:rPr>
              <a:t>), </a:t>
            </a:r>
            <a:r>
              <a:rPr lang="ru-RU" sz="4800" dirty="0" err="1" smtClean="0">
                <a:latin typeface="Times New Roman" pitchFamily="18" charset="0"/>
              </a:rPr>
              <a:t>що</a:t>
            </a:r>
            <a:r>
              <a:rPr lang="ru-RU" sz="4800" dirty="0" smtClean="0">
                <a:latin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</a:rPr>
              <a:t>означає</a:t>
            </a:r>
            <a:r>
              <a:rPr lang="ru-RU" sz="4800" dirty="0" smtClean="0">
                <a:latin typeface="Times New Roman" pitchFamily="18" charset="0"/>
              </a:rPr>
              <a:t> </a:t>
            </a:r>
            <a:endParaRPr lang="ru-RU" sz="4800" dirty="0" smtClean="0">
              <a:latin typeface="Times New Roman" pitchFamily="18" charset="0"/>
            </a:endParaRPr>
          </a:p>
          <a:p>
            <a:pPr eaLnBrk="1" hangingPunct="1"/>
            <a:r>
              <a:rPr lang="ru-RU" sz="4800" dirty="0" smtClean="0">
                <a:solidFill>
                  <a:schemeClr val="accent2"/>
                </a:solidFill>
                <a:latin typeface="Times New Roman" pitchFamily="18" charset="0"/>
              </a:rPr>
              <a:t>"стан </a:t>
            </a:r>
            <a:r>
              <a:rPr lang="ru-RU" sz="4800" dirty="0" smtClean="0">
                <a:solidFill>
                  <a:schemeClr val="accent2"/>
                </a:solidFill>
                <a:latin typeface="Times New Roman" pitchFamily="18" charset="0"/>
              </a:rPr>
              <a:t>речей"</a:t>
            </a:r>
            <a:r>
              <a:rPr lang="ru-RU" sz="4800" dirty="0" smtClean="0">
                <a:latin typeface="Times New Roman" pitchFamily="18" charset="0"/>
              </a:rPr>
              <a:t>.</a:t>
            </a:r>
            <a:endParaRPr lang="ru-RU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20713"/>
            <a:ext cx="6400800" cy="5688012"/>
          </a:xfrm>
        </p:spPr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Статистика</a:t>
            </a:r>
            <a:r>
              <a:rPr lang="uk-UA" dirty="0" smtClean="0"/>
              <a:t> – це наука про отримання, оброблення й аналіз кількох даних, які характеризують масові </a:t>
            </a:r>
            <a:r>
              <a:rPr lang="uk-UA" dirty="0" smtClean="0"/>
              <a:t>явища</a:t>
            </a:r>
          </a:p>
          <a:p>
            <a:endParaRPr lang="ru-RU" dirty="0" smtClean="0"/>
          </a:p>
          <a:p>
            <a:r>
              <a:rPr lang="ru-RU" dirty="0" err="1" smtClean="0">
                <a:solidFill>
                  <a:schemeClr val="accent2"/>
                </a:solidFill>
              </a:rPr>
              <a:t>Математична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статистика </a:t>
            </a:r>
            <a:r>
              <a:rPr lang="ru-RU" dirty="0" err="1" smtClean="0"/>
              <a:t>це</a:t>
            </a:r>
            <a:r>
              <a:rPr lang="ru-RU" dirty="0" smtClean="0"/>
              <a:t> наука,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вивчає</a:t>
            </a:r>
            <a:r>
              <a:rPr lang="ru-RU" dirty="0" smtClean="0"/>
              <a:t> </a:t>
            </a:r>
            <a:r>
              <a:rPr lang="ru-RU" dirty="0" err="1" smtClean="0"/>
              <a:t>кількісні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громадського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endParaRPr lang="ru-RU" dirty="0" smtClean="0"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990600"/>
            <a:ext cx="6400800" cy="1447800"/>
          </a:xfrm>
        </p:spPr>
        <p:txBody>
          <a:bodyPr/>
          <a:lstStyle/>
          <a:p>
            <a:r>
              <a:rPr lang="uk-UA" dirty="0" smtClean="0"/>
              <a:t>Статистичне дослідження складається з кількох етапів:</a:t>
            </a:r>
            <a:endParaRPr lang="ru-RU" dirty="0" smtClean="0"/>
          </a:p>
          <a:p>
            <a:endParaRPr lang="ru-RU" dirty="0" smtClean="0">
              <a:latin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838200" y="2057400"/>
          <a:ext cx="74676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20713"/>
            <a:ext cx="6400800" cy="2351087"/>
          </a:xfrm>
        </p:spPr>
        <p:txBody>
          <a:bodyPr/>
          <a:lstStyle/>
          <a:p>
            <a:r>
              <a:rPr lang="uk-UA" sz="2800" b="1" dirty="0" smtClean="0"/>
              <a:t>Давайте розглянемо подальший матеріал на прикладі:</a:t>
            </a:r>
            <a:endParaRPr lang="ru-RU" sz="2800" dirty="0" smtClean="0"/>
          </a:p>
          <a:p>
            <a:r>
              <a:rPr lang="uk-UA" sz="2800" dirty="0" smtClean="0"/>
              <a:t>За перший семестр ви  отримали такі оцінки з алгебри. Давайте </a:t>
            </a:r>
            <a:r>
              <a:rPr lang="uk-UA" sz="2800" dirty="0" err="1" smtClean="0"/>
              <a:t>дослідемо</a:t>
            </a:r>
            <a:r>
              <a:rPr lang="uk-UA" sz="2800" dirty="0" smtClean="0"/>
              <a:t> </a:t>
            </a:r>
            <a:r>
              <a:rPr lang="uk-UA" sz="2800" dirty="0" smtClean="0"/>
              <a:t>рівень </a:t>
            </a:r>
            <a:r>
              <a:rPr lang="uk-UA" sz="2800" dirty="0" smtClean="0"/>
              <a:t>вашої </a:t>
            </a:r>
            <a:r>
              <a:rPr lang="uk-UA" sz="2800" dirty="0" smtClean="0"/>
              <a:t>успішності</a:t>
            </a:r>
            <a:r>
              <a:rPr lang="uk-UA" sz="2800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43000" y="3089782"/>
          <a:ext cx="7010399" cy="1710818"/>
        </p:xfrm>
        <a:graphic>
          <a:graphicData uri="http://schemas.openxmlformats.org/drawingml/2006/table">
            <a:tbl>
              <a:tblPr bandRow="1"/>
              <a:tblGrid>
                <a:gridCol w="614112"/>
                <a:gridCol w="274807"/>
                <a:gridCol w="274807"/>
                <a:gridCol w="274807"/>
                <a:gridCol w="274807"/>
                <a:gridCol w="274807"/>
                <a:gridCol w="274807"/>
                <a:gridCol w="346314"/>
                <a:gridCol w="323880"/>
                <a:gridCol w="274807"/>
                <a:gridCol w="346314"/>
                <a:gridCol w="346314"/>
                <a:gridCol w="346314"/>
                <a:gridCol w="346314"/>
                <a:gridCol w="346314"/>
                <a:gridCol w="346314"/>
                <a:gridCol w="346314"/>
                <a:gridCol w="346314"/>
                <a:gridCol w="346314"/>
                <a:gridCol w="346314"/>
                <a:gridCol w="339304"/>
              </a:tblGrid>
              <a:tr h="650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60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БАЛИ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533400"/>
            <a:ext cx="7162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9575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Згрупуємо дані за досліджуваною ознакою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рівнем успішності, і занесемо їх у таблицю таким чином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3000" y="2209800"/>
          <a:ext cx="7010406" cy="1295400"/>
        </p:xfrm>
        <a:graphic>
          <a:graphicData uri="http://schemas.openxmlformats.org/drawingml/2006/table">
            <a:tbl>
              <a:tblPr/>
              <a:tblGrid>
                <a:gridCol w="1085646"/>
                <a:gridCol w="493730"/>
                <a:gridCol w="493730"/>
                <a:gridCol w="493730"/>
                <a:gridCol w="493730"/>
                <a:gridCol w="493730"/>
                <a:gridCol w="493730"/>
                <a:gridCol w="493730"/>
                <a:gridCol w="493730"/>
                <a:gridCol w="493730"/>
                <a:gridCol w="493730"/>
                <a:gridCol w="493730"/>
                <a:gridCol w="493730"/>
              </a:tblGrid>
              <a:tr h="6660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u="sng">
                          <a:latin typeface="Times New Roman"/>
                          <a:ea typeface="Times New Roman"/>
                          <a:cs typeface="Times New Roman"/>
                        </a:rPr>
                        <a:t>Ознака </a:t>
                      </a: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К-сть балів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3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u="sng">
                          <a:latin typeface="Times New Roman"/>
                          <a:ea typeface="Times New Roman"/>
                          <a:cs typeface="Times New Roman"/>
                        </a:rPr>
                        <a:t>Частота </a:t>
                      </a: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К-сть учнів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066800" y="4114800"/>
            <a:ext cx="71628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Таблиця такого виду називається </a:t>
            </a:r>
            <a:r>
              <a:rPr kumimoji="0" lang="uk-U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частотною.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Наприклад, частота, з якою зустрічається 7 балів, дорівнює п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яти, оскільки п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ять  учнів отримали цю оцінку.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4580" t="53255" r="63901" b="41073"/>
          <a:stretch>
            <a:fillRect/>
          </a:stretch>
        </p:blipFill>
        <p:spPr bwMode="auto">
          <a:xfrm>
            <a:off x="1295400" y="2057400"/>
            <a:ext cx="396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914400" y="1066800"/>
            <a:ext cx="7086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just" eaLnBrk="0" hangingPunct="0">
              <a:tabLst>
                <a:tab pos="409575" algn="l"/>
              </a:tabLst>
            </a:pPr>
            <a:r>
              <a:rPr kumimoji="0" lang="uk-UA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Відносна частота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 відношення частоти до числа всіх усіх значень вибірки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1447800" y="3429000"/>
            <a:ext cx="58674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даними таблиці можна побудувати гістограму або полігон частот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/>
        </p:nvGraphicFramePr>
        <p:xfrm>
          <a:off x="1143000" y="914400"/>
          <a:ext cx="37338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953000" y="3048000"/>
          <a:ext cx="37338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715000" y="2286000"/>
            <a:ext cx="259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гістограма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00200" y="3962400"/>
            <a:ext cx="243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полігон частот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443</Words>
  <Application>Microsoft PowerPoint</Application>
  <PresentationFormat>Экран (4:3)</PresentationFormat>
  <Paragraphs>135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Оформление по умолчанию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Згрупуємо дані за досліджуваною ознакою –  рівнем успішності, і занесемо їх у таблицю таким чином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статистика</dc:subject>
  <cp:lastModifiedBy>V</cp:lastModifiedBy>
  <cp:revision>14</cp:revision>
  <cp:lastPrinted>1601-01-01T00:00:00Z</cp:lastPrinted>
  <dcterms:created xsi:type="dcterms:W3CDTF">1601-01-01T00:00:00Z</dcterms:created>
  <dcterms:modified xsi:type="dcterms:W3CDTF">2018-01-03T10:12:27Z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