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65" r:id="rId3"/>
    <p:sldId id="266" r:id="rId4"/>
    <p:sldId id="267" r:id="rId5"/>
    <p:sldId id="268" r:id="rId6"/>
    <p:sldId id="276" r:id="rId7"/>
    <p:sldId id="269" r:id="rId8"/>
    <p:sldId id="270" r:id="rId9"/>
    <p:sldId id="271" r:id="rId10"/>
    <p:sldId id="272" r:id="rId11"/>
    <p:sldId id="273" r:id="rId12"/>
    <p:sldId id="274" r:id="rId13"/>
    <p:sldId id="275" r:id="rId14"/>
    <p:sldId id="277" r:id="rId15"/>
    <p:sldId id="278" r:id="rId16"/>
    <p:sldId id="279" r:id="rId17"/>
    <p:sldId id="280" r:id="rId18"/>
    <p:sldId id="281" r:id="rId19"/>
    <p:sldId id="284" r:id="rId20"/>
    <p:sldId id="282" r:id="rId21"/>
    <p:sldId id="285" r:id="rId22"/>
    <p:sldId id="283" r:id="rId23"/>
    <p:sldId id="286" r:id="rId24"/>
    <p:sldId id="287" r:id="rId25"/>
    <p:sldId id="289" r:id="rId26"/>
    <p:sldId id="290" r:id="rId27"/>
    <p:sldId id="291" r:id="rId28"/>
    <p:sldId id="288" r:id="rId29"/>
    <p:sldId id="292" r:id="rId30"/>
    <p:sldId id="304" r:id="rId31"/>
    <p:sldId id="305" r:id="rId32"/>
    <p:sldId id="293" r:id="rId33"/>
    <p:sldId id="294" r:id="rId34"/>
    <p:sldId id="295" r:id="rId35"/>
    <p:sldId id="261" r:id="rId36"/>
    <p:sldId id="262" r:id="rId37"/>
    <p:sldId id="297" r:id="rId38"/>
    <p:sldId id="296" r:id="rId39"/>
    <p:sldId id="298" r:id="rId40"/>
    <p:sldId id="299" r:id="rId41"/>
    <p:sldId id="300" r:id="rId42"/>
    <p:sldId id="301" r:id="rId43"/>
    <p:sldId id="306" r:id="rId44"/>
    <p:sldId id="307" r:id="rId45"/>
    <p:sldId id="259" r:id="rId46"/>
    <p:sldId id="260"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00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7EB01-EDF4-45AA-80ED-4833B9C5A9B5}" type="datetimeFigureOut">
              <a:rPr lang="uk-UA" smtClean="0"/>
              <a:pPr/>
              <a:t>11.02.2015</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801124-7EE8-45DA-A079-BE53F6B00A7D}"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3801124-7EE8-45DA-A079-BE53F6B00A7D}" type="slidenum">
              <a:rPr lang="uk-UA" smtClean="0"/>
              <a:pPr/>
              <a:t>23</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11.02.2015</a:t>
            </a:fld>
            <a:endParaRPr lang="ru-RU"/>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11.02.2015</a:t>
            </a:fld>
            <a:endParaRPr lang="ru-RU"/>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11.02.2015</a:t>
            </a:fld>
            <a:endParaRPr lang="ru-RU"/>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11.02.2015</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hyperlink" Target="http://foto.mail.ru/mail/cveta240352/13631/13652.html" TargetMode="External"/><Relationship Id="rId13"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39.jpeg"/><Relationship Id="rId12" Type="http://schemas.openxmlformats.org/officeDocument/2006/relationships/hyperlink" Target="http://foto.mail.ru/mail/cveta240352/13631/13658.html" TargetMode="External"/><Relationship Id="rId17" Type="http://schemas.openxmlformats.org/officeDocument/2006/relationships/image" Target="../media/image44.jpeg"/><Relationship Id="rId2" Type="http://schemas.openxmlformats.org/officeDocument/2006/relationships/hyperlink" Target="http://foto.mail.ru/mail/cveta240352/13631/13648.html" TargetMode="External"/><Relationship Id="rId16" Type="http://schemas.openxmlformats.org/officeDocument/2006/relationships/hyperlink" Target="http://foto.mail.ru/mail/cveta240352/13631/13671.html" TargetMode="External"/><Relationship Id="rId1" Type="http://schemas.openxmlformats.org/officeDocument/2006/relationships/slideLayout" Target="../slideLayouts/slideLayout7.xml"/><Relationship Id="rId6" Type="http://schemas.openxmlformats.org/officeDocument/2006/relationships/hyperlink" Target="http://foto.mail.ru/mail/cveta240352/13631/13651.html" TargetMode="External"/><Relationship Id="rId11" Type="http://schemas.openxmlformats.org/officeDocument/2006/relationships/image" Target="../media/image41.jpeg"/><Relationship Id="rId5" Type="http://schemas.openxmlformats.org/officeDocument/2006/relationships/image" Target="../media/image38.jpeg"/><Relationship Id="rId15" Type="http://schemas.openxmlformats.org/officeDocument/2006/relationships/image" Target="../media/image43.jpeg"/><Relationship Id="rId10" Type="http://schemas.openxmlformats.org/officeDocument/2006/relationships/hyperlink" Target="http://foto.mail.ru/mail/cveta240352/13631/13654.html" TargetMode="External"/><Relationship Id="rId4" Type="http://schemas.openxmlformats.org/officeDocument/2006/relationships/hyperlink" Target="http://foto.mail.ru/mail/cveta240352/13631/13649.html" TargetMode="External"/><Relationship Id="rId9" Type="http://schemas.openxmlformats.org/officeDocument/2006/relationships/image" Target="../media/image40.jpeg"/><Relationship Id="rId14" Type="http://schemas.openxmlformats.org/officeDocument/2006/relationships/hyperlink" Target="http://foto.mail.ru/mail/cveta240352/13631/13661.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foto.mail.ru/mail/cveta240352/13631/13687.html" TargetMode="External"/><Relationship Id="rId13"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7.jpeg"/><Relationship Id="rId12" Type="http://schemas.openxmlformats.org/officeDocument/2006/relationships/hyperlink" Target="http://foto.mail.ru/mail/cveta240352/13631/13690.html" TargetMode="External"/><Relationship Id="rId17" Type="http://schemas.openxmlformats.org/officeDocument/2006/relationships/image" Target="../media/image52.jpeg"/><Relationship Id="rId2" Type="http://schemas.openxmlformats.org/officeDocument/2006/relationships/hyperlink" Target="http://foto.mail.ru/mail/cveta240352/13631/13683.html" TargetMode="External"/><Relationship Id="rId16" Type="http://schemas.openxmlformats.org/officeDocument/2006/relationships/hyperlink" Target="http://foto.mail.ru/mail/cveta240352/13631/13693.html" TargetMode="External"/><Relationship Id="rId1" Type="http://schemas.openxmlformats.org/officeDocument/2006/relationships/slideLayout" Target="../slideLayouts/slideLayout7.xml"/><Relationship Id="rId6" Type="http://schemas.openxmlformats.org/officeDocument/2006/relationships/hyperlink" Target="http://foto.mail.ru/mail/cveta240352/13631/13685.html" TargetMode="External"/><Relationship Id="rId11" Type="http://schemas.openxmlformats.org/officeDocument/2006/relationships/image" Target="../media/image49.jpeg"/><Relationship Id="rId5" Type="http://schemas.openxmlformats.org/officeDocument/2006/relationships/image" Target="../media/image46.jpeg"/><Relationship Id="rId15" Type="http://schemas.openxmlformats.org/officeDocument/2006/relationships/image" Target="../media/image51.jpeg"/><Relationship Id="rId10" Type="http://schemas.openxmlformats.org/officeDocument/2006/relationships/hyperlink" Target="http://foto.mail.ru/mail/cveta240352/13631/13688.html" TargetMode="External"/><Relationship Id="rId4" Type="http://schemas.openxmlformats.org/officeDocument/2006/relationships/hyperlink" Target="http://foto.mail.ru/mail/cveta240352/13631/13684.html" TargetMode="External"/><Relationship Id="rId9" Type="http://schemas.openxmlformats.org/officeDocument/2006/relationships/image" Target="../media/image48.jpeg"/><Relationship Id="rId14" Type="http://schemas.openxmlformats.org/officeDocument/2006/relationships/hyperlink" Target="http://foto.mail.ru/mail/cveta240352/13631/13692.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petrikivka.dp.ua/images/stories/petrikivka/06.jpg" TargetMode="External"/><Relationship Id="rId13"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hyperlink" Target="http://foto.mail.ru/mail/cveta240352/13631/13669.html" TargetMode="External"/><Relationship Id="rId2" Type="http://schemas.openxmlformats.org/officeDocument/2006/relationships/hyperlink" Target="http://petrikivka.dp.ua/images/stories/petrikivka/02.jpg" TargetMode="External"/><Relationship Id="rId1" Type="http://schemas.openxmlformats.org/officeDocument/2006/relationships/slideLayout" Target="../slideLayouts/slideLayout7.xml"/><Relationship Id="rId6" Type="http://schemas.openxmlformats.org/officeDocument/2006/relationships/hyperlink" Target="http://petrikivka.dp.ua/images/stories/petrikivka/04.jpg"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foto.mail.ru/mail/cveta240352/13631/11798.html" TargetMode="External"/><Relationship Id="rId4" Type="http://schemas.openxmlformats.org/officeDocument/2006/relationships/hyperlink" Target="http://petrikivka.dp.ua/images/stories/petrikivka/03.jpg" TargetMode="Externa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petrikivka.dp.ua/images/stories/petrikivka/04.jpg" TargetMode="External"/><Relationship Id="rId2" Type="http://schemas.openxmlformats.org/officeDocument/2006/relationships/hyperlink" Target="http://petrikivka.dp.ua/images/stories/petrikivka/01.jpg"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548680"/>
            <a:ext cx="8259056"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5400" b="1" cap="none" spc="0" dirty="0" err="1" smtClean="0">
                <a:ln w="28575">
                  <a:solidFill>
                    <a:srgbClr val="003300"/>
                  </a:solidFill>
                </a:ln>
                <a:solidFill>
                  <a:srgbClr val="FF0000"/>
                </a:solidFill>
                <a:effectLst>
                  <a:outerShdw blurRad="80000" dist="40000" dir="5040000" algn="tl">
                    <a:srgbClr val="000000">
                      <a:alpha val="30000"/>
                    </a:srgbClr>
                  </a:outerShdw>
                </a:effectLst>
              </a:rPr>
              <a:t>Декоративно-ужиткове</a:t>
            </a:r>
            <a:endParaRPr lang="ru-RU" sz="5400" b="1" cap="none" spc="0" dirty="0" smtClean="0">
              <a:ln w="28575">
                <a:solidFill>
                  <a:srgbClr val="003300"/>
                </a:solidFill>
              </a:ln>
              <a:solidFill>
                <a:srgbClr val="FF0000"/>
              </a:solidFill>
              <a:effectLst>
                <a:outerShdw blurRad="80000" dist="40000" dir="5040000" algn="tl">
                  <a:srgbClr val="000000">
                    <a:alpha val="30000"/>
                  </a:srgbClr>
                </a:outerShdw>
              </a:effectLst>
            </a:endParaRPr>
          </a:p>
          <a:p>
            <a:pPr algn="ctr"/>
            <a:r>
              <a:rPr lang="ru-RU" sz="5400" b="1" cap="none" spc="0" dirty="0" smtClean="0">
                <a:ln w="28575">
                  <a:solidFill>
                    <a:srgbClr val="003300"/>
                  </a:solidFill>
                </a:ln>
                <a:solidFill>
                  <a:srgbClr val="FF0000"/>
                </a:solidFill>
                <a:effectLst>
                  <a:outerShdw blurRad="80000" dist="40000" dir="5040000" algn="tl">
                    <a:srgbClr val="000000">
                      <a:alpha val="30000"/>
                    </a:srgbClr>
                  </a:outerShdw>
                </a:effectLst>
              </a:rPr>
              <a:t> </a:t>
            </a:r>
            <a:r>
              <a:rPr lang="ru-RU" sz="5400" b="1" cap="none" spc="0" dirty="0" err="1" smtClean="0">
                <a:ln w="28575">
                  <a:solidFill>
                    <a:srgbClr val="003300"/>
                  </a:solidFill>
                </a:ln>
                <a:solidFill>
                  <a:srgbClr val="FF0000"/>
                </a:solidFill>
                <a:effectLst>
                  <a:outerShdw blurRad="80000" dist="40000" dir="5040000" algn="tl">
                    <a:srgbClr val="000000">
                      <a:alpha val="30000"/>
                    </a:srgbClr>
                  </a:outerShdw>
                </a:effectLst>
              </a:rPr>
              <a:t>мистецтво</a:t>
            </a:r>
            <a:endParaRPr lang="ru-RU" sz="5400" b="1" cap="none" spc="0" dirty="0">
              <a:ln w="28575">
                <a:solidFill>
                  <a:srgbClr val="003300"/>
                </a:solidFill>
              </a:ln>
              <a:solidFill>
                <a:srgbClr val="FF0000"/>
              </a:solidFill>
              <a:effectLst>
                <a:outerShdw blurRad="80000" dist="40000" dir="5040000" algn="tl">
                  <a:srgbClr val="000000">
                    <a:alpha val="30000"/>
                  </a:srgbClr>
                </a:outerShdw>
              </a:effectLst>
            </a:endParaRPr>
          </a:p>
        </p:txBody>
      </p:sp>
      <p:pic>
        <p:nvPicPr>
          <p:cNvPr id="8" name="Рисунок 7" descr="l_bot2.gif"/>
          <p:cNvPicPr>
            <a:picLocks noChangeAspect="1"/>
          </p:cNvPicPr>
          <p:nvPr/>
        </p:nvPicPr>
        <p:blipFill>
          <a:blip r:embed="rId2" cstate="print"/>
          <a:srcRect b="6587"/>
          <a:stretch>
            <a:fillRect/>
          </a:stretch>
        </p:blipFill>
        <p:spPr>
          <a:xfrm>
            <a:off x="395536" y="3717032"/>
            <a:ext cx="3024336" cy="2808312"/>
          </a:xfrm>
          <a:prstGeom prst="rect">
            <a:avLst/>
          </a:prstGeom>
        </p:spPr>
      </p:pic>
      <p:pic>
        <p:nvPicPr>
          <p:cNvPr id="7" name="Рисунок 6" descr="m033.png"/>
          <p:cNvPicPr>
            <a:picLocks noChangeAspect="1"/>
          </p:cNvPicPr>
          <p:nvPr/>
        </p:nvPicPr>
        <p:blipFill>
          <a:blip r:embed="rId3" cstate="print"/>
          <a:stretch>
            <a:fillRect/>
          </a:stretch>
        </p:blipFill>
        <p:spPr>
          <a:xfrm>
            <a:off x="2987824" y="2420888"/>
            <a:ext cx="4464496" cy="41447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7544" y="1628800"/>
          <a:ext cx="4680520" cy="4919980"/>
        </p:xfrm>
        <a:graphic>
          <a:graphicData uri="http://schemas.openxmlformats.org/drawingml/2006/table">
            <a:tbl>
              <a:tblPr/>
              <a:tblGrid>
                <a:gridCol w="4680520"/>
              </a:tblGrid>
              <a:tr h="0">
                <a:tc>
                  <a:txBody>
                    <a:bodyPr/>
                    <a:lstStyle/>
                    <a:p>
                      <a:pPr algn="just">
                        <a:lnSpc>
                          <a:spcPct val="115000"/>
                        </a:lnSpc>
                        <a:spcAft>
                          <a:spcPts val="1000"/>
                        </a:spcAft>
                      </a:pPr>
                      <a:endParaRPr lang="uk-UA" sz="1800" dirty="0">
                        <a:latin typeface="Times New Roman"/>
                        <a:ea typeface="Times New Roman"/>
                        <a:cs typeface="Times New Roman"/>
                      </a:endParaRPr>
                    </a:p>
                    <a:p>
                      <a:pPr algn="l">
                        <a:lnSpc>
                          <a:spcPct val="115000"/>
                        </a:lnSpc>
                        <a:spcAft>
                          <a:spcPts val="1000"/>
                        </a:spcAft>
                      </a:pPr>
                      <a:r>
                        <a:rPr lang="uk-UA" sz="1800" b="1" dirty="0" err="1">
                          <a:latin typeface="Times New Roman"/>
                          <a:ea typeface="Times New Roman"/>
                          <a:cs typeface="Times New Roman"/>
                        </a:rPr>
                        <a:t>Панко</a:t>
                      </a:r>
                      <a:r>
                        <a:rPr lang="uk-UA" sz="1800" b="1" dirty="0">
                          <a:latin typeface="Times New Roman"/>
                          <a:ea typeface="Times New Roman"/>
                          <a:cs typeface="Times New Roman"/>
                        </a:rPr>
                        <a:t> Федір Савич (1924 </a:t>
                      </a:r>
                      <a:r>
                        <a:rPr lang="uk-UA" sz="1800" b="1" dirty="0" err="1">
                          <a:latin typeface="Times New Roman"/>
                          <a:ea typeface="Times New Roman"/>
                          <a:cs typeface="Times New Roman"/>
                        </a:rPr>
                        <a:t>р.н</a:t>
                      </a:r>
                      <a:r>
                        <a:rPr lang="uk-UA" sz="1800" b="1" dirty="0">
                          <a:latin typeface="Times New Roman"/>
                          <a:ea typeface="Times New Roman"/>
                          <a:cs typeface="Times New Roman"/>
                        </a:rPr>
                        <a:t>.)</a:t>
                      </a:r>
                      <a:r>
                        <a:rPr lang="uk-UA" sz="1800" dirty="0">
                          <a:latin typeface="Times New Roman"/>
                          <a:ea typeface="Times New Roman"/>
                          <a:cs typeface="Times New Roman"/>
                        </a:rPr>
                        <a:t/>
                      </a:r>
                      <a:br>
                        <a:rPr lang="uk-UA" sz="1800" dirty="0">
                          <a:latin typeface="Times New Roman"/>
                          <a:ea typeface="Times New Roman"/>
                          <a:cs typeface="Times New Roman"/>
                        </a:rPr>
                      </a:br>
                      <a:r>
                        <a:rPr lang="uk-UA" sz="1800" dirty="0">
                          <a:latin typeface="Times New Roman"/>
                          <a:ea typeface="Times New Roman"/>
                          <a:cs typeface="Times New Roman"/>
                        </a:rPr>
                        <a:t>Заслужений майстер народної творчості України, член Національної спілки художників. Учень Т.Я. Пати. Закінчив Петриківську школу декоративного малювання. У1958-1970 /)р. очолював творчий колектив фабрики. Організатор і керівник цеху </a:t>
                      </a:r>
                      <a:r>
                        <a:rPr lang="uk-UA" sz="1800" dirty="0" err="1">
                          <a:latin typeface="Times New Roman"/>
                          <a:ea typeface="Times New Roman"/>
                          <a:cs typeface="Times New Roman"/>
                        </a:rPr>
                        <a:t>підлакового</a:t>
                      </a:r>
                      <a:r>
                        <a:rPr lang="uk-UA" sz="1800" dirty="0">
                          <a:latin typeface="Times New Roman"/>
                          <a:ea typeface="Times New Roman"/>
                          <a:cs typeface="Times New Roman"/>
                        </a:rPr>
                        <a:t> розпису (1958-1969). З 1958 р. викладав у петриківському філіалі Дніпропетровської дитячої художньої школи. Організатор експериментально-творчої майстерні художнього фонду УРСР у Петриківці. Учасник вітчизняних та зарубіжних виставок</a:t>
                      </a:r>
                      <a:endParaRPr lang="uk-UA" sz="1800" dirty="0">
                        <a:latin typeface="Calibri"/>
                        <a:ea typeface="Calibri"/>
                        <a:cs typeface="Times New Roman"/>
                      </a:endParaRPr>
                    </a:p>
                  </a:txBody>
                  <a:tcPr marL="30480" marR="30480" marT="30480" marB="30480" anchor="ctr">
                    <a:lnL>
                      <a:noFill/>
                    </a:lnL>
                    <a:lnR>
                      <a:noFill/>
                    </a:lnR>
                    <a:lnT>
                      <a:noFill/>
                    </a:lnT>
                    <a:lnB>
                      <a:noFill/>
                    </a:lnB>
                  </a:tcPr>
                </a:tc>
              </a:tr>
            </a:tbl>
          </a:graphicData>
        </a:graphic>
      </p:graphicFrame>
      <p:pic>
        <p:nvPicPr>
          <p:cNvPr id="29697" name="Рисунок 21" descr="Панко &#10;Федір Савич (1924 р.н.)"/>
          <p:cNvPicPr>
            <a:picLocks noChangeAspect="1" noChangeArrowheads="1"/>
          </p:cNvPicPr>
          <p:nvPr/>
        </p:nvPicPr>
        <p:blipFill>
          <a:blip r:embed="rId2" cstate="print"/>
          <a:srcRect t="15120"/>
          <a:stretch>
            <a:fillRect/>
          </a:stretch>
        </p:blipFill>
        <p:spPr bwMode="auto">
          <a:xfrm>
            <a:off x="1835696" y="332656"/>
            <a:ext cx="1512168" cy="1744323"/>
          </a:xfrm>
          <a:prstGeom prst="rect">
            <a:avLst/>
          </a:prstGeom>
          <a:noFill/>
        </p:spPr>
      </p:pic>
      <p:sp>
        <p:nvSpPr>
          <p:cNvPr id="2969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29698" name="Рисунок 28" descr="Самарська Ганна Миколаївна (1942 р.н.)"/>
          <p:cNvPicPr>
            <a:picLocks noChangeAspect="1" noChangeArrowheads="1"/>
          </p:cNvPicPr>
          <p:nvPr/>
        </p:nvPicPr>
        <p:blipFill>
          <a:blip r:embed="rId3" cstate="print"/>
          <a:srcRect/>
          <a:stretch>
            <a:fillRect/>
          </a:stretch>
        </p:blipFill>
        <p:spPr bwMode="auto">
          <a:xfrm>
            <a:off x="6444208" y="476672"/>
            <a:ext cx="1684338" cy="1905000"/>
          </a:xfrm>
          <a:prstGeom prst="rect">
            <a:avLst/>
          </a:prstGeom>
          <a:noFill/>
        </p:spPr>
      </p:pic>
      <p:sp>
        <p:nvSpPr>
          <p:cNvPr id="29700" name="Rectangle 4"/>
          <p:cNvSpPr>
            <a:spLocks noChangeArrowheads="1"/>
          </p:cNvSpPr>
          <p:nvPr/>
        </p:nvSpPr>
        <p:spPr bwMode="auto">
          <a:xfrm>
            <a:off x="5436096" y="2498120"/>
            <a:ext cx="3384376"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Самарська Ганна Миколаївна (1942 </a:t>
            </a:r>
            <a:r>
              <a:rPr kumimoji="0" lang="uk-UA" sz="16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р.н</a:t>
            </a: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Заслужений майстер народної творчості України, член Національної спілки художників. Своєю вчителькою вважає Катерину Білокур. Працювала на фабриці з 1961 р. Твори відзначаються своєрідністю композиційного і колористичного рішення.</a:t>
            </a:r>
            <a:b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Учасник вітчизняних та зарубіжних виставок</a:t>
            </a:r>
            <a:r>
              <a:rPr kumimoji="0" lang="uk-UA" sz="16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259632" y="197786"/>
            <a:ext cx="669674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І в уяві виникають безкраї степові простори з чудернацькими візерунками річкових заплав, рваними розами ярів, пагорбами-могильниками; із палахкотінням анілінових фарб світанків та заходів сонця, маревом полуденних міражів; із віковим мовчанням ночі і денним багатоголоссям життя.</a:t>
            </a:r>
            <a:endParaRPr kumimoji="0" lang="uk-UA"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66666.jpeg"/>
          <p:cNvPicPr>
            <a:picLocks noChangeAspect="1"/>
          </p:cNvPicPr>
          <p:nvPr/>
        </p:nvPicPr>
        <p:blipFill>
          <a:blip r:embed="rId2" cstate="print"/>
          <a:stretch>
            <a:fillRect/>
          </a:stretch>
        </p:blipFill>
        <p:spPr>
          <a:xfrm>
            <a:off x="467544" y="1859821"/>
            <a:ext cx="2160240" cy="1611027"/>
          </a:xfrm>
          <a:prstGeom prst="rect">
            <a:avLst/>
          </a:prstGeom>
        </p:spPr>
      </p:pic>
      <p:pic>
        <p:nvPicPr>
          <p:cNvPr id="4" name="Рисунок 3" descr="17135479_1202334489_Geffen_19.jpg"/>
          <p:cNvPicPr>
            <a:picLocks noChangeAspect="1"/>
          </p:cNvPicPr>
          <p:nvPr/>
        </p:nvPicPr>
        <p:blipFill>
          <a:blip r:embed="rId3" cstate="print"/>
          <a:stretch>
            <a:fillRect/>
          </a:stretch>
        </p:blipFill>
        <p:spPr>
          <a:xfrm>
            <a:off x="2771800" y="1844824"/>
            <a:ext cx="2430358" cy="1616188"/>
          </a:xfrm>
          <a:prstGeom prst="rect">
            <a:avLst/>
          </a:prstGeom>
        </p:spPr>
      </p:pic>
      <p:pic>
        <p:nvPicPr>
          <p:cNvPr id="6" name="Рисунок 5" descr="40658776_OSEN.jpg"/>
          <p:cNvPicPr>
            <a:picLocks noChangeAspect="1"/>
          </p:cNvPicPr>
          <p:nvPr/>
        </p:nvPicPr>
        <p:blipFill>
          <a:blip r:embed="rId4" cstate="print"/>
          <a:stretch>
            <a:fillRect/>
          </a:stretch>
        </p:blipFill>
        <p:spPr>
          <a:xfrm>
            <a:off x="5364088" y="1844824"/>
            <a:ext cx="3422234" cy="1596063"/>
          </a:xfrm>
          <a:prstGeom prst="rect">
            <a:avLst/>
          </a:prstGeom>
        </p:spPr>
      </p:pic>
      <p:pic>
        <p:nvPicPr>
          <p:cNvPr id="7" name="Рисунок 6" descr="Summers_Sanctuary_large.jpg"/>
          <p:cNvPicPr>
            <a:picLocks noChangeAspect="1"/>
          </p:cNvPicPr>
          <p:nvPr/>
        </p:nvPicPr>
        <p:blipFill>
          <a:blip r:embed="rId5" cstate="print"/>
          <a:stretch>
            <a:fillRect/>
          </a:stretch>
        </p:blipFill>
        <p:spPr>
          <a:xfrm>
            <a:off x="1547664" y="1700808"/>
            <a:ext cx="6337920" cy="4730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496944" cy="6247864"/>
          </a:xfrm>
          <a:prstGeom prst="rect">
            <a:avLst/>
          </a:prstGeom>
        </p:spPr>
        <p:txBody>
          <a:bodyPr wrap="square">
            <a:spAutoFit/>
          </a:bodyPr>
          <a:lstStyle/>
          <a:p>
            <a:r>
              <a:rPr lang="uk-UA" sz="2000" dirty="0" smtClean="0"/>
              <a:t>Історія краю корінням сягає в глибину століть. Пам'ять часу береже і оглушливий тупіт копит численних татарських орд, і брязкіт булатних шабель яничарів, і стогін-плач катованих невільників. У її глибинах вкарбований і ліниво-розмірений поскрип чумацької гарби, і могутній ритм похідної козацької пісні, і сумна мелодія мандрівного бандуриста-філософа. Здавна землі придніпровські славились родючістю, вода в колодязях була кришталево чистою, ліси та ріки рясніли звіриною та рибою. Дивовижна за красою і щедрістю природа вабила, навіки полонила серце. Ще в середині XVIII століття місця ці були облюбовані для заселення кошовим отаманом Війська Запорозького Петром Калнишевським, чиє ім'я навіки лишилося жити у назві одного з найгарніших сіл Придніпров'я — Петриківка. Село, що вільно розкинулось посеред степів, було "казенною державною слободою" і тому не знало найважчого гніту кріпацтва. Вічно живий дух непокори, горде усвідомлення своєї незалежності, особиста гідність — головні риси характеру </a:t>
            </a:r>
            <a:r>
              <a:rPr lang="uk-UA" sz="2000" dirty="0" err="1" smtClean="0"/>
              <a:t>петриківців</a:t>
            </a:r>
            <a:r>
              <a:rPr lang="uk-UA" sz="2000" dirty="0" smtClean="0"/>
              <a:t>, — формують особливий тип людини-творця, здатної не лише бачити й цінувати красу своєї землі, а й виражати її в особливій ліричності пісенних мелодій, у підкресленій вишуканості візерунків вишивок, у витонченій багатобарвності декоративного розпису.</a:t>
            </a:r>
            <a:endParaRPr lang="uk-UA"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683568" y="404664"/>
            <a:ext cx="763284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ПЕТРИКІВСЬКИЙ РОЗПИС МАРФИ ТИМЧЕНКО</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77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32770" name="Рисунок 103" descr="Марфа Тимченко, майстер петриківського  розпису"/>
          <p:cNvPicPr>
            <a:picLocks noChangeAspect="1" noChangeArrowheads="1"/>
          </p:cNvPicPr>
          <p:nvPr/>
        </p:nvPicPr>
        <p:blipFill>
          <a:blip r:embed="rId2" cstate="print"/>
          <a:srcRect/>
          <a:stretch>
            <a:fillRect/>
          </a:stretch>
        </p:blipFill>
        <p:spPr bwMode="auto">
          <a:xfrm>
            <a:off x="323528" y="1196752"/>
            <a:ext cx="3210762" cy="3384376"/>
          </a:xfrm>
          <a:prstGeom prst="rect">
            <a:avLst/>
          </a:prstGeom>
          <a:noFill/>
        </p:spPr>
      </p:pic>
      <p:sp>
        <p:nvSpPr>
          <p:cNvPr id="32772" name="Rectangle 4"/>
          <p:cNvSpPr>
            <a:spLocks noChangeArrowheads="1"/>
          </p:cNvSpPr>
          <p:nvPr/>
        </p:nvSpPr>
        <p:spPr bwMode="auto">
          <a:xfrm>
            <a:off x="395536" y="4725144"/>
            <a:ext cx="31683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Марфа Тимченко, майстер петриківського  розпису</a:t>
            </a:r>
            <a:r>
              <a:rPr kumimoji="0" lang="uk-UA" sz="2000" b="0" i="0" u="none" strike="noStrike" cap="none" normalizeH="0" baseline="0" dirty="0" smtClean="0">
                <a:ln>
                  <a:noFill/>
                </a:ln>
                <a:solidFill>
                  <a:schemeClr val="tx1"/>
                </a:solidFill>
                <a:effectLst/>
                <a:latin typeface="Arial" pitchFamily="34" charset="0"/>
                <a:cs typeface="Arial" pitchFamily="34" charset="0"/>
              </a:rPr>
              <a:t> </a:t>
            </a:r>
            <a:endParaRPr kumimoji="0" lang="uk-UA"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3563888" y="908720"/>
            <a:ext cx="5400600" cy="5632311"/>
          </a:xfrm>
          <a:prstGeom prst="rect">
            <a:avLst/>
          </a:prstGeom>
        </p:spPr>
        <p:txBody>
          <a:bodyPr wrap="square">
            <a:spAutoFit/>
          </a:bodyPr>
          <a:lstStyle/>
          <a:p>
            <a:r>
              <a:rPr lang="uk-UA" dirty="0" smtClean="0"/>
              <a:t>У Марфи Ксенофонтівни як на 85 років чіпка пам’ять, бадьорий настрій і цілковита відсутність хизування своїми відзнаками, хоча вона народний художник України, лауреат премії імені Тараса Шевченка і Катерини Білокур. У нашій розмові не пускалася в хащі мистецьких теорій, бо вважає: дивись і сприймай мої твори так, як розумієш. Ювілейні виставки Марфи Тимченко, надто в Українському домі і в Музеї декоративно-ужиткового мистецтва, зібрали багатьох </a:t>
            </a:r>
            <a:r>
              <a:rPr lang="uk-UA" dirty="0" err="1" smtClean="0"/>
              <a:t>поціновувачів</a:t>
            </a:r>
            <a:r>
              <a:rPr lang="uk-UA" dirty="0" smtClean="0"/>
              <a:t> петриківського розпису. В її оригінальних композиціях своєрідно використовуються його елементи. Природно відчуваючи красу ліній та барв, вона створила картини, які є дуже цікавою сторінкою малярства.</a:t>
            </a:r>
            <a:br>
              <a:rPr lang="uk-UA" dirty="0" smtClean="0"/>
            </a:br>
            <a:r>
              <a:rPr lang="uk-UA" dirty="0" smtClean="0"/>
              <a:t>Тернова гілочка українського народу, Марфа Тимченко з тих, про кого писав поет: «Поорані віком смагляві лиця: /Горпини і </a:t>
            </a:r>
            <a:r>
              <a:rPr lang="uk-UA" dirty="0" err="1" smtClean="0"/>
              <a:t>Текелі</a:t>
            </a:r>
            <a:r>
              <a:rPr lang="uk-UA" dirty="0" smtClean="0"/>
              <a:t>, Тетяни і Ганни – /</a:t>
            </a:r>
            <a:r>
              <a:rPr lang="uk-UA" dirty="0" err="1" smtClean="0"/>
              <a:t>Сар’яни</a:t>
            </a:r>
            <a:r>
              <a:rPr lang="uk-UA" dirty="0" smtClean="0"/>
              <a:t> в хустинах, /</a:t>
            </a:r>
            <a:r>
              <a:rPr lang="uk-UA" dirty="0" err="1" smtClean="0"/>
              <a:t>Ван-Гоги</a:t>
            </a:r>
            <a:r>
              <a:rPr lang="uk-UA" dirty="0" smtClean="0"/>
              <a:t> в спідницях/ Кричевські з порепаними ногами». </a:t>
            </a:r>
            <a:endParaRPr lang="uk-U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34817" name="Рисунок 104" descr="Натюрморт. 2004 "/>
          <p:cNvPicPr>
            <a:picLocks noChangeAspect="1" noChangeArrowheads="1"/>
          </p:cNvPicPr>
          <p:nvPr/>
        </p:nvPicPr>
        <p:blipFill>
          <a:blip r:embed="rId2" cstate="print"/>
          <a:srcRect/>
          <a:stretch>
            <a:fillRect/>
          </a:stretch>
        </p:blipFill>
        <p:spPr bwMode="auto">
          <a:xfrm>
            <a:off x="539552" y="404664"/>
            <a:ext cx="3330575" cy="2659063"/>
          </a:xfrm>
          <a:prstGeom prst="rect">
            <a:avLst/>
          </a:prstGeom>
          <a:noFill/>
        </p:spPr>
      </p:pic>
      <p:pic>
        <p:nvPicPr>
          <p:cNvPr id="34820" name="Рисунок 85"/>
          <p:cNvPicPr>
            <a:picLocks noChangeAspect="1" noChangeArrowheads="1"/>
          </p:cNvPicPr>
          <p:nvPr/>
        </p:nvPicPr>
        <p:blipFill>
          <a:blip r:embed="rId3" cstate="print"/>
          <a:srcRect/>
          <a:stretch>
            <a:fillRect/>
          </a:stretch>
        </p:blipFill>
        <p:spPr bwMode="auto">
          <a:xfrm>
            <a:off x="3995936" y="260648"/>
            <a:ext cx="4762500" cy="3344863"/>
          </a:xfrm>
          <a:prstGeom prst="rect">
            <a:avLst/>
          </a:prstGeom>
          <a:noFill/>
          <a:ln w="9525">
            <a:noFill/>
            <a:miter lim="800000"/>
            <a:headEnd/>
            <a:tailEnd/>
          </a:ln>
        </p:spPr>
      </p:pic>
      <p:pic>
        <p:nvPicPr>
          <p:cNvPr id="34821" name="Рисунок 88"/>
          <p:cNvPicPr>
            <a:picLocks noChangeAspect="1" noChangeArrowheads="1"/>
          </p:cNvPicPr>
          <p:nvPr/>
        </p:nvPicPr>
        <p:blipFill>
          <a:blip r:embed="rId4" cstate="print"/>
          <a:srcRect/>
          <a:stretch>
            <a:fillRect/>
          </a:stretch>
        </p:blipFill>
        <p:spPr bwMode="auto">
          <a:xfrm>
            <a:off x="467544" y="3212976"/>
            <a:ext cx="3397090" cy="3168352"/>
          </a:xfrm>
          <a:prstGeom prst="rect">
            <a:avLst/>
          </a:prstGeom>
          <a:noFill/>
          <a:ln w="9525">
            <a:noFill/>
            <a:miter lim="800000"/>
            <a:headEnd/>
            <a:tailEnd/>
          </a:ln>
        </p:spPr>
      </p:pic>
      <p:pic>
        <p:nvPicPr>
          <p:cNvPr id="34822" name="Рисунок 91"/>
          <p:cNvPicPr>
            <a:picLocks noChangeAspect="1" noChangeArrowheads="1"/>
          </p:cNvPicPr>
          <p:nvPr/>
        </p:nvPicPr>
        <p:blipFill>
          <a:blip r:embed="rId5" cstate="print"/>
          <a:srcRect/>
          <a:stretch>
            <a:fillRect/>
          </a:stretch>
        </p:blipFill>
        <p:spPr bwMode="auto">
          <a:xfrm>
            <a:off x="4355976" y="3717032"/>
            <a:ext cx="3898404" cy="2793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97"/>
          <p:cNvPicPr>
            <a:picLocks noChangeAspect="1" noChangeArrowheads="1"/>
          </p:cNvPicPr>
          <p:nvPr/>
        </p:nvPicPr>
        <p:blipFill>
          <a:blip r:embed="rId2" cstate="print"/>
          <a:srcRect/>
          <a:stretch>
            <a:fillRect/>
          </a:stretch>
        </p:blipFill>
        <p:spPr bwMode="auto">
          <a:xfrm>
            <a:off x="251520" y="260648"/>
            <a:ext cx="4345310" cy="3024336"/>
          </a:xfrm>
          <a:prstGeom prst="rect">
            <a:avLst/>
          </a:prstGeom>
          <a:noFill/>
          <a:ln w="9525">
            <a:noFill/>
            <a:miter lim="800000"/>
            <a:headEnd/>
            <a:tailEnd/>
          </a:ln>
        </p:spPr>
      </p:pic>
      <p:pic>
        <p:nvPicPr>
          <p:cNvPr id="35843" name="Рисунок 100"/>
          <p:cNvPicPr>
            <a:picLocks noChangeAspect="1" noChangeArrowheads="1"/>
          </p:cNvPicPr>
          <p:nvPr/>
        </p:nvPicPr>
        <p:blipFill>
          <a:blip r:embed="rId3" cstate="print"/>
          <a:srcRect/>
          <a:stretch>
            <a:fillRect/>
          </a:stretch>
        </p:blipFill>
        <p:spPr bwMode="auto">
          <a:xfrm>
            <a:off x="4716016" y="260648"/>
            <a:ext cx="4285785" cy="3024336"/>
          </a:xfrm>
          <a:prstGeom prst="rect">
            <a:avLst/>
          </a:prstGeom>
          <a:noFill/>
          <a:ln w="9525">
            <a:noFill/>
            <a:miter lim="800000"/>
            <a:headEnd/>
            <a:tailEnd/>
          </a:ln>
        </p:spPr>
      </p:pic>
      <p:pic>
        <p:nvPicPr>
          <p:cNvPr id="35844" name="Рисунок 107"/>
          <p:cNvPicPr>
            <a:picLocks noChangeAspect="1" noChangeArrowheads="1"/>
          </p:cNvPicPr>
          <p:nvPr/>
        </p:nvPicPr>
        <p:blipFill>
          <a:blip r:embed="rId4" cstate="print"/>
          <a:srcRect/>
          <a:stretch>
            <a:fillRect/>
          </a:stretch>
        </p:blipFill>
        <p:spPr bwMode="auto">
          <a:xfrm>
            <a:off x="323528" y="3284984"/>
            <a:ext cx="3178324" cy="3178324"/>
          </a:xfrm>
          <a:prstGeom prst="rect">
            <a:avLst/>
          </a:prstGeom>
          <a:noFill/>
          <a:ln w="9525">
            <a:noFill/>
            <a:miter lim="800000"/>
            <a:headEnd/>
            <a:tailEnd/>
          </a:ln>
        </p:spPr>
      </p:pic>
      <p:pic>
        <p:nvPicPr>
          <p:cNvPr id="35845" name="Рисунок 110"/>
          <p:cNvPicPr>
            <a:picLocks noChangeAspect="1" noChangeArrowheads="1"/>
          </p:cNvPicPr>
          <p:nvPr/>
        </p:nvPicPr>
        <p:blipFill>
          <a:blip r:embed="rId5" cstate="print"/>
          <a:srcRect/>
          <a:stretch>
            <a:fillRect/>
          </a:stretch>
        </p:blipFill>
        <p:spPr bwMode="auto">
          <a:xfrm>
            <a:off x="3635896" y="3356992"/>
            <a:ext cx="2280618" cy="3231863"/>
          </a:xfrm>
          <a:prstGeom prst="rect">
            <a:avLst/>
          </a:prstGeom>
          <a:noFill/>
          <a:ln w="9525">
            <a:noFill/>
            <a:miter lim="800000"/>
            <a:headEnd/>
            <a:tailEnd/>
          </a:ln>
        </p:spPr>
      </p:pic>
      <p:pic>
        <p:nvPicPr>
          <p:cNvPr id="35846" name="Рисунок 113"/>
          <p:cNvPicPr>
            <a:picLocks noChangeAspect="1" noChangeArrowheads="1"/>
          </p:cNvPicPr>
          <p:nvPr/>
        </p:nvPicPr>
        <p:blipFill>
          <a:blip r:embed="rId6" cstate="print"/>
          <a:srcRect/>
          <a:stretch>
            <a:fillRect/>
          </a:stretch>
        </p:blipFill>
        <p:spPr bwMode="auto">
          <a:xfrm>
            <a:off x="6012160" y="3861048"/>
            <a:ext cx="2900278"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bordForPrintState_13" descr="городецкая роспись">
            <a:hlinkClick r:id="rId2"/>
          </p:cNvPr>
          <p:cNvPicPr>
            <a:picLocks noChangeAspect="1" noChangeArrowheads="1"/>
          </p:cNvPicPr>
          <p:nvPr/>
        </p:nvPicPr>
        <p:blipFill>
          <a:blip r:embed="rId3" cstate="print"/>
          <a:srcRect/>
          <a:stretch>
            <a:fillRect/>
          </a:stretch>
        </p:blipFill>
        <p:spPr bwMode="auto">
          <a:xfrm>
            <a:off x="2555776" y="1412776"/>
            <a:ext cx="2016224" cy="2016224"/>
          </a:xfrm>
          <a:prstGeom prst="rect">
            <a:avLst/>
          </a:prstGeom>
          <a:noFill/>
          <a:ln w="9525">
            <a:noFill/>
            <a:miter lim="800000"/>
            <a:headEnd/>
            <a:tailEnd/>
          </a:ln>
        </p:spPr>
      </p:pic>
      <p:pic>
        <p:nvPicPr>
          <p:cNvPr id="36867" name="bordForPrintState_14" descr="городецкая роспись">
            <a:hlinkClick r:id="rId4"/>
          </p:cNvPr>
          <p:cNvPicPr>
            <a:picLocks noChangeAspect="1" noChangeArrowheads="1"/>
          </p:cNvPicPr>
          <p:nvPr/>
        </p:nvPicPr>
        <p:blipFill>
          <a:blip r:embed="rId5" cstate="print"/>
          <a:srcRect/>
          <a:stretch>
            <a:fillRect/>
          </a:stretch>
        </p:blipFill>
        <p:spPr bwMode="auto">
          <a:xfrm>
            <a:off x="395536" y="1412776"/>
            <a:ext cx="2088232" cy="2088232"/>
          </a:xfrm>
          <a:prstGeom prst="rect">
            <a:avLst/>
          </a:prstGeom>
          <a:noFill/>
          <a:ln w="9525">
            <a:noFill/>
            <a:miter lim="800000"/>
            <a:headEnd/>
            <a:tailEnd/>
          </a:ln>
        </p:spPr>
      </p:pic>
      <p:pic>
        <p:nvPicPr>
          <p:cNvPr id="36868" name="bordForPrintState_16" descr="городецкая роспись">
            <a:hlinkClick r:id="rId6"/>
          </p:cNvPr>
          <p:cNvPicPr>
            <a:picLocks noChangeAspect="1" noChangeArrowheads="1"/>
          </p:cNvPicPr>
          <p:nvPr/>
        </p:nvPicPr>
        <p:blipFill>
          <a:blip r:embed="rId7" cstate="print"/>
          <a:srcRect/>
          <a:stretch>
            <a:fillRect/>
          </a:stretch>
        </p:blipFill>
        <p:spPr bwMode="auto">
          <a:xfrm>
            <a:off x="4716016" y="1484784"/>
            <a:ext cx="2025352" cy="2025352"/>
          </a:xfrm>
          <a:prstGeom prst="rect">
            <a:avLst/>
          </a:prstGeom>
          <a:noFill/>
          <a:ln w="9525">
            <a:noFill/>
            <a:miter lim="800000"/>
            <a:headEnd/>
            <a:tailEnd/>
          </a:ln>
        </p:spPr>
      </p:pic>
      <p:pic>
        <p:nvPicPr>
          <p:cNvPr id="36869" name="bordForPrintState_17" descr="городецкая роспись">
            <a:hlinkClick r:id="rId8"/>
          </p:cNvPr>
          <p:cNvPicPr>
            <a:picLocks noChangeAspect="1" noChangeArrowheads="1"/>
          </p:cNvPicPr>
          <p:nvPr/>
        </p:nvPicPr>
        <p:blipFill>
          <a:blip r:embed="rId9" cstate="print"/>
          <a:srcRect/>
          <a:stretch>
            <a:fillRect/>
          </a:stretch>
        </p:blipFill>
        <p:spPr bwMode="auto">
          <a:xfrm>
            <a:off x="6804248" y="1412776"/>
            <a:ext cx="2016224" cy="2016224"/>
          </a:xfrm>
          <a:prstGeom prst="rect">
            <a:avLst/>
          </a:prstGeom>
          <a:noFill/>
          <a:ln w="9525">
            <a:noFill/>
            <a:miter lim="800000"/>
            <a:headEnd/>
            <a:tailEnd/>
          </a:ln>
        </p:spPr>
      </p:pic>
      <p:pic>
        <p:nvPicPr>
          <p:cNvPr id="36870" name="bordForPrintState_19" descr="городецкая роспись">
            <a:hlinkClick r:id="rId10"/>
          </p:cNvPr>
          <p:cNvPicPr>
            <a:picLocks noChangeAspect="1" noChangeArrowheads="1"/>
          </p:cNvPicPr>
          <p:nvPr/>
        </p:nvPicPr>
        <p:blipFill>
          <a:blip r:embed="rId11" cstate="print"/>
          <a:srcRect/>
          <a:stretch>
            <a:fillRect/>
          </a:stretch>
        </p:blipFill>
        <p:spPr bwMode="auto">
          <a:xfrm>
            <a:off x="467544" y="3789040"/>
            <a:ext cx="1944216" cy="1944216"/>
          </a:xfrm>
          <a:prstGeom prst="rect">
            <a:avLst/>
          </a:prstGeom>
          <a:noFill/>
          <a:ln w="9525">
            <a:noFill/>
            <a:miter lim="800000"/>
            <a:headEnd/>
            <a:tailEnd/>
          </a:ln>
        </p:spPr>
      </p:pic>
      <p:pic>
        <p:nvPicPr>
          <p:cNvPr id="36871" name="bordForPrintState_22" descr="городецкая роспись">
            <a:hlinkClick r:id="rId12"/>
          </p:cNvPr>
          <p:cNvPicPr>
            <a:picLocks noChangeAspect="1" noChangeArrowheads="1"/>
          </p:cNvPicPr>
          <p:nvPr/>
        </p:nvPicPr>
        <p:blipFill>
          <a:blip r:embed="rId13" cstate="print"/>
          <a:srcRect/>
          <a:stretch>
            <a:fillRect/>
          </a:stretch>
        </p:blipFill>
        <p:spPr bwMode="auto">
          <a:xfrm>
            <a:off x="2555776" y="3717032"/>
            <a:ext cx="2016224" cy="2016224"/>
          </a:xfrm>
          <a:prstGeom prst="rect">
            <a:avLst/>
          </a:prstGeom>
          <a:noFill/>
          <a:ln w="9525">
            <a:noFill/>
            <a:miter lim="800000"/>
            <a:headEnd/>
            <a:tailEnd/>
          </a:ln>
        </p:spPr>
      </p:pic>
      <p:pic>
        <p:nvPicPr>
          <p:cNvPr id="36872" name="bordForPrintState_25" descr="городецкая роспись">
            <a:hlinkClick r:id="rId14"/>
          </p:cNvPr>
          <p:cNvPicPr>
            <a:picLocks noChangeAspect="1" noChangeArrowheads="1"/>
          </p:cNvPicPr>
          <p:nvPr/>
        </p:nvPicPr>
        <p:blipFill>
          <a:blip r:embed="rId15" cstate="print"/>
          <a:srcRect/>
          <a:stretch>
            <a:fillRect/>
          </a:stretch>
        </p:blipFill>
        <p:spPr bwMode="auto">
          <a:xfrm>
            <a:off x="4716016" y="3707904"/>
            <a:ext cx="2025352" cy="2025352"/>
          </a:xfrm>
          <a:prstGeom prst="rect">
            <a:avLst/>
          </a:prstGeom>
          <a:noFill/>
          <a:ln w="9525">
            <a:noFill/>
            <a:miter lim="800000"/>
            <a:headEnd/>
            <a:tailEnd/>
          </a:ln>
        </p:spPr>
      </p:pic>
      <p:pic>
        <p:nvPicPr>
          <p:cNvPr id="36873" name="bordForPrintState_35" descr="городецкая роспись">
            <a:hlinkClick r:id="rId16"/>
          </p:cNvPr>
          <p:cNvPicPr>
            <a:picLocks noChangeAspect="1" noChangeArrowheads="1"/>
          </p:cNvPicPr>
          <p:nvPr/>
        </p:nvPicPr>
        <p:blipFill>
          <a:blip r:embed="rId17" cstate="print"/>
          <a:srcRect/>
          <a:stretch>
            <a:fillRect/>
          </a:stretch>
        </p:blipFill>
        <p:spPr bwMode="auto">
          <a:xfrm>
            <a:off x="6876256" y="3717032"/>
            <a:ext cx="1944216"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ordForPrintState_3" descr="северодвинская роспись">
            <a:hlinkClick r:id="rId2"/>
          </p:cNvPr>
          <p:cNvPicPr>
            <a:picLocks noChangeAspect="1" noChangeArrowheads="1"/>
          </p:cNvPicPr>
          <p:nvPr/>
        </p:nvPicPr>
        <p:blipFill>
          <a:blip r:embed="rId3" cstate="print"/>
          <a:srcRect/>
          <a:stretch>
            <a:fillRect/>
          </a:stretch>
        </p:blipFill>
        <p:spPr bwMode="auto">
          <a:xfrm>
            <a:off x="395536" y="1124744"/>
            <a:ext cx="2016224" cy="2016224"/>
          </a:xfrm>
          <a:prstGeom prst="rect">
            <a:avLst/>
          </a:prstGeom>
          <a:noFill/>
          <a:ln w="9525">
            <a:noFill/>
            <a:miter lim="800000"/>
            <a:headEnd/>
            <a:tailEnd/>
          </a:ln>
        </p:spPr>
      </p:pic>
      <p:pic>
        <p:nvPicPr>
          <p:cNvPr id="37891" name="bordForPrintState_4" descr="северодвинская роспись">
            <a:hlinkClick r:id="rId4"/>
          </p:cNvPr>
          <p:cNvPicPr>
            <a:picLocks noChangeAspect="1" noChangeArrowheads="1"/>
          </p:cNvPicPr>
          <p:nvPr/>
        </p:nvPicPr>
        <p:blipFill>
          <a:blip r:embed="rId5" cstate="print"/>
          <a:srcRect/>
          <a:stretch>
            <a:fillRect/>
          </a:stretch>
        </p:blipFill>
        <p:spPr bwMode="auto">
          <a:xfrm>
            <a:off x="2474640" y="1124744"/>
            <a:ext cx="2016224" cy="2016224"/>
          </a:xfrm>
          <a:prstGeom prst="rect">
            <a:avLst/>
          </a:prstGeom>
          <a:noFill/>
          <a:ln w="9525">
            <a:noFill/>
            <a:miter lim="800000"/>
            <a:headEnd/>
            <a:tailEnd/>
          </a:ln>
        </p:spPr>
      </p:pic>
      <p:pic>
        <p:nvPicPr>
          <p:cNvPr id="37892" name="bordForPrintState_5" descr="северодвинская роспись">
            <a:hlinkClick r:id="rId6"/>
          </p:cNvPr>
          <p:cNvPicPr>
            <a:picLocks noChangeAspect="1" noChangeArrowheads="1"/>
          </p:cNvPicPr>
          <p:nvPr/>
        </p:nvPicPr>
        <p:blipFill>
          <a:blip r:embed="rId7" cstate="print"/>
          <a:srcRect/>
          <a:stretch>
            <a:fillRect/>
          </a:stretch>
        </p:blipFill>
        <p:spPr bwMode="auto">
          <a:xfrm>
            <a:off x="4644008" y="1124744"/>
            <a:ext cx="2016224" cy="2016224"/>
          </a:xfrm>
          <a:prstGeom prst="rect">
            <a:avLst/>
          </a:prstGeom>
          <a:noFill/>
          <a:ln w="9525">
            <a:noFill/>
            <a:miter lim="800000"/>
            <a:headEnd/>
            <a:tailEnd/>
          </a:ln>
        </p:spPr>
      </p:pic>
      <p:pic>
        <p:nvPicPr>
          <p:cNvPr id="37893" name="bordForPrintState_7" descr="северодвинская роспись">
            <a:hlinkClick r:id="rId8"/>
          </p:cNvPr>
          <p:cNvPicPr>
            <a:picLocks noChangeAspect="1" noChangeArrowheads="1"/>
          </p:cNvPicPr>
          <p:nvPr/>
        </p:nvPicPr>
        <p:blipFill>
          <a:blip r:embed="rId9" cstate="print"/>
          <a:srcRect/>
          <a:stretch>
            <a:fillRect/>
          </a:stretch>
        </p:blipFill>
        <p:spPr bwMode="auto">
          <a:xfrm>
            <a:off x="6804248" y="1124744"/>
            <a:ext cx="2007096" cy="2007096"/>
          </a:xfrm>
          <a:prstGeom prst="rect">
            <a:avLst/>
          </a:prstGeom>
          <a:noFill/>
          <a:ln w="9525">
            <a:noFill/>
            <a:miter lim="800000"/>
            <a:headEnd/>
            <a:tailEnd/>
          </a:ln>
        </p:spPr>
      </p:pic>
      <p:pic>
        <p:nvPicPr>
          <p:cNvPr id="37894" name="bordForPrintState_8" descr="северодвинская роспись">
            <a:hlinkClick r:id="rId10"/>
          </p:cNvPr>
          <p:cNvPicPr>
            <a:picLocks noChangeAspect="1" noChangeArrowheads="1"/>
          </p:cNvPicPr>
          <p:nvPr/>
        </p:nvPicPr>
        <p:blipFill>
          <a:blip r:embed="rId11" cstate="print"/>
          <a:srcRect/>
          <a:stretch>
            <a:fillRect/>
          </a:stretch>
        </p:blipFill>
        <p:spPr bwMode="auto">
          <a:xfrm>
            <a:off x="395536" y="3501008"/>
            <a:ext cx="2016224" cy="2016224"/>
          </a:xfrm>
          <a:prstGeom prst="rect">
            <a:avLst/>
          </a:prstGeom>
          <a:noFill/>
          <a:ln w="9525">
            <a:noFill/>
            <a:miter lim="800000"/>
            <a:headEnd/>
            <a:tailEnd/>
          </a:ln>
        </p:spPr>
      </p:pic>
      <p:pic>
        <p:nvPicPr>
          <p:cNvPr id="37895" name="bordForPrintState_10" descr="северодвинская роспись">
            <a:hlinkClick r:id="rId12"/>
          </p:cNvPr>
          <p:cNvPicPr>
            <a:picLocks noChangeAspect="1" noChangeArrowheads="1"/>
          </p:cNvPicPr>
          <p:nvPr/>
        </p:nvPicPr>
        <p:blipFill>
          <a:blip r:embed="rId13" cstate="print"/>
          <a:srcRect/>
          <a:stretch>
            <a:fillRect/>
          </a:stretch>
        </p:blipFill>
        <p:spPr bwMode="auto">
          <a:xfrm>
            <a:off x="2483768" y="3501008"/>
            <a:ext cx="2016224" cy="2016224"/>
          </a:xfrm>
          <a:prstGeom prst="rect">
            <a:avLst/>
          </a:prstGeom>
          <a:noFill/>
          <a:ln w="9525">
            <a:noFill/>
            <a:miter lim="800000"/>
            <a:headEnd/>
            <a:tailEnd/>
          </a:ln>
        </p:spPr>
      </p:pic>
      <p:pic>
        <p:nvPicPr>
          <p:cNvPr id="37896" name="bordForPrintState_12" descr="северодвинская роспись">
            <a:hlinkClick r:id="rId14"/>
          </p:cNvPr>
          <p:cNvPicPr>
            <a:picLocks noChangeAspect="1" noChangeArrowheads="1"/>
          </p:cNvPicPr>
          <p:nvPr/>
        </p:nvPicPr>
        <p:blipFill>
          <a:blip r:embed="rId15" cstate="print"/>
          <a:srcRect/>
          <a:stretch>
            <a:fillRect/>
          </a:stretch>
        </p:blipFill>
        <p:spPr bwMode="auto">
          <a:xfrm>
            <a:off x="4644008" y="3501008"/>
            <a:ext cx="2016224" cy="2016224"/>
          </a:xfrm>
          <a:prstGeom prst="rect">
            <a:avLst/>
          </a:prstGeom>
          <a:noFill/>
          <a:ln w="9525">
            <a:noFill/>
            <a:miter lim="800000"/>
            <a:headEnd/>
            <a:tailEnd/>
          </a:ln>
        </p:spPr>
      </p:pic>
      <p:pic>
        <p:nvPicPr>
          <p:cNvPr id="37897" name="bordForPrintState_13" descr="северодвинская роспись">
            <a:hlinkClick r:id="rId16"/>
          </p:cNvPr>
          <p:cNvPicPr>
            <a:picLocks noChangeAspect="1" noChangeArrowheads="1"/>
          </p:cNvPicPr>
          <p:nvPr/>
        </p:nvPicPr>
        <p:blipFill>
          <a:blip r:embed="rId17" cstate="print"/>
          <a:srcRect/>
          <a:stretch>
            <a:fillRect/>
          </a:stretch>
        </p:blipFill>
        <p:spPr bwMode="auto">
          <a:xfrm>
            <a:off x="6732240" y="3501008"/>
            <a:ext cx="2007096" cy="2007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23528" y="-14029"/>
            <a:ext cx="8568952" cy="68941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Традиції декоративного розпису на Україні</a:t>
            </a: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r>
            <a:b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Розписування стін хат, а часом і господарських будівель, було дуже популярне на українських землях в давнину, а місцями збереглося й донині. Стіни в українській хаті майже завжди білилися, як і піч, тому в хаті було багато вільних площ для прикрашування вішаними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образaми</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або ж мальованими різнобарвними орнаментами. Господині чи інші члени родини -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жінкu</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розмальовували стіни орнаментами різних кольорів. Найчастіше це були фантастичні дерева з птахами, півниками, щигликами тощо. Зовні розмальовували обрамування вікон та віконниці (задля кольорового узгодження житла із зеленню дерев та квітів довкола хати). Традиція розписування формувалася протягом тисячоліть і була тісно пов'язана з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маґічними</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віруваннями та діями. Символіка цих орнаментів сьогодні вже призабута, особливо ж їхнє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апотропеїчне</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значення (охоронні засоби). Самі ж мотиви "дерева життя" ("райського дерева",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дерева-</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гильця</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не мають в собі нічого натуралістичного чи реалістичного, але як в цілому, так і в деталях є чистим витвором фантазії з певними абстрактними оздобами, вигаданими птахами тощо. Таким чином, це "дерево життя" є не природним, але надприродним, святим, таким, що має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маґічну</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силу приносити щастя, відвертати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нечисть</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всяку зловорожу силу. Це - своєрідний образ вигаданого дерева, що стоїть десь у Бога в раю, якого ніхто не бачив, але яке повинно бути надзвичайно гарним і чудодійним. Тому й кожне зображення цього дерева повинне бути найбільш фантастичним, а через те й найбільш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маґічно</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дієвим. Таку ж активну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апотропеїчну</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силу мали й інші мальовані символи: хрести (прості і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свастикоподібні</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зірки, розетки, очі тощо.</a:t>
            </a:r>
            <a:b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 пізніші часи почали з'являтись більш натуралістичні мотиви в розписах (листки дуба, клена, хмелю,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барвінка</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винограду, вінки й букети, сови і павичі). Орнаменти стінопису в окремих місцевостях наближаються до орнаментів вишивок (особливо в розписах над вікнами), килимів (особливо в розписах над полом), пічних кахлів (на печах), але, як правило, пишніші.</a:t>
            </a: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r>
            <a:b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ata3.jpg"/>
          <p:cNvPicPr>
            <a:picLocks noChangeAspect="1"/>
          </p:cNvPicPr>
          <p:nvPr/>
        </p:nvPicPr>
        <p:blipFill>
          <a:blip r:embed="rId2" cstate="print"/>
          <a:stretch>
            <a:fillRect/>
          </a:stretch>
        </p:blipFill>
        <p:spPr>
          <a:xfrm>
            <a:off x="251520" y="548680"/>
            <a:ext cx="8654874" cy="57606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99592" y="446475"/>
            <a:ext cx="712879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Україно! Важко перелічити твої численні приваби, прадавні скарби, чарівні мелодії і колоритні барви, всі багатющі витвори щедрої мистецької руки, відверто романтичної, водночас мужньої і ніжної натури.</a:t>
            </a:r>
            <a:endParaRPr kumimoji="0" lang="uk-UA" sz="20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1026" name="sigplus_cda50ea40cacd3430d9613d1c7f750a5_img0001" descr="http://petrikivka.dp.ua/cache/preview/b6a08d93c28f1500ead80d3f2ff71b50.jpg">
            <a:hlinkClick r:id="rId2"/>
          </p:cNvPr>
          <p:cNvPicPr>
            <a:picLocks noChangeAspect="1" noChangeArrowheads="1"/>
          </p:cNvPicPr>
          <p:nvPr/>
        </p:nvPicPr>
        <p:blipFill>
          <a:blip r:embed="rId3" cstate="print"/>
          <a:srcRect/>
          <a:stretch>
            <a:fillRect/>
          </a:stretch>
        </p:blipFill>
        <p:spPr bwMode="auto">
          <a:xfrm>
            <a:off x="395536" y="1772816"/>
            <a:ext cx="2880320" cy="2880320"/>
          </a:xfrm>
          <a:prstGeom prst="rect">
            <a:avLst/>
          </a:prstGeom>
          <a:noFill/>
          <a:ln w="9525">
            <a:noFill/>
            <a:miter lim="800000"/>
            <a:headEnd/>
            <a:tailEnd/>
          </a:ln>
        </p:spPr>
      </p:pic>
      <p:pic>
        <p:nvPicPr>
          <p:cNvPr id="1027" name="sigplus_cda50ea40cacd3430d9613d1c7f750a5_img0002" descr="http://petrikivka.dp.ua/cache/preview/ce354e82705763b15778c0310ac7dcb4.jpg">
            <a:hlinkClick r:id="rId4"/>
          </p:cNvPr>
          <p:cNvPicPr>
            <a:picLocks noChangeAspect="1" noChangeArrowheads="1"/>
          </p:cNvPicPr>
          <p:nvPr/>
        </p:nvPicPr>
        <p:blipFill>
          <a:blip r:embed="rId5" cstate="print"/>
          <a:srcRect/>
          <a:stretch>
            <a:fillRect/>
          </a:stretch>
        </p:blipFill>
        <p:spPr bwMode="auto">
          <a:xfrm>
            <a:off x="2915816" y="2060848"/>
            <a:ext cx="3024336" cy="3024336"/>
          </a:xfrm>
          <a:prstGeom prst="rect">
            <a:avLst/>
          </a:prstGeom>
          <a:noFill/>
          <a:ln w="9525">
            <a:noFill/>
            <a:miter lim="800000"/>
            <a:headEnd/>
            <a:tailEnd/>
          </a:ln>
        </p:spPr>
      </p:pic>
      <p:pic>
        <p:nvPicPr>
          <p:cNvPr id="1028" name="sigplus_cda50ea40cacd3430d9613d1c7f750a5_img0003" descr="http://petrikivka.dp.ua/cache/preview/c1ab7981a2d64c99fa98cd0b690504bb.jpg">
            <a:hlinkClick r:id="rId6"/>
          </p:cNvPr>
          <p:cNvPicPr>
            <a:picLocks noChangeAspect="1" noChangeArrowheads="1"/>
          </p:cNvPicPr>
          <p:nvPr/>
        </p:nvPicPr>
        <p:blipFill>
          <a:blip r:embed="rId7" cstate="print"/>
          <a:srcRect/>
          <a:stretch>
            <a:fillRect/>
          </a:stretch>
        </p:blipFill>
        <p:spPr bwMode="auto">
          <a:xfrm>
            <a:off x="5796136" y="3140968"/>
            <a:ext cx="3024336" cy="3024336"/>
          </a:xfrm>
          <a:prstGeom prst="rect">
            <a:avLst/>
          </a:prstGeom>
          <a:noFill/>
          <a:ln w="9525">
            <a:noFill/>
            <a:miter lim="800000"/>
            <a:headEnd/>
            <a:tailEnd/>
          </a:ln>
        </p:spPr>
      </p:pic>
      <p:pic>
        <p:nvPicPr>
          <p:cNvPr id="1029" name="sigplus_cda50ea40cacd3430d9613d1c7f750a5_img0005" descr="http://petrikivka.dp.ua/cache/preview/53c0c126957565248212285055d11f5c.jpg">
            <a:hlinkClick r:id="rId8"/>
          </p:cNvPr>
          <p:cNvPicPr>
            <a:picLocks noChangeAspect="1" noChangeArrowheads="1"/>
          </p:cNvPicPr>
          <p:nvPr/>
        </p:nvPicPr>
        <p:blipFill>
          <a:blip r:embed="rId9" cstate="print"/>
          <a:srcRect/>
          <a:stretch>
            <a:fillRect/>
          </a:stretch>
        </p:blipFill>
        <p:spPr bwMode="auto">
          <a:xfrm>
            <a:off x="1331640" y="4581128"/>
            <a:ext cx="2088232" cy="2088232"/>
          </a:xfrm>
          <a:prstGeom prst="rect">
            <a:avLst/>
          </a:prstGeom>
          <a:noFill/>
          <a:ln w="9525">
            <a:noFill/>
            <a:miter lim="800000"/>
            <a:headEnd/>
            <a:tailEnd/>
          </a:ln>
        </p:spPr>
      </p:pic>
      <p:pic>
        <p:nvPicPr>
          <p:cNvPr id="1030" name="bordForPrintState_3" descr="http://img2.content.foto.mail.ru/mail/cveta240352/13631/p-11798.jpg">
            <a:hlinkClick r:id="rId10"/>
          </p:cNvPr>
          <p:cNvPicPr>
            <a:picLocks noChangeAspect="1" noChangeArrowheads="1"/>
          </p:cNvPicPr>
          <p:nvPr/>
        </p:nvPicPr>
        <p:blipFill>
          <a:blip r:embed="rId11" cstate="print"/>
          <a:srcRect/>
          <a:stretch>
            <a:fillRect/>
          </a:stretch>
        </p:blipFill>
        <p:spPr bwMode="auto">
          <a:xfrm>
            <a:off x="3779912" y="4941168"/>
            <a:ext cx="1584176" cy="1584176"/>
          </a:xfrm>
          <a:prstGeom prst="rect">
            <a:avLst/>
          </a:prstGeom>
          <a:noFill/>
          <a:ln w="9525">
            <a:noFill/>
            <a:miter lim="800000"/>
            <a:headEnd/>
            <a:tailEnd/>
          </a:ln>
        </p:spPr>
      </p:pic>
      <p:pic>
        <p:nvPicPr>
          <p:cNvPr id="1031" name="bordForPrintState_33" descr="городецкая роспись">
            <a:hlinkClick r:id="rId12"/>
          </p:cNvPr>
          <p:cNvPicPr>
            <a:picLocks noChangeAspect="1" noChangeArrowheads="1"/>
          </p:cNvPicPr>
          <p:nvPr/>
        </p:nvPicPr>
        <p:blipFill>
          <a:blip r:embed="rId13" cstate="print"/>
          <a:srcRect/>
          <a:stretch>
            <a:fillRect/>
          </a:stretch>
        </p:blipFill>
        <p:spPr bwMode="auto">
          <a:xfrm>
            <a:off x="6300192" y="1844824"/>
            <a:ext cx="1575048" cy="157504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8424936" cy="4524315"/>
          </a:xfrm>
          <a:prstGeom prst="rect">
            <a:avLst/>
          </a:prstGeom>
        </p:spPr>
        <p:txBody>
          <a:bodyPr wrap="square">
            <a:spAutoFit/>
          </a:bodyPr>
          <a:lstStyle/>
          <a:p>
            <a:pPr lvl="0" eaLnBrk="0" fontAlgn="base" hangingPunct="0">
              <a:spcBef>
                <a:spcPct val="0"/>
              </a:spcBef>
              <a:spcAft>
                <a:spcPct val="0"/>
              </a:spcAft>
            </a:pPr>
            <a:r>
              <a:rPr lang="uk-UA" dirty="0" smtClean="0">
                <a:latin typeface="Arial" pitchFamily="34" charset="0"/>
                <a:ea typeface="Times New Roman" pitchFamily="18" charset="0"/>
                <a:cs typeface="Times New Roman" pitchFamily="18" charset="0"/>
              </a:rPr>
              <a:t>Розписують хати пірцем, пензлями, рогозою, віхтями. Квіти й листки найчастіше малюють пальцем.</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Деякі </a:t>
            </a:r>
            <a:r>
              <a:rPr lang="uk-UA" dirty="0" err="1" smtClean="0">
                <a:latin typeface="Arial" pitchFamily="34" charset="0"/>
                <a:ea typeface="Times New Roman" pitchFamily="18" charset="0"/>
                <a:cs typeface="Times New Roman" pitchFamily="18" charset="0"/>
              </a:rPr>
              <a:t>реґіони</a:t>
            </a:r>
            <a:r>
              <a:rPr lang="uk-UA" dirty="0" smtClean="0">
                <a:latin typeface="Arial" pitchFamily="34" charset="0"/>
                <a:ea typeface="Times New Roman" pitchFamily="18" charset="0"/>
                <a:cs typeface="Times New Roman" pitchFamily="18" charset="0"/>
              </a:rPr>
              <a:t> України, як от Київщина, Уманщина, Катеринославщина, Херсонщина й Одещина, стали визнаними центрами народного розпису. А вже з початку ХІХ століття на основі настінного розпису почав витворюватись розпис декоративний, який виконується на різних предметах повсякденного вжитку: вазах, тарілках, глечиках, карафках, навіть елементах збруї та озброєння (давня традиція мистецтва Запорозької Січі). Нині цей декоративний розпис, що практикується народними майстрами-професіоналами, отримав збірну назву "петриківського" (від назви села Петрівка колишньої </a:t>
            </a:r>
            <a:r>
              <a:rPr lang="uk-UA" dirty="0" err="1" smtClean="0">
                <a:latin typeface="Arial" pitchFamily="34" charset="0"/>
                <a:ea typeface="Times New Roman" pitchFamily="18" charset="0"/>
                <a:cs typeface="Times New Roman" pitchFamily="18" charset="0"/>
              </a:rPr>
              <a:t>Протовчанської</a:t>
            </a:r>
            <a:r>
              <a:rPr lang="uk-UA" dirty="0" smtClean="0">
                <a:latin typeface="Arial" pitchFamily="34" charset="0"/>
                <a:ea typeface="Times New Roman" pitchFamily="18" charset="0"/>
                <a:cs typeface="Times New Roman" pitchFamily="18" charset="0"/>
              </a:rPr>
              <a:t> паланки земель Війська Запорозького, а нині Дніпропетровської області). Зберігаючи усі традиційні мотиви настінних розписів, петриківський розпис вирізняється розширенням діапазону зображень садових (жоржини, айстри, тюльпани, троянди) та польових (ромашки, волошки) квітів, залученням до узорів мотиву ягід (калини, полуниці, винограду) та акантового листу ("папороті"), також бутонів</a:t>
            </a:r>
            <a:endParaRPr lang="uk-UA" sz="28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Рисунок 702" descr="http://storinka-m.kiev.ua/uploaded/rozpys/3.jpg"/>
          <p:cNvPicPr>
            <a:picLocks noChangeAspect="1" noChangeArrowheads="1"/>
          </p:cNvPicPr>
          <p:nvPr/>
        </p:nvPicPr>
        <p:blipFill>
          <a:blip r:embed="rId2" cstate="print"/>
          <a:srcRect/>
          <a:stretch>
            <a:fillRect/>
          </a:stretch>
        </p:blipFill>
        <p:spPr bwMode="auto">
          <a:xfrm>
            <a:off x="395536" y="620688"/>
            <a:ext cx="3055938" cy="4092575"/>
          </a:xfrm>
          <a:prstGeom prst="rect">
            <a:avLst/>
          </a:prstGeom>
          <a:noFill/>
          <a:ln w="9525">
            <a:noFill/>
            <a:miter lim="800000"/>
            <a:headEnd/>
            <a:tailEnd/>
          </a:ln>
        </p:spPr>
      </p:pic>
      <p:pic>
        <p:nvPicPr>
          <p:cNvPr id="39939" name="Рисунок 784" descr="http://storinka-m.kiev.ua/uploaded/rozpys/6.jpg"/>
          <p:cNvPicPr>
            <a:picLocks noChangeAspect="1" noChangeArrowheads="1"/>
          </p:cNvPicPr>
          <p:nvPr/>
        </p:nvPicPr>
        <p:blipFill>
          <a:blip r:embed="rId3" cstate="print"/>
          <a:srcRect/>
          <a:stretch>
            <a:fillRect/>
          </a:stretch>
        </p:blipFill>
        <p:spPr bwMode="auto">
          <a:xfrm>
            <a:off x="3419872" y="1052736"/>
            <a:ext cx="2880320" cy="4381163"/>
          </a:xfrm>
          <a:prstGeom prst="rect">
            <a:avLst/>
          </a:prstGeom>
          <a:noFill/>
          <a:ln w="9525">
            <a:noFill/>
            <a:miter lim="800000"/>
            <a:headEnd/>
            <a:tailEnd/>
          </a:ln>
        </p:spPr>
      </p:pic>
      <p:pic>
        <p:nvPicPr>
          <p:cNvPr id="39940" name="Рисунок 783" descr="Паперовий &#10;рушник. Х.А.Днець."/>
          <p:cNvPicPr>
            <a:picLocks noChangeAspect="1" noChangeArrowheads="1"/>
          </p:cNvPicPr>
          <p:nvPr/>
        </p:nvPicPr>
        <p:blipFill>
          <a:blip r:embed="rId4" cstate="print"/>
          <a:srcRect/>
          <a:stretch>
            <a:fillRect/>
          </a:stretch>
        </p:blipFill>
        <p:spPr bwMode="auto">
          <a:xfrm>
            <a:off x="6372200" y="1988840"/>
            <a:ext cx="2376264" cy="44520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640960" cy="6186309"/>
          </a:xfrm>
          <a:prstGeom prst="rect">
            <a:avLst/>
          </a:prstGeom>
        </p:spPr>
        <p:txBody>
          <a:bodyPr wrap="square">
            <a:spAutoFit/>
          </a:bodyPr>
          <a:lstStyle/>
          <a:p>
            <a:pPr lvl="0" eaLnBrk="0" fontAlgn="base" hangingPunct="0">
              <a:spcBef>
                <a:spcPct val="0"/>
              </a:spcBef>
              <a:spcAft>
                <a:spcPct val="0"/>
              </a:spcAft>
            </a:pPr>
            <a:r>
              <a:rPr lang="uk-UA" dirty="0" smtClean="0">
                <a:latin typeface="Arial" pitchFamily="34" charset="0"/>
                <a:ea typeface="Times New Roman" pitchFamily="18" charset="0"/>
                <a:cs typeface="Times New Roman" pitchFamily="18" charset="0"/>
              </a:rPr>
              <a:t>. Крім того, петриківські орнаменти і мотиви розпису мають більше рис натуралізму. Окрім традиційних фарб рослинного походження, малювання якими потребувало періодичного підновлення (двічі на рік), у петриківському розписі часто використовують олійні фарби.</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Для прикрашання стін, вікон, полиць, печей, коминів часто використовують також витинанки. Українські народні паперові витинанки з'явилися у ХІХ столітті. Їх вживають для доповнення внутрішніх оздоб житла, зокрема розмальованих стін і печей. Цей вид декоративного мистецтва є чи не наймолодшим (бо пов'язаний з вживанням кольорового паперу, що був доступний широкому загалові щойно з кінця XVIII століття), але поширеним майже по всіх українських землях. Витинанки, як правило, монохромні, орнамент - геометричний і рослинний. Рідше трапляються </a:t>
            </a:r>
            <a:r>
              <a:rPr lang="uk-UA" dirty="0" err="1" smtClean="0">
                <a:latin typeface="Arial" pitchFamily="34" charset="0"/>
                <a:ea typeface="Times New Roman" pitchFamily="18" charset="0"/>
                <a:cs typeface="Times New Roman" pitchFamily="18" charset="0"/>
              </a:rPr>
              <a:t>антропо-</a:t>
            </a:r>
            <a:r>
              <a:rPr lang="uk-UA" dirty="0" smtClean="0">
                <a:latin typeface="Arial" pitchFamily="34" charset="0"/>
                <a:ea typeface="Times New Roman" pitchFamily="18" charset="0"/>
                <a:cs typeface="Times New Roman" pitchFamily="18" charset="0"/>
              </a:rPr>
              <a:t> і зооморфні </a:t>
            </a:r>
            <a:r>
              <a:rPr lang="uk-UA" dirty="0" err="1" smtClean="0">
                <a:latin typeface="Arial" pitchFamily="34" charset="0"/>
                <a:ea typeface="Times New Roman" pitchFamily="18" charset="0"/>
                <a:cs typeface="Times New Roman" pitchFamily="18" charset="0"/>
              </a:rPr>
              <a:t>фіґурки</a:t>
            </a:r>
            <a:r>
              <a:rPr lang="uk-UA" dirty="0" smtClean="0">
                <a:latin typeface="Arial" pitchFamily="34" charset="0"/>
                <a:ea typeface="Times New Roman" pitchFamily="18" charset="0"/>
                <a:cs typeface="Times New Roman" pitchFamily="18" charset="0"/>
              </a:rPr>
              <a:t>, зображення предметів побуту, архітектури тощо. Часом витинанки збагачуються ще додатковими кольорами. У деяких селах витинають з паперу цілі рушники, доповнюють їх аплікаціями або й розмальовують. Здебільшого при </a:t>
            </a:r>
            <a:r>
              <a:rPr lang="uk-UA" dirty="0" err="1" smtClean="0">
                <a:latin typeface="Arial" pitchFamily="34" charset="0"/>
                <a:ea typeface="Times New Roman" pitchFamily="18" charset="0"/>
                <a:cs typeface="Times New Roman" pitchFamily="18" charset="0"/>
              </a:rPr>
              <a:t>витинанні</a:t>
            </a:r>
            <a:r>
              <a:rPr lang="uk-UA" dirty="0" smtClean="0">
                <a:latin typeface="Arial" pitchFamily="34" charset="0"/>
                <a:ea typeface="Times New Roman" pitchFamily="18" charset="0"/>
                <a:cs typeface="Times New Roman" pitchFamily="18" charset="0"/>
              </a:rPr>
              <a:t> окремих </a:t>
            </a:r>
            <a:r>
              <a:rPr lang="uk-UA" dirty="0" err="1" smtClean="0">
                <a:latin typeface="Arial" pitchFamily="34" charset="0"/>
                <a:ea typeface="Times New Roman" pitchFamily="18" charset="0"/>
                <a:cs typeface="Times New Roman" pitchFamily="18" charset="0"/>
              </a:rPr>
              <a:t>фіґур</a:t>
            </a:r>
            <a:r>
              <a:rPr lang="uk-UA" dirty="0" smtClean="0">
                <a:latin typeface="Arial" pitchFamily="34" charset="0"/>
                <a:ea typeface="Times New Roman" pitchFamily="18" charset="0"/>
                <a:cs typeface="Times New Roman" pitchFamily="18" charset="0"/>
              </a:rPr>
              <a:t> папір не перегинають, орнаментальні ж узори та прикраси витинають, складаючи папір удвоє, учетверо, увосьмеро і навіть </a:t>
            </a:r>
            <a:r>
              <a:rPr lang="uk-UA" dirty="0" smtClean="0">
                <a:latin typeface="Arial" pitchFamily="34" charset="0"/>
                <a:ea typeface="Times New Roman" pitchFamily="18" charset="0"/>
                <a:cs typeface="Times New Roman" pitchFamily="18" charset="0"/>
              </a:rPr>
              <a:t>у шістнадцятеро</a:t>
            </a:r>
            <a:r>
              <a:rPr lang="uk-UA" dirty="0" smtClean="0">
                <a:latin typeface="Arial" pitchFamily="34" charset="0"/>
                <a:ea typeface="Times New Roman" pitchFamily="18" charset="0"/>
                <a:cs typeface="Times New Roman" pitchFamily="18" charset="0"/>
              </a:rPr>
              <a:t>. Від кількості складань залежить розмаїття форми та композиція узорів.</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З другої половини ХХ століття мистецтво витинанки стало популярним і в містах. Поруч з жінками і дівчатами, що традиційно займались </a:t>
            </a:r>
            <a:r>
              <a:rPr lang="uk-UA" dirty="0" err="1" smtClean="0">
                <a:latin typeface="Arial" pitchFamily="34" charset="0"/>
                <a:ea typeface="Times New Roman" pitchFamily="18" charset="0"/>
                <a:cs typeface="Times New Roman" pitchFamily="18" charset="0"/>
              </a:rPr>
              <a:t>витинанням</a:t>
            </a:r>
            <a:r>
              <a:rPr lang="uk-UA" dirty="0" smtClean="0">
                <a:latin typeface="Arial" pitchFamily="34" charset="0"/>
                <a:ea typeface="Times New Roman" pitchFamily="18" charset="0"/>
                <a:cs typeface="Times New Roman" pitchFamily="18" charset="0"/>
              </a:rPr>
              <a:t>, зараз ним все частіше займаються діти і майстри-чоловіки.</a:t>
            </a:r>
            <a:endParaRPr lang="uk-UA" sz="28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785" descr="http://storinka-m.kiev.ua/uploaded/rozpys/7.jpg"/>
          <p:cNvPicPr>
            <a:picLocks noChangeAspect="1" noChangeArrowheads="1"/>
          </p:cNvPicPr>
          <p:nvPr/>
        </p:nvPicPr>
        <p:blipFill>
          <a:blip r:embed="rId3" cstate="print"/>
          <a:srcRect/>
          <a:stretch>
            <a:fillRect/>
          </a:stretch>
        </p:blipFill>
        <p:spPr bwMode="auto">
          <a:xfrm>
            <a:off x="467544" y="548680"/>
            <a:ext cx="4032448" cy="5361345"/>
          </a:xfrm>
          <a:prstGeom prst="rect">
            <a:avLst/>
          </a:prstGeom>
          <a:noFill/>
          <a:ln w="9525">
            <a:noFill/>
            <a:miter lim="800000"/>
            <a:headEnd/>
            <a:tailEnd/>
          </a:ln>
        </p:spPr>
      </p:pic>
      <p:pic>
        <p:nvPicPr>
          <p:cNvPr id="40963" name="Рисунок 786" descr="http://storinka-m.kiev.ua/uploaded/rozpys/9.jpg"/>
          <p:cNvPicPr>
            <a:picLocks noChangeAspect="1" noChangeArrowheads="1"/>
          </p:cNvPicPr>
          <p:nvPr/>
        </p:nvPicPr>
        <p:blipFill>
          <a:blip r:embed="rId4" cstate="print"/>
          <a:srcRect/>
          <a:stretch>
            <a:fillRect/>
          </a:stretch>
        </p:blipFill>
        <p:spPr bwMode="auto">
          <a:xfrm>
            <a:off x="4788024" y="548680"/>
            <a:ext cx="3528392" cy="53510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787" descr="Декоративний малюнок. Ф.С.Панно."/>
          <p:cNvPicPr>
            <a:picLocks noChangeAspect="1" noChangeArrowheads="1"/>
          </p:cNvPicPr>
          <p:nvPr/>
        </p:nvPicPr>
        <p:blipFill>
          <a:blip r:embed="rId2" cstate="print"/>
          <a:srcRect/>
          <a:stretch>
            <a:fillRect/>
          </a:stretch>
        </p:blipFill>
        <p:spPr bwMode="auto">
          <a:xfrm>
            <a:off x="539552" y="476672"/>
            <a:ext cx="3607523" cy="4680520"/>
          </a:xfrm>
          <a:prstGeom prst="rect">
            <a:avLst/>
          </a:prstGeom>
          <a:noFill/>
          <a:ln w="9525">
            <a:noFill/>
            <a:miter lim="800000"/>
            <a:headEnd/>
            <a:tailEnd/>
          </a:ln>
        </p:spPr>
      </p:pic>
      <p:pic>
        <p:nvPicPr>
          <p:cNvPr id="41986" name="Рисунок 788" descr="http://storinka-m.kiev.ua/uploaded/rozpys/11.jpg"/>
          <p:cNvPicPr>
            <a:picLocks noChangeAspect="1" noChangeArrowheads="1"/>
          </p:cNvPicPr>
          <p:nvPr/>
        </p:nvPicPr>
        <p:blipFill>
          <a:blip r:embed="rId3" cstate="print"/>
          <a:srcRect/>
          <a:stretch>
            <a:fillRect/>
          </a:stretch>
        </p:blipFill>
        <p:spPr bwMode="auto">
          <a:xfrm>
            <a:off x="4932040" y="692696"/>
            <a:ext cx="3581772" cy="4930751"/>
          </a:xfrm>
          <a:prstGeom prst="rect">
            <a:avLst/>
          </a:prstGeom>
          <a:noFill/>
          <a:ln w="9525">
            <a:noFill/>
            <a:miter lim="800000"/>
            <a:headEnd/>
            <a:tailEnd/>
          </a:ln>
        </p:spPr>
      </p:pic>
      <p:sp>
        <p:nvSpPr>
          <p:cNvPr id="5" name="Прямоугольник 4"/>
          <p:cNvSpPr/>
          <p:nvPr/>
        </p:nvSpPr>
        <p:spPr>
          <a:xfrm>
            <a:off x="4860032" y="5733256"/>
            <a:ext cx="3888432" cy="646331"/>
          </a:xfrm>
          <a:prstGeom prst="rect">
            <a:avLst/>
          </a:prstGeom>
        </p:spPr>
        <p:txBody>
          <a:bodyPr wrap="square">
            <a:spAutoFit/>
          </a:bodyPr>
          <a:lstStyle/>
          <a:p>
            <a:r>
              <a:rPr lang="uk-UA" dirty="0" smtClean="0"/>
              <a:t>Декоративний розпис. "Півень". В.І.Павленко.</a:t>
            </a:r>
            <a:endParaRPr lang="uk-UA" dirty="0"/>
          </a:p>
        </p:txBody>
      </p:sp>
      <p:sp>
        <p:nvSpPr>
          <p:cNvPr id="6" name="Прямоугольник 5"/>
          <p:cNvSpPr/>
          <p:nvPr/>
        </p:nvSpPr>
        <p:spPr>
          <a:xfrm>
            <a:off x="467544" y="5301208"/>
            <a:ext cx="4572000" cy="646331"/>
          </a:xfrm>
          <a:prstGeom prst="rect">
            <a:avLst/>
          </a:prstGeom>
        </p:spPr>
        <p:txBody>
          <a:bodyPr>
            <a:spAutoFit/>
          </a:bodyPr>
          <a:lstStyle/>
          <a:p>
            <a:r>
              <a:rPr lang="uk-UA" dirty="0" smtClean="0"/>
              <a:t>Декоративний розпис. Декоративний малюнок. Ф.С.Панно.</a:t>
            </a:r>
            <a:endParaRPr lang="uk-UA"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43009" name="Рисунок 789" descr="Малюнки для &#10;фриза. М.К.Муха."/>
          <p:cNvPicPr>
            <a:picLocks noChangeAspect="1" noChangeArrowheads="1"/>
          </p:cNvPicPr>
          <p:nvPr/>
        </p:nvPicPr>
        <p:blipFill>
          <a:blip r:embed="rId2" cstate="print"/>
          <a:srcRect/>
          <a:stretch>
            <a:fillRect/>
          </a:stretch>
        </p:blipFill>
        <p:spPr bwMode="auto">
          <a:xfrm>
            <a:off x="539552" y="404664"/>
            <a:ext cx="3456384" cy="5348474"/>
          </a:xfrm>
          <a:prstGeom prst="rect">
            <a:avLst/>
          </a:prstGeom>
          <a:noFill/>
        </p:spPr>
      </p:pic>
      <p:sp>
        <p:nvSpPr>
          <p:cNvPr id="43011" name="Rectangle 3"/>
          <p:cNvSpPr>
            <a:spLocks noChangeArrowheads="1"/>
          </p:cNvSpPr>
          <p:nvPr/>
        </p:nvSpPr>
        <p:spPr bwMode="auto">
          <a:xfrm>
            <a:off x="4788024" y="5805264"/>
            <a:ext cx="349188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Декоративний розпис. "Птахи в квітах". Н.І.</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Шитацька</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uk-UA"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43012" name="Рисунок 790" descr="http://storinka-m.kiev.ua/uploaded/rozpys/15.jpg"/>
          <p:cNvPicPr>
            <a:picLocks noChangeAspect="1" noChangeArrowheads="1"/>
          </p:cNvPicPr>
          <p:nvPr/>
        </p:nvPicPr>
        <p:blipFill>
          <a:blip r:embed="rId3" cstate="print"/>
          <a:srcRect/>
          <a:stretch>
            <a:fillRect/>
          </a:stretch>
        </p:blipFill>
        <p:spPr bwMode="auto">
          <a:xfrm>
            <a:off x="4427984" y="404664"/>
            <a:ext cx="4123534" cy="5350010"/>
          </a:xfrm>
          <a:prstGeom prst="rect">
            <a:avLst/>
          </a:prstGeom>
          <a:noFill/>
        </p:spPr>
      </p:pic>
      <p:sp>
        <p:nvSpPr>
          <p:cNvPr id="8" name="Прямоугольник 7"/>
          <p:cNvSpPr/>
          <p:nvPr/>
        </p:nvSpPr>
        <p:spPr>
          <a:xfrm>
            <a:off x="323528" y="5877272"/>
            <a:ext cx="4572000" cy="646331"/>
          </a:xfrm>
          <a:prstGeom prst="rect">
            <a:avLst/>
          </a:prstGeom>
        </p:spPr>
        <p:txBody>
          <a:bodyPr>
            <a:spAutoFit/>
          </a:bodyPr>
          <a:lstStyle/>
          <a:p>
            <a:r>
              <a:rPr lang="uk-UA" dirty="0" smtClean="0"/>
              <a:t>Декоративний розпис. Малюнки для фриза. М.К.Муха.</a:t>
            </a:r>
            <a:endParaRPr lang="uk-UA"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95536" y="404664"/>
            <a:ext cx="3672408"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Декоративний розпис. Декоративний малюнок. М.К.Тимченко.</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77" name="Рисунок 791" descr="Декоративний малюнок. М.К.Тимченко."/>
          <p:cNvPicPr>
            <a:picLocks noChangeAspect="1" noChangeArrowheads="1"/>
          </p:cNvPicPr>
          <p:nvPr/>
        </p:nvPicPr>
        <p:blipFill>
          <a:blip r:embed="rId2" cstate="print"/>
          <a:srcRect/>
          <a:stretch>
            <a:fillRect/>
          </a:stretch>
        </p:blipFill>
        <p:spPr bwMode="auto">
          <a:xfrm>
            <a:off x="395536" y="980728"/>
            <a:ext cx="3758852" cy="5369184"/>
          </a:xfrm>
          <a:prstGeom prst="rect">
            <a:avLst/>
          </a:prstGeom>
          <a:noFill/>
        </p:spPr>
      </p:pic>
      <p:sp>
        <p:nvSpPr>
          <p:cNvPr id="50180" name="Rectangle 4"/>
          <p:cNvSpPr>
            <a:spLocks noChangeArrowheads="1"/>
          </p:cNvSpPr>
          <p:nvPr/>
        </p:nvSpPr>
        <p:spPr bwMode="auto">
          <a:xfrm>
            <a:off x="4427984" y="404664"/>
            <a:ext cx="421196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Times"/>
                <a:ea typeface="Times New Roman" pitchFamily="18" charset="0"/>
                <a:cs typeface="Arial" pitchFamily="34" charset="0"/>
              </a:rPr>
              <a:t>Декоративний розпис. "Пташка". М.А.Приймаченко.</a:t>
            </a:r>
            <a:endPar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79" name="Рисунок 792" descr="http://storinka-m.kiev.ua/uploaded/rozpys/8.jpg"/>
          <p:cNvPicPr>
            <a:picLocks noChangeAspect="1" noChangeArrowheads="1"/>
          </p:cNvPicPr>
          <p:nvPr/>
        </p:nvPicPr>
        <p:blipFill>
          <a:blip r:embed="rId3" cstate="print"/>
          <a:srcRect/>
          <a:stretch>
            <a:fillRect/>
          </a:stretch>
        </p:blipFill>
        <p:spPr bwMode="auto">
          <a:xfrm>
            <a:off x="4355976" y="1412776"/>
            <a:ext cx="4478059" cy="492193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475656" y="173252"/>
            <a:ext cx="6276334"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charset="-52"/>
                <a:ea typeface="Times New Roman" pitchFamily="18" charset="0"/>
                <a:cs typeface="Arial" pitchFamily="34" charset="0"/>
              </a:rPr>
              <a:t>Петриківський розпис. "Весільний поїзд". Н.О.</a:t>
            </a:r>
            <a:r>
              <a:rPr kumimoji="0" lang="uk-UA" sz="2000" b="0" i="0" u="none" strike="noStrike" cap="none" normalizeH="0" baseline="0" dirty="0" err="1" smtClean="0">
                <a:ln>
                  <a:noFill/>
                </a:ln>
                <a:solidFill>
                  <a:schemeClr val="tx1"/>
                </a:solidFill>
                <a:effectLst/>
                <a:latin typeface="Times" charset="-52"/>
                <a:ea typeface="Times New Roman" pitchFamily="18" charset="0"/>
                <a:cs typeface="Arial" pitchFamily="34" charset="0"/>
              </a:rPr>
              <a:t>Білокінь</a:t>
            </a:r>
            <a:endPar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1" name="Рисунок 793" descr="http://storinka-m.kiev.ua/uploaded/rozpys/2.jpg"/>
          <p:cNvPicPr>
            <a:picLocks noChangeAspect="1" noChangeArrowheads="1"/>
          </p:cNvPicPr>
          <p:nvPr/>
        </p:nvPicPr>
        <p:blipFill>
          <a:blip r:embed="rId2" cstate="print"/>
          <a:srcRect/>
          <a:stretch>
            <a:fillRect/>
          </a:stretch>
        </p:blipFill>
        <p:spPr bwMode="auto">
          <a:xfrm>
            <a:off x="467544" y="692696"/>
            <a:ext cx="8180655" cy="581357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95536" y="551964"/>
            <a:ext cx="856895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charset="-52"/>
                <a:ea typeface="Times New Roman" pitchFamily="18" charset="0"/>
                <a:cs typeface="Arial" pitchFamily="34" charset="0"/>
              </a:rPr>
              <a:t>Декоративний розпис. Декоративний малюнок. В.І.Павленко.</a:t>
            </a:r>
            <a:endParaRPr kumimoji="0" lang="uk-UA"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4033" name="Рисунок 796" descr="Декоративний малюнок. В.І.Павленко."/>
          <p:cNvPicPr>
            <a:picLocks noChangeAspect="1" noChangeArrowheads="1"/>
          </p:cNvPicPr>
          <p:nvPr/>
        </p:nvPicPr>
        <p:blipFill>
          <a:blip r:embed="rId2" cstate="print"/>
          <a:srcRect/>
          <a:stretch>
            <a:fillRect/>
          </a:stretch>
        </p:blipFill>
        <p:spPr bwMode="auto">
          <a:xfrm>
            <a:off x="251520" y="1628800"/>
            <a:ext cx="8550484" cy="462296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496944" cy="5940088"/>
          </a:xfrm>
          <a:prstGeom prst="rect">
            <a:avLst/>
          </a:prstGeom>
        </p:spPr>
        <p:txBody>
          <a:bodyPr wrap="square">
            <a:spAutoFit/>
          </a:bodyPr>
          <a:lstStyle/>
          <a:p>
            <a:r>
              <a:rPr lang="uk-UA" sz="2000" dirty="0" smtClean="0"/>
              <a:t>Тісто  - чудовий матеріал для мистецтва, і українці здавна цим користуються.  </a:t>
            </a:r>
            <a:br>
              <a:rPr lang="uk-UA" sz="2000" dirty="0" smtClean="0"/>
            </a:br>
            <a:r>
              <a:rPr lang="uk-UA" sz="2000" dirty="0" smtClean="0"/>
              <a:t>Навесні майже по всій Україні господині віками печуть з тіста «жайворонків», і посилають з ними дітей закликати весну та пташок з вирію.</a:t>
            </a:r>
            <a:br>
              <a:rPr lang="uk-UA" sz="2000" dirty="0" smtClean="0"/>
            </a:br>
            <a:r>
              <a:rPr lang="uk-UA" sz="2000" dirty="0" smtClean="0"/>
              <a:t>Їстівні іграшки з тіста роблять і на Полтавщині. Раніше на Різдво для маленьких колядників пекли великі пряники, дуже яскраві — рожеві, блакитні, жовті, розписні, з орнаментом. Рельєфний малюнок таких пряників видавлюється на сирому тісті з допомогою різьблених пряникових дощок, і має складний геометричний або ж рослинний орнамент.</a:t>
            </a:r>
            <a:br>
              <a:rPr lang="uk-UA" sz="2000" dirty="0" smtClean="0"/>
            </a:br>
            <a:r>
              <a:rPr lang="uk-UA" sz="2000" dirty="0" smtClean="0"/>
              <a:t>Вироби з тіста здавна використовуються як дитячі іграшки. Ці іграшки мають ліпитися дружно, всією сім'єю. Борошно, сіль, вода — доступні, екологічно чисті матеріали. Дітям дуже корисне це заняття, адже воно розвиває фантазію, знімає надлишкову емоційну напругу, вчить посидючості та відповідальності. Розвивається моторика пальчиків, покращується робота всіх органів дитини і самопочуття </a:t>
            </a:r>
            <a:r>
              <a:rPr lang="uk-UA" sz="2000" dirty="0" err="1" smtClean="0"/>
              <a:t>вцілому</a:t>
            </a:r>
            <a:r>
              <a:rPr lang="uk-UA" sz="2000" dirty="0" smtClean="0"/>
              <a:t>. До того ж, солоне тісто несе в собі масу позитивної енергетики. А ручна робота — це духовна робота, вона цінувалася у всі часи.</a:t>
            </a:r>
            <a:endParaRPr lang="uk-UA"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539552" y="299625"/>
            <a:ext cx="806489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Захоплюючись золотоверхими соборами древнього Києва, неодмінно згадуєш, хай скромний, але вартий подиву Троїцький собор над річкою Самарою, який без єдиного цвяха звів у піднебесся неперевершений тесля Яким Погрібняк. Скільки їх, таких воістину народних умільців дали Наддніпрянщина і Слобожанщина, Полісся і Волинь, Поділля і Карпати! Можливо, у тебе, Україно, і справді є те дивне чар-зілля, яке ще з дитинства наповнює серце жагою творення, прагненням краси, світової гармонії.</a:t>
            </a:r>
            <a:endParaRPr kumimoji="0" lang="uk-UA" b="0" i="0" u="none" strike="noStrike" cap="none" normalizeH="0" baseline="0" dirty="0" smtClean="0">
              <a:ln>
                <a:noFill/>
              </a:ln>
              <a:solidFill>
                <a:srgbClr val="FF0000"/>
              </a:solidFill>
              <a:effectLst/>
              <a:latin typeface="Arial" pitchFamily="34" charset="0"/>
              <a:cs typeface="Arial" pitchFamily="34" charset="0"/>
            </a:endParaRPr>
          </a:p>
        </p:txBody>
      </p:sp>
      <p:pic>
        <p:nvPicPr>
          <p:cNvPr id="4" name="Рисунок 3" descr="300px-Panorama_of_Kyiv_from_Saint_Sophia_Monastery.jpg"/>
          <p:cNvPicPr>
            <a:picLocks noChangeAspect="1"/>
          </p:cNvPicPr>
          <p:nvPr/>
        </p:nvPicPr>
        <p:blipFill>
          <a:blip r:embed="rId2" cstate="print"/>
          <a:stretch>
            <a:fillRect/>
          </a:stretch>
        </p:blipFill>
        <p:spPr>
          <a:xfrm>
            <a:off x="1907704" y="2564904"/>
            <a:ext cx="5256584" cy="3942438"/>
          </a:xfrm>
          <a:prstGeom prst="rect">
            <a:avLst/>
          </a:prstGeom>
        </p:spPr>
      </p:pic>
      <p:pic>
        <p:nvPicPr>
          <p:cNvPr id="5" name="Рисунок 4" descr="kiev.jpg"/>
          <p:cNvPicPr>
            <a:picLocks noChangeAspect="1"/>
          </p:cNvPicPr>
          <p:nvPr/>
        </p:nvPicPr>
        <p:blipFill>
          <a:blip r:embed="rId3" cstate="print"/>
          <a:srcRect t="36350"/>
          <a:stretch>
            <a:fillRect/>
          </a:stretch>
        </p:blipFill>
        <p:spPr>
          <a:xfrm>
            <a:off x="899592" y="2564904"/>
            <a:ext cx="7488832" cy="40366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3528" y="494963"/>
            <a:ext cx="8568952"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Для початку приготуємо тісто: </a:t>
            </a:r>
            <a:br>
              <a:rPr kumimoji="0" lang="uk-UA"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Вам знадобляться: </a:t>
            </a: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r>
            <a:b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сіль, пшеничне борошно, рослинна олія вода Всипте в миску 1 склянка солі і 1 склянку борошна і перемішайте сіль з мукою столовою ложкою. Потім влийте 1 столову ложку рослинного масла і півсклянки води, перемішайте ложкою і місіть руками до однорідного стану так само, як звичайне тісто </a:t>
            </a:r>
            <a:b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Тісто</a:t>
            </a: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має бути щільне. Якщо тісто вийде дуже м'яким. Тоді змішайте на дні миски столову ложку муки із столовою ложкою солі і змішайте з основною масою. Робіть так до тих пір, поки тісто не стане більш щільним. </a:t>
            </a:r>
            <a:b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Після обов'язково покладіть отриману масу в поліетиленовий пакет і помістіть в холодильник на 2-3 години. Після цього з тіста можна ліпити. Залишилося тісто зберігайте в холодильнику в поліетиленовому пакеті. </a:t>
            </a:r>
            <a:endParaRPr kumimoji="0" lang="uk-UA"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Так само можна приготувати кольорове тісто, це особливо добре для діток молодшого віку, яким ще важко точно потрапити пензликом в певне місце. </a:t>
            </a:r>
            <a:b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 незабарвлене солоне тісто додаємо </a:t>
            </a:r>
            <a:r>
              <a:rPr kumimoji="0" lang="uk-UA"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гуашові</a:t>
            </a:r>
            <a:r>
              <a:rPr kumimoji="0" lang="uk-UA"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або акрилові фарби. Фарби повинні знаходитися в пасти. Якщо вони засохли, додайте в баночки трохи води і почекайте, поки фарба розм'якшиться. Катайте грудку тіста до тих пір поки колір не стане однорідним, щоб тісто не прилипало додайте на руки трохи рослинного масла. </a:t>
            </a:r>
            <a:endParaRPr kumimoji="0" lang="uk-UA"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uk-UA"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620688"/>
            <a:ext cx="7488832" cy="4955203"/>
          </a:xfrm>
          <a:prstGeom prst="rect">
            <a:avLst/>
          </a:prstGeom>
        </p:spPr>
        <p:txBody>
          <a:bodyPr wrap="square">
            <a:spAutoFit/>
          </a:bodyPr>
          <a:lstStyle/>
          <a:p>
            <a:pPr lvl="0" eaLnBrk="0" fontAlgn="base" hangingPunct="0">
              <a:spcBef>
                <a:spcPct val="0"/>
              </a:spcBef>
              <a:spcAft>
                <a:spcPct val="0"/>
              </a:spcAft>
            </a:pPr>
            <a:r>
              <a:rPr lang="uk-UA" sz="2800" b="1" dirty="0" smtClean="0">
                <a:latin typeface="Arial" pitchFamily="34" charset="0"/>
                <a:ea typeface="Times New Roman" pitchFamily="18" charset="0"/>
                <a:cs typeface="Times New Roman" pitchFamily="18" charset="0"/>
              </a:rPr>
              <a:t>Робоче місце і інструменти </a:t>
            </a:r>
            <a:endParaRPr lang="uk-UA" sz="1050" dirty="0" smtClean="0">
              <a:latin typeface="Arial" pitchFamily="34" charset="0"/>
              <a:cs typeface="Arial" pitchFamily="34" charset="0"/>
            </a:endParaRPr>
          </a:p>
          <a:p>
            <a:pPr lvl="0" eaLnBrk="0" fontAlgn="base" hangingPunct="0">
              <a:spcBef>
                <a:spcPct val="0"/>
              </a:spcBef>
              <a:spcAft>
                <a:spcPct val="0"/>
              </a:spcAft>
            </a:pPr>
            <a:r>
              <a:rPr lang="uk-UA" dirty="0" smtClean="0">
                <a:latin typeface="Arial" pitchFamily="34" charset="0"/>
                <a:ea typeface="Times New Roman" pitchFamily="18" charset="0"/>
                <a:cs typeface="Times New Roman" pitchFamily="18" charset="0"/>
              </a:rPr>
              <a:t>Для того щоб ліпити із солоного тіста, потрібно не так вже й багато. </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Стіл бажано звільнити від сторонніх предметів і застелити клейонкою. Крім того, вам потрібна робоча дошка. Я використовую стару обробну дошку обгорнуту фольгою для запікання. Це дуже зручно, так як обпалювати виріб можна </a:t>
            </a:r>
            <a:r>
              <a:rPr lang="uk-UA" dirty="0" smtClean="0">
                <a:latin typeface="Arial" pitchFamily="34" charset="0"/>
                <a:ea typeface="Times New Roman" pitchFamily="18" charset="0"/>
                <a:cs typeface="Times New Roman" pitchFamily="18" charset="0"/>
              </a:rPr>
              <a:t>прямо </a:t>
            </a:r>
            <a:r>
              <a:rPr lang="uk-UA" dirty="0" smtClean="0">
                <a:latin typeface="Arial" pitchFamily="34" charset="0"/>
                <a:ea typeface="Times New Roman" pitchFamily="18" charset="0"/>
                <a:cs typeface="Times New Roman" pitchFamily="18" charset="0"/>
              </a:rPr>
              <a:t>на фользі. </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На стіл ставлю миску з водою і склянку з рослинним маслом </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Ще знадобляться: олівець, качалка (можна замінити її гладкою пляшкою), пластикові ножички, зубочистки, наприклад, щоб зробити травичку або зачіску використовую </a:t>
            </a:r>
            <a:r>
              <a:rPr lang="uk-UA" dirty="0" err="1" smtClean="0">
                <a:latin typeface="Arial" pitchFamily="34" charset="0"/>
                <a:ea typeface="Times New Roman" pitchFamily="18" charset="0"/>
                <a:cs typeface="Times New Roman" pitchFamily="18" charset="0"/>
              </a:rPr>
              <a:t>часникодавку</a:t>
            </a:r>
            <a:r>
              <a:rPr lang="uk-UA" dirty="0" smtClean="0">
                <a:latin typeface="Arial" pitchFamily="34" charset="0"/>
                <a:ea typeface="Times New Roman" pitchFamily="18" charset="0"/>
                <a:cs typeface="Times New Roman" pitchFamily="18" charset="0"/>
              </a:rPr>
              <a:t>, тут загалом хто на що здатний. Для розфарбовування беремо пензлики, фарби та фломастери. </a:t>
            </a:r>
            <a:br>
              <a:rPr lang="uk-UA" dirty="0" smtClean="0">
                <a:latin typeface="Arial" pitchFamily="34" charset="0"/>
                <a:ea typeface="Times New Roman" pitchFamily="18" charset="0"/>
                <a:cs typeface="Times New Roman" pitchFamily="18" charset="0"/>
              </a:rPr>
            </a:br>
            <a:r>
              <a:rPr lang="uk-UA" dirty="0" smtClean="0">
                <a:latin typeface="Arial" pitchFamily="34" charset="0"/>
                <a:ea typeface="Times New Roman" pitchFamily="18" charset="0"/>
                <a:cs typeface="Times New Roman" pitchFamily="18" charset="0"/>
              </a:rPr>
              <a:t>На робочому столі тісто має перебувати в щільно закритих баночках (будь-яких, я використовую контейнери, можна відерця від майонезу, стаканчики від йогурту). Кожного разу беріть звідти стільки тесту, скільки вам потрібно, а надлишки відразу ж складайте назад. Інакше тісто висохне</a:t>
            </a:r>
            <a:endParaRPr lang="uk-UA" sz="105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1051"/>
          <p:cNvPicPr>
            <a:picLocks noChangeAspect="1" noChangeArrowheads="1"/>
          </p:cNvPicPr>
          <p:nvPr/>
        </p:nvPicPr>
        <p:blipFill>
          <a:blip r:embed="rId2" cstate="print"/>
          <a:srcRect/>
          <a:stretch>
            <a:fillRect/>
          </a:stretch>
        </p:blipFill>
        <p:spPr bwMode="auto">
          <a:xfrm>
            <a:off x="732000" y="476672"/>
            <a:ext cx="7800440" cy="58529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1176"/>
          <p:cNvPicPr>
            <a:picLocks noChangeAspect="1" noChangeArrowheads="1"/>
          </p:cNvPicPr>
          <p:nvPr/>
        </p:nvPicPr>
        <p:blipFill>
          <a:blip r:embed="rId2" cstate="print"/>
          <a:srcRect/>
          <a:stretch>
            <a:fillRect/>
          </a:stretch>
        </p:blipFill>
        <p:spPr bwMode="auto">
          <a:xfrm>
            <a:off x="683568" y="476672"/>
            <a:ext cx="4320480" cy="5758080"/>
          </a:xfrm>
          <a:prstGeom prst="rect">
            <a:avLst/>
          </a:prstGeom>
          <a:noFill/>
          <a:ln w="9525">
            <a:noFill/>
            <a:miter lim="800000"/>
            <a:headEnd/>
            <a:tailEnd/>
          </a:ln>
        </p:spPr>
      </p:pic>
      <p:pic>
        <p:nvPicPr>
          <p:cNvPr id="53251" name="Рисунок 1301"/>
          <p:cNvPicPr>
            <a:picLocks noChangeAspect="1" noChangeArrowheads="1"/>
          </p:cNvPicPr>
          <p:nvPr/>
        </p:nvPicPr>
        <p:blipFill>
          <a:blip r:embed="rId3" cstate="print"/>
          <a:srcRect l="7018" r="14035"/>
          <a:stretch>
            <a:fillRect/>
          </a:stretch>
        </p:blipFill>
        <p:spPr bwMode="auto">
          <a:xfrm>
            <a:off x="5220072" y="476672"/>
            <a:ext cx="3600400" cy="607797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1426"/>
          <p:cNvPicPr>
            <a:picLocks noChangeAspect="1" noChangeArrowheads="1"/>
          </p:cNvPicPr>
          <p:nvPr/>
        </p:nvPicPr>
        <p:blipFill>
          <a:blip r:embed="rId2" cstate="print"/>
          <a:srcRect/>
          <a:stretch>
            <a:fillRect/>
          </a:stretch>
        </p:blipFill>
        <p:spPr bwMode="auto">
          <a:xfrm>
            <a:off x="2195736" y="332656"/>
            <a:ext cx="4646581" cy="619268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Рисунок 1676"/>
          <p:cNvPicPr>
            <a:picLocks noChangeAspect="1" noChangeArrowheads="1"/>
          </p:cNvPicPr>
          <p:nvPr/>
        </p:nvPicPr>
        <p:blipFill>
          <a:blip r:embed="rId2" cstate="print"/>
          <a:srcRect t="6048" b="7769"/>
          <a:stretch>
            <a:fillRect/>
          </a:stretch>
        </p:blipFill>
        <p:spPr bwMode="auto">
          <a:xfrm>
            <a:off x="395536" y="548680"/>
            <a:ext cx="4012309" cy="4608512"/>
          </a:xfrm>
          <a:prstGeom prst="rect">
            <a:avLst/>
          </a:prstGeom>
          <a:noFill/>
          <a:ln w="9525">
            <a:noFill/>
            <a:miter lim="800000"/>
            <a:headEnd/>
            <a:tailEnd/>
          </a:ln>
        </p:spPr>
      </p:pic>
      <p:pic>
        <p:nvPicPr>
          <p:cNvPr id="6146" name="Рисунок 1801"/>
          <p:cNvPicPr>
            <a:picLocks noChangeAspect="1" noChangeArrowheads="1"/>
          </p:cNvPicPr>
          <p:nvPr/>
        </p:nvPicPr>
        <p:blipFill>
          <a:blip r:embed="rId3" cstate="print"/>
          <a:srcRect/>
          <a:stretch>
            <a:fillRect/>
          </a:stretch>
        </p:blipFill>
        <p:spPr bwMode="auto">
          <a:xfrm>
            <a:off x="4572000" y="933238"/>
            <a:ext cx="4104456" cy="560207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l="3774" t="2831"/>
          <a:stretch>
            <a:fillRect/>
          </a:stretch>
        </p:blipFill>
        <p:spPr bwMode="auto">
          <a:xfrm>
            <a:off x="2555776" y="692696"/>
            <a:ext cx="3672408" cy="49422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95536" y="476672"/>
            <a:ext cx="8352928"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Витинанки</a:t>
            </a: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один із видів українського народного декоративного мистецтва, що має глибокі й багаті традиції. Це сюжетні та орнаментальні прикраси житла, ажурно або силуетно витяті ножицями, вирізані ножем з білого й кольорового паперу. Їх використовували для прикрашання стін, вікон, полиць, груб, коминів, печей.</a:t>
            </a:r>
            <a:endParaRPr kumimoji="0" lang="uk-U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Українські народні паперові витинанки як прикраси сільських хат з'являються у середині XIX ст. Орнамент традиційних витинанок здебільшого геометричний і рослинний, трапляються також </a:t>
            </a:r>
            <a:r>
              <a:rPr kumimoji="0" lang="uk-UA" sz="1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антропо-</a:t>
            </a: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та зооморфні фігурки, зображення предметів побуту, архітектури тощо. Папір при </a:t>
            </a:r>
            <a:r>
              <a:rPr kumimoji="0" lang="uk-UA" sz="1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витинанні</a:t>
            </a: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складали вдвоє, вчетверо, увосьмеро, що дозволяло створити сталі структури, композиції</a:t>
            </a:r>
            <a:endParaRPr kumimoji="0" lang="uk-U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Витинанки кінця XIX — початку XX ст. вирізняються високою художньою майстерністю. У кожному регіоні та в багатьох осередках вони набули своєрідних локальних рис щодо трактування матеріалу, форми, силуету, технічної вправності, відчуття ритму, пропорцій, симетрії, багатства орнаментики.</a:t>
            </a:r>
            <a:endParaRPr kumimoji="0" lang="uk-U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Найбільш поширеними витинанки були на Поділлі, Подніпров'ї та Прикарпатті. На Подніпров'ї вони часто доповнювали хатні розписи. Для Поділля властиві два типи розташування витинанок на стінах — шпалерний і килимовий. На Прикарпатті їх наліплювали поздовжніми стрічками попід стелею, по сволоку, навколо вікон. Витинанки побутували у поєднанні зі шкіряними прикрасами, настінними розписами, вишивками, збагачуючи свої форми й орнаментальні мотиви.</a:t>
            </a:r>
            <a:endParaRPr kumimoji="0" lang="uk-U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Сучасні витинанки перестали бути лише селянськими виробами та хатніми прикрасами. У 20—30-ті роки їх використовували для оздоблення клубів, читалень, стіннівок і плакатів. З 60-х років витинанки експонуються на виставках, їх застосовують для оформлення поліграфічної продукції.</a:t>
            </a:r>
            <a:endParaRPr kumimoji="0" lang="uk-U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Паперові витинанки придатні й в умовах сучасного міста. Вони застосовуються як новорічні прикраси вітрин і вікон. До техніки </a:t>
            </a:r>
            <a:r>
              <a:rPr kumimoji="0" lang="uk-UA" sz="14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витинання</a:t>
            </a: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і мотивів народних візерунків все частіше звертаються сучасні художники, </a:t>
            </a:r>
            <a:b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uk-UA"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Бо в них закладена надзвичайна сила декору та образу, тільки їм властиве силуетне вирішення, ритмічна виразність візерунка, дзеркальна симетрія, лаконізм та логічна узгодженість між матеріалом, формою і технікою виготовлення.</a:t>
            </a:r>
            <a:endParaRPr kumimoji="0" lang="uk-U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uk-UA" sz="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витинанки\5554.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H:\витинанки\1927.jpg"/>
          <p:cNvPicPr>
            <a:picLocks noChangeAspect="1" noChangeArrowheads="1"/>
          </p:cNvPicPr>
          <p:nvPr/>
        </p:nvPicPr>
        <p:blipFill>
          <a:blip r:embed="rId2" cstate="print"/>
          <a:srcRect l="4641" r="2751"/>
          <a:stretch>
            <a:fillRect/>
          </a:stretch>
        </p:blipFill>
        <p:spPr bwMode="auto">
          <a:xfrm>
            <a:off x="1043608" y="476672"/>
            <a:ext cx="7344816" cy="594826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04664"/>
            <a:ext cx="7848872" cy="1938992"/>
          </a:xfrm>
          <a:prstGeom prst="rect">
            <a:avLst/>
          </a:prstGeom>
        </p:spPr>
        <p:txBody>
          <a:bodyPr wrap="square">
            <a:spAutoFit/>
          </a:bodyPr>
          <a:lstStyle/>
          <a:p>
            <a:pPr algn="ctr"/>
            <a:r>
              <a:rPr lang="uk-UA" sz="2000" dirty="0" smtClean="0">
                <a:solidFill>
                  <a:srgbClr val="FF0000"/>
                </a:solidFill>
              </a:rPr>
              <a:t>Гомін кобзарської бандури, поклик трембіти, ніжний голос сопілки завжди супроводжував нелегку працю твоїх ковалів і гончарів, стельмахів і човнярів, усіх, хто творив добробут, хто ревно захищав духовні надбання, що пережили тисячі негод, що часом покривались пилом забуття, щоб потім знову, як той фенікс-птах, постати з попелу до повнокровного життя.</a:t>
            </a:r>
            <a:endParaRPr lang="uk-UA" sz="2000" dirty="0">
              <a:solidFill>
                <a:srgbClr val="FF0000"/>
              </a:solidFill>
            </a:endParaRPr>
          </a:p>
        </p:txBody>
      </p:sp>
      <p:pic>
        <p:nvPicPr>
          <p:cNvPr id="5" name="Рисунок 4" descr="hata3.jpg"/>
          <p:cNvPicPr>
            <a:picLocks noChangeAspect="1"/>
          </p:cNvPicPr>
          <p:nvPr/>
        </p:nvPicPr>
        <p:blipFill>
          <a:blip r:embed="rId2" cstate="print"/>
          <a:stretch>
            <a:fillRect/>
          </a:stretch>
        </p:blipFill>
        <p:spPr>
          <a:xfrm>
            <a:off x="1331640" y="2348880"/>
            <a:ext cx="6166598" cy="410445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H:\витинанки\1919.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витинанки\3730.jpeg"/>
          <p:cNvPicPr>
            <a:picLocks noChangeAspect="1" noChangeArrowheads="1"/>
          </p:cNvPicPr>
          <p:nvPr/>
        </p:nvPicPr>
        <p:blipFill>
          <a:blip r:embed="rId2" cstate="print"/>
          <a:srcRect t="6750" b="6143"/>
          <a:stretch>
            <a:fillRect/>
          </a:stretch>
        </p:blipFill>
        <p:spPr bwMode="auto">
          <a:xfrm>
            <a:off x="323528" y="188640"/>
            <a:ext cx="2933700" cy="3717032"/>
          </a:xfrm>
          <a:prstGeom prst="rect">
            <a:avLst/>
          </a:prstGeom>
          <a:noFill/>
        </p:spPr>
      </p:pic>
      <p:pic>
        <p:nvPicPr>
          <p:cNvPr id="59396" name="Picture 4" descr="H:\витинанки\05068c99aca1aed5d24692761b4f4484.jpg"/>
          <p:cNvPicPr>
            <a:picLocks noChangeAspect="1" noChangeArrowheads="1"/>
          </p:cNvPicPr>
          <p:nvPr/>
        </p:nvPicPr>
        <p:blipFill>
          <a:blip r:embed="rId3" cstate="print"/>
          <a:srcRect/>
          <a:stretch>
            <a:fillRect/>
          </a:stretch>
        </p:blipFill>
        <p:spPr bwMode="auto">
          <a:xfrm>
            <a:off x="3347864" y="260648"/>
            <a:ext cx="2656893" cy="3240360"/>
          </a:xfrm>
          <a:prstGeom prst="rect">
            <a:avLst/>
          </a:prstGeom>
          <a:noFill/>
        </p:spPr>
      </p:pic>
      <p:pic>
        <p:nvPicPr>
          <p:cNvPr id="59397" name="Picture 5" descr="H:\витинанки\1931.jpg"/>
          <p:cNvPicPr>
            <a:picLocks noChangeAspect="1" noChangeArrowheads="1"/>
          </p:cNvPicPr>
          <p:nvPr/>
        </p:nvPicPr>
        <p:blipFill>
          <a:blip r:embed="rId4" cstate="print"/>
          <a:srcRect l="5062" t="7560" r="6345" b="11171"/>
          <a:stretch>
            <a:fillRect/>
          </a:stretch>
        </p:blipFill>
        <p:spPr bwMode="auto">
          <a:xfrm>
            <a:off x="6156176" y="332656"/>
            <a:ext cx="2520280" cy="3096344"/>
          </a:xfrm>
          <a:prstGeom prst="rect">
            <a:avLst/>
          </a:prstGeom>
          <a:noFill/>
        </p:spPr>
      </p:pic>
      <p:pic>
        <p:nvPicPr>
          <p:cNvPr id="59398" name="Picture 6" descr="H:\витинанки\1925.jpg"/>
          <p:cNvPicPr>
            <a:picLocks noChangeAspect="1" noChangeArrowheads="1"/>
          </p:cNvPicPr>
          <p:nvPr/>
        </p:nvPicPr>
        <p:blipFill>
          <a:blip r:embed="rId5" cstate="print"/>
          <a:srcRect l="5586" t="14721" r="5586" b="19760"/>
          <a:stretch>
            <a:fillRect/>
          </a:stretch>
        </p:blipFill>
        <p:spPr bwMode="auto">
          <a:xfrm>
            <a:off x="3347864" y="3645024"/>
            <a:ext cx="5256584" cy="2907897"/>
          </a:xfrm>
          <a:prstGeom prst="rect">
            <a:avLst/>
          </a:prstGeom>
          <a:noFill/>
        </p:spPr>
      </p:pic>
      <p:pic>
        <p:nvPicPr>
          <p:cNvPr id="59399" name="Picture 7" descr="H:\витинанки\1912.jpg"/>
          <p:cNvPicPr>
            <a:picLocks noChangeAspect="1" noChangeArrowheads="1"/>
          </p:cNvPicPr>
          <p:nvPr/>
        </p:nvPicPr>
        <p:blipFill>
          <a:blip r:embed="rId6" cstate="print"/>
          <a:srcRect l="10311" t="5901" r="10310"/>
          <a:stretch>
            <a:fillRect/>
          </a:stretch>
        </p:blipFill>
        <p:spPr bwMode="auto">
          <a:xfrm>
            <a:off x="395536" y="4149080"/>
            <a:ext cx="2736304" cy="243280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витинанки\3664.jpeg"/>
          <p:cNvPicPr>
            <a:picLocks noChangeAspect="1" noChangeArrowheads="1"/>
          </p:cNvPicPr>
          <p:nvPr/>
        </p:nvPicPr>
        <p:blipFill>
          <a:blip r:embed="rId2" cstate="print"/>
          <a:srcRect l="3201" t="3129" r="5001" b="3129"/>
          <a:stretch>
            <a:fillRect/>
          </a:stretch>
        </p:blipFill>
        <p:spPr bwMode="auto">
          <a:xfrm>
            <a:off x="1979712" y="332656"/>
            <a:ext cx="5112568" cy="621527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483.JPG"/>
          <p:cNvPicPr>
            <a:picLocks noChangeAspect="1"/>
          </p:cNvPicPr>
          <p:nvPr/>
        </p:nvPicPr>
        <p:blipFill>
          <a:blip r:embed="rId2" cstate="print"/>
          <a:stretch>
            <a:fillRect/>
          </a:stretch>
        </p:blipFill>
        <p:spPr>
          <a:xfrm>
            <a:off x="508000" y="381000"/>
            <a:ext cx="8128000" cy="6096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2108.JPG"/>
          <p:cNvPicPr>
            <a:picLocks noChangeAspect="1"/>
          </p:cNvPicPr>
          <p:nvPr/>
        </p:nvPicPr>
        <p:blipFill>
          <a:blip r:embed="rId2" cstate="print"/>
          <a:stretch>
            <a:fillRect/>
          </a:stretch>
        </p:blipFill>
        <p:spPr>
          <a:xfrm>
            <a:off x="323528" y="188640"/>
            <a:ext cx="8568953" cy="642671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1477.JPG"/>
          <p:cNvPicPr>
            <a:picLocks noChangeAspect="1"/>
          </p:cNvPicPr>
          <p:nvPr/>
        </p:nvPicPr>
        <p:blipFill>
          <a:blip r:embed="rId2" cstate="print"/>
          <a:stretch>
            <a:fillRect/>
          </a:stretch>
        </p:blipFill>
        <p:spPr>
          <a:xfrm>
            <a:off x="508000" y="381000"/>
            <a:ext cx="8128000" cy="6096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332656"/>
            <a:ext cx="7632848" cy="954107"/>
          </a:xfrm>
          <a:prstGeom prst="rect">
            <a:avLst/>
          </a:prstGeom>
        </p:spPr>
        <p:txBody>
          <a:bodyPr wrap="square">
            <a:spAutoFit/>
          </a:bodyPr>
          <a:lstStyle/>
          <a:p>
            <a:pPr algn="ctr"/>
            <a:r>
              <a:rPr lang="uk-UA" sz="2800" dirty="0" smtClean="0">
                <a:solidFill>
                  <a:srgbClr val="003300"/>
                </a:solidFill>
              </a:rPr>
              <a:t>Петриківський розпис — </a:t>
            </a:r>
          </a:p>
          <a:p>
            <a:pPr algn="ctr"/>
            <a:r>
              <a:rPr lang="uk-UA" sz="2800" dirty="0" smtClean="0">
                <a:solidFill>
                  <a:srgbClr val="003300"/>
                </a:solidFill>
              </a:rPr>
              <a:t>декоративно-орнаментальне малярство </a:t>
            </a:r>
            <a:endParaRPr lang="uk-UA" sz="2800" dirty="0">
              <a:solidFill>
                <a:srgbClr val="003300"/>
              </a:solidFill>
            </a:endParaRPr>
          </a:p>
        </p:txBody>
      </p:sp>
      <p:sp>
        <p:nvSpPr>
          <p:cNvPr id="3" name="Прямоугольник 2"/>
          <p:cNvSpPr/>
          <p:nvPr/>
        </p:nvSpPr>
        <p:spPr>
          <a:xfrm>
            <a:off x="467544" y="1268760"/>
            <a:ext cx="4572000" cy="5355312"/>
          </a:xfrm>
          <a:prstGeom prst="rect">
            <a:avLst/>
          </a:prstGeom>
        </p:spPr>
        <p:txBody>
          <a:bodyPr>
            <a:spAutoFit/>
          </a:bodyPr>
          <a:lstStyle/>
          <a:p>
            <a:r>
              <a:rPr lang="uk-UA" b="1" dirty="0" smtClean="0">
                <a:solidFill>
                  <a:srgbClr val="FF0000"/>
                </a:solidFill>
              </a:rPr>
              <a:t>Петриківський розпис</a:t>
            </a:r>
            <a:r>
              <a:rPr lang="uk-UA" dirty="0" smtClean="0">
                <a:solidFill>
                  <a:srgbClr val="FF0000"/>
                </a:solidFill>
              </a:rPr>
              <a:t> — декоративно-орнаментальне малярство, яке сформувалося на зламі ХІХ—ХХ ст. на Дніпропетровщині. Назва походить від села Петриківка.</a:t>
            </a:r>
            <a:br>
              <a:rPr lang="uk-UA" dirty="0" smtClean="0">
                <a:solidFill>
                  <a:srgbClr val="FF0000"/>
                </a:solidFill>
              </a:rPr>
            </a:br>
            <a:r>
              <a:rPr lang="uk-UA" dirty="0" smtClean="0">
                <a:solidFill>
                  <a:srgbClr val="FF0000"/>
                </a:solidFill>
              </a:rPr>
              <a:t/>
            </a:r>
            <a:br>
              <a:rPr lang="uk-UA" dirty="0" smtClean="0">
                <a:solidFill>
                  <a:srgbClr val="FF0000"/>
                </a:solidFill>
              </a:rPr>
            </a:br>
            <a:r>
              <a:rPr lang="uk-UA" dirty="0" smtClean="0">
                <a:solidFill>
                  <a:srgbClr val="FF0000"/>
                </a:solidFill>
              </a:rPr>
              <a:t>Особлива сторінка фольклорного пластично-просторового мистецтва — селянський хатній стінопис та оздоблення архітектури різьбленням: ліпниною (хоча останні не набули поширення). Селянський хатній стінопис дав могутній поштовх розвитку мистецького явища, відомого за межами України — Петриківського декоративно-орнаментального малярства, яке сформувалося на зламі ХІХ—ХХ ст.</a:t>
            </a:r>
            <a:r>
              <a:rPr lang="uk-UA" dirty="0" smtClean="0"/>
              <a:t/>
            </a:r>
            <a:br>
              <a:rPr lang="uk-UA" dirty="0" smtClean="0"/>
            </a:br>
            <a:r>
              <a:rPr lang="uk-UA" dirty="0" smtClean="0"/>
              <a:t/>
            </a:r>
            <a:br>
              <a:rPr lang="uk-UA" dirty="0" smtClean="0"/>
            </a:br>
            <a:endParaRPr lang="uk-UA" dirty="0"/>
          </a:p>
        </p:txBody>
      </p:sp>
      <p:pic>
        <p:nvPicPr>
          <p:cNvPr id="24578" name="Рисунок 91"/>
          <p:cNvPicPr>
            <a:picLocks noChangeAspect="1" noChangeArrowheads="1"/>
          </p:cNvPicPr>
          <p:nvPr/>
        </p:nvPicPr>
        <p:blipFill>
          <a:blip r:embed="rId2" cstate="print"/>
          <a:srcRect/>
          <a:stretch>
            <a:fillRect/>
          </a:stretch>
        </p:blipFill>
        <p:spPr bwMode="auto">
          <a:xfrm>
            <a:off x="5292080" y="1412776"/>
            <a:ext cx="3297221" cy="2363008"/>
          </a:xfrm>
          <a:prstGeom prst="rect">
            <a:avLst/>
          </a:prstGeom>
          <a:noFill/>
          <a:ln w="9525">
            <a:noFill/>
            <a:miter lim="800000"/>
            <a:headEnd/>
            <a:tailEnd/>
          </a:ln>
        </p:spPr>
      </p:pic>
      <p:pic>
        <p:nvPicPr>
          <p:cNvPr id="24579" name="Рисунок 100"/>
          <p:cNvPicPr>
            <a:picLocks noChangeAspect="1" noChangeArrowheads="1"/>
          </p:cNvPicPr>
          <p:nvPr/>
        </p:nvPicPr>
        <p:blipFill>
          <a:blip r:embed="rId3" cstate="print"/>
          <a:srcRect/>
          <a:stretch>
            <a:fillRect/>
          </a:stretch>
        </p:blipFill>
        <p:spPr bwMode="auto">
          <a:xfrm>
            <a:off x="5292080" y="3933056"/>
            <a:ext cx="3275856" cy="231166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11560" y="2132856"/>
          <a:ext cx="8136904" cy="4141978"/>
        </p:xfrm>
        <a:graphic>
          <a:graphicData uri="http://schemas.openxmlformats.org/drawingml/2006/table">
            <a:tbl>
              <a:tblPr/>
              <a:tblGrid>
                <a:gridCol w="8136904"/>
              </a:tblGrid>
              <a:tr h="0">
                <a:tc>
                  <a:txBody>
                    <a:bodyPr/>
                    <a:lstStyle/>
                    <a:p>
                      <a:pPr>
                        <a:lnSpc>
                          <a:spcPct val="115000"/>
                        </a:lnSpc>
                        <a:spcAft>
                          <a:spcPts val="1000"/>
                        </a:spcAft>
                      </a:pPr>
                      <a:r>
                        <a:rPr lang="uk-UA" sz="1200" dirty="0">
                          <a:latin typeface="Times New Roman"/>
                          <a:ea typeface="Times New Roman"/>
                          <a:cs typeface="Times New Roman"/>
                        </a:rPr>
                        <a:t> </a:t>
                      </a:r>
                      <a:endParaRPr lang="uk-UA" sz="1100" dirty="0">
                        <a:latin typeface="Calibri"/>
                        <a:ea typeface="Calibri"/>
                        <a:cs typeface="Times New Roman"/>
                      </a:endParaRPr>
                    </a:p>
                    <a:p>
                      <a:pPr algn="just">
                        <a:lnSpc>
                          <a:spcPct val="115000"/>
                        </a:lnSpc>
                        <a:spcAft>
                          <a:spcPts val="1000"/>
                        </a:spcAft>
                      </a:pPr>
                      <a:r>
                        <a:rPr lang="uk-UA" sz="1200" dirty="0">
                          <a:latin typeface="Times New Roman"/>
                          <a:ea typeface="Times New Roman"/>
                          <a:cs typeface="Times New Roman"/>
                        </a:rPr>
                        <a:t/>
                      </a:r>
                      <a:br>
                        <a:rPr lang="uk-UA" sz="1200" dirty="0">
                          <a:latin typeface="Times New Roman"/>
                          <a:ea typeface="Times New Roman"/>
                          <a:cs typeface="Times New Roman"/>
                        </a:rPr>
                      </a:br>
                      <a:r>
                        <a:rPr lang="uk-UA" sz="1200" dirty="0">
                          <a:latin typeface="Times New Roman"/>
                          <a:ea typeface="Times New Roman"/>
                          <a:cs typeface="Times New Roman"/>
                        </a:rPr>
                        <a:t/>
                      </a:r>
                      <a:br>
                        <a:rPr lang="uk-UA" sz="1200" dirty="0">
                          <a:latin typeface="Times New Roman"/>
                          <a:ea typeface="Times New Roman"/>
                          <a:cs typeface="Times New Roman"/>
                        </a:rPr>
                      </a:br>
                      <a:r>
                        <a:rPr lang="uk-UA" sz="2400" dirty="0">
                          <a:solidFill>
                            <a:srgbClr val="FF0000"/>
                          </a:solidFill>
                          <a:latin typeface="Times New Roman"/>
                          <a:ea typeface="Times New Roman"/>
                          <a:cs typeface="Times New Roman"/>
                        </a:rPr>
                        <a:t>Імена петриківських художниць Тетяни Пати, Ганни Павленко, Надії </a:t>
                      </a:r>
                      <a:r>
                        <a:rPr lang="uk-UA" sz="2400" dirty="0" err="1">
                          <a:solidFill>
                            <a:srgbClr val="FF0000"/>
                          </a:solidFill>
                          <a:latin typeface="Times New Roman"/>
                          <a:ea typeface="Times New Roman"/>
                          <a:cs typeface="Times New Roman"/>
                        </a:rPr>
                        <a:t>Білокінь</a:t>
                      </a:r>
                      <a:r>
                        <a:rPr lang="uk-UA" sz="2400" dirty="0">
                          <a:solidFill>
                            <a:srgbClr val="FF0000"/>
                          </a:solidFill>
                          <a:latin typeface="Times New Roman"/>
                          <a:ea typeface="Times New Roman"/>
                          <a:cs typeface="Times New Roman"/>
                        </a:rPr>
                        <a:t>, Оришки Пилипенко навіки увійшли до реєстру найвидатніших народних майстрів України. Їхню справу продовжили Марфа Тимченко, Федір </a:t>
                      </a:r>
                      <a:r>
                        <a:rPr lang="uk-UA" sz="2400" dirty="0" err="1">
                          <a:solidFill>
                            <a:srgbClr val="FF0000"/>
                          </a:solidFill>
                          <a:latin typeface="Times New Roman"/>
                          <a:ea typeface="Times New Roman"/>
                          <a:cs typeface="Times New Roman"/>
                        </a:rPr>
                        <a:t>Панко</a:t>
                      </a:r>
                      <a:r>
                        <a:rPr lang="uk-UA" sz="2400" dirty="0">
                          <a:solidFill>
                            <a:srgbClr val="FF0000"/>
                          </a:solidFill>
                          <a:latin typeface="Times New Roman"/>
                          <a:ea typeface="Times New Roman"/>
                          <a:cs typeface="Times New Roman"/>
                        </a:rPr>
                        <a:t>, Василь </a:t>
                      </a:r>
                      <a:r>
                        <a:rPr lang="uk-UA" sz="2400" dirty="0" err="1">
                          <a:solidFill>
                            <a:srgbClr val="FF0000"/>
                          </a:solidFill>
                          <a:latin typeface="Times New Roman"/>
                          <a:ea typeface="Times New Roman"/>
                          <a:cs typeface="Times New Roman"/>
                        </a:rPr>
                        <a:t>Соколенко</a:t>
                      </a:r>
                      <a:r>
                        <a:rPr lang="uk-UA" sz="2400" dirty="0">
                          <a:solidFill>
                            <a:srgbClr val="FF0000"/>
                          </a:solidFill>
                          <a:latin typeface="Times New Roman"/>
                          <a:ea typeface="Times New Roman"/>
                          <a:cs typeface="Times New Roman"/>
                        </a:rPr>
                        <a:t>, Зоя </a:t>
                      </a:r>
                      <a:r>
                        <a:rPr lang="uk-UA" sz="2400" dirty="0" err="1">
                          <a:solidFill>
                            <a:srgbClr val="FF0000"/>
                          </a:solidFill>
                          <a:latin typeface="Times New Roman"/>
                          <a:ea typeface="Times New Roman"/>
                          <a:cs typeface="Times New Roman"/>
                        </a:rPr>
                        <a:t>Кудіш</a:t>
                      </a:r>
                      <a:r>
                        <a:rPr lang="uk-UA" sz="2400" dirty="0">
                          <a:solidFill>
                            <a:srgbClr val="FF0000"/>
                          </a:solidFill>
                          <a:latin typeface="Times New Roman"/>
                          <a:ea typeface="Times New Roman"/>
                          <a:cs typeface="Times New Roman"/>
                        </a:rPr>
                        <a:t> і, нарешті, останнє покоління </a:t>
                      </a:r>
                      <a:r>
                        <a:rPr lang="uk-UA" sz="2400" dirty="0" err="1">
                          <a:solidFill>
                            <a:srgbClr val="FF0000"/>
                          </a:solidFill>
                          <a:latin typeface="Times New Roman"/>
                          <a:ea typeface="Times New Roman"/>
                          <a:cs typeface="Times New Roman"/>
                        </a:rPr>
                        <a:t>петриківчан</a:t>
                      </a:r>
                      <a:r>
                        <a:rPr lang="uk-UA" sz="2400" dirty="0">
                          <a:solidFill>
                            <a:srgbClr val="FF0000"/>
                          </a:solidFill>
                          <a:latin typeface="Times New Roman"/>
                          <a:ea typeface="Times New Roman"/>
                          <a:cs typeface="Times New Roman"/>
                        </a:rPr>
                        <a:t>, серед яких слід назвати подружжя </a:t>
                      </a:r>
                      <a:r>
                        <a:rPr lang="uk-UA" sz="2400" dirty="0" err="1">
                          <a:solidFill>
                            <a:srgbClr val="FF0000"/>
                          </a:solidFill>
                          <a:latin typeface="Times New Roman"/>
                          <a:ea typeface="Times New Roman"/>
                          <a:cs typeface="Times New Roman"/>
                        </a:rPr>
                        <a:t>Пікушів</a:t>
                      </a:r>
                      <a:r>
                        <a:rPr lang="uk-UA" sz="2400" dirty="0">
                          <a:solidFill>
                            <a:srgbClr val="FF0000"/>
                          </a:solidFill>
                          <a:latin typeface="Times New Roman"/>
                          <a:ea typeface="Times New Roman"/>
                          <a:cs typeface="Times New Roman"/>
                        </a:rPr>
                        <a:t> та </a:t>
                      </a:r>
                      <a:r>
                        <a:rPr lang="uk-UA" sz="2400" dirty="0" err="1">
                          <a:solidFill>
                            <a:srgbClr val="FF0000"/>
                          </a:solidFill>
                          <a:latin typeface="Times New Roman"/>
                          <a:ea typeface="Times New Roman"/>
                          <a:cs typeface="Times New Roman"/>
                        </a:rPr>
                        <a:t>Зінчуків</a:t>
                      </a:r>
                      <a:r>
                        <a:rPr lang="uk-UA" sz="2400" dirty="0">
                          <a:solidFill>
                            <a:srgbClr val="FF0000"/>
                          </a:solidFill>
                          <a:latin typeface="Times New Roman"/>
                          <a:ea typeface="Times New Roman"/>
                          <a:cs typeface="Times New Roman"/>
                        </a:rPr>
                        <a:t>, Наталку Рибак, Володимира </a:t>
                      </a:r>
                      <a:r>
                        <a:rPr lang="uk-UA" sz="2400" dirty="0" err="1">
                          <a:solidFill>
                            <a:srgbClr val="FF0000"/>
                          </a:solidFill>
                          <a:latin typeface="Times New Roman"/>
                          <a:ea typeface="Times New Roman"/>
                          <a:cs typeface="Times New Roman"/>
                        </a:rPr>
                        <a:t>Падуна</a:t>
                      </a:r>
                      <a:r>
                        <a:rPr lang="uk-UA" sz="2400" dirty="0">
                          <a:solidFill>
                            <a:srgbClr val="FF0000"/>
                          </a:solidFill>
                          <a:latin typeface="Times New Roman"/>
                          <a:ea typeface="Times New Roman"/>
                          <a:cs typeface="Times New Roman"/>
                        </a:rPr>
                        <a:t>, Олену Васильєву.</a:t>
                      </a:r>
                      <a:endParaRPr lang="uk-UA" sz="2400" dirty="0">
                        <a:solidFill>
                          <a:srgbClr val="FF0000"/>
                        </a:solidFill>
                        <a:latin typeface="Calibri"/>
                        <a:ea typeface="Calibri"/>
                        <a:cs typeface="Times New Roman"/>
                      </a:endParaRPr>
                    </a:p>
                  </a:txBody>
                  <a:tcPr marL="9525" marR="9525" marT="9525" marB="9525">
                    <a:lnL>
                      <a:noFill/>
                    </a:lnL>
                    <a:lnR>
                      <a:noFill/>
                    </a:lnR>
                    <a:lnT>
                      <a:noFill/>
                    </a:lnT>
                    <a:lnB>
                      <a:noFill/>
                    </a:lnB>
                  </a:tcPr>
                </a:tc>
              </a:tr>
            </a:tbl>
          </a:graphicData>
        </a:graphic>
      </p:graphicFrame>
      <p:sp>
        <p:nvSpPr>
          <p:cNvPr id="31750" name="sigplus_cda50ea40cacd3430d9613d1c7f750a5_img0000">
            <a:hlinkClick r:id="rId2"/>
          </p:cNvPr>
          <p:cNvSpPr>
            <a:spLocks noChangeAspect="1" noChangeArrowheads="1"/>
          </p:cNvSpPr>
          <p:nvPr/>
        </p:nvSpPr>
        <p:spPr bwMode="auto">
          <a:xfrm>
            <a:off x="0" y="0"/>
            <a:ext cx="1431925" cy="1431925"/>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1747" name="sigplus_cda50ea40cacd3430d9613d1c7f750a5_img0003" descr="http://petrikivka.dp.ua/cache/preview/c1ab7981a2d64c99fa98cd0b690504bb.jpg">
            <a:hlinkClick r:id="rId3"/>
          </p:cNvPr>
          <p:cNvPicPr>
            <a:picLocks noChangeAspect="1" noChangeArrowheads="1"/>
          </p:cNvPicPr>
          <p:nvPr/>
        </p:nvPicPr>
        <p:blipFill>
          <a:blip r:embed="rId4" cstate="print"/>
          <a:srcRect/>
          <a:stretch>
            <a:fillRect/>
          </a:stretch>
        </p:blipFill>
        <p:spPr bwMode="auto">
          <a:xfrm>
            <a:off x="3203848" y="404664"/>
            <a:ext cx="2440037" cy="2440037"/>
          </a:xfrm>
          <a:prstGeom prst="rect">
            <a:avLst/>
          </a:prstGeom>
          <a:noFill/>
        </p:spPr>
      </p:pic>
      <p:sp>
        <p:nvSpPr>
          <p:cNvPr id="3175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uk-UA"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404664"/>
            <a:ext cx="3892027" cy="400110"/>
          </a:xfrm>
          <a:prstGeom prst="rect">
            <a:avLst/>
          </a:prstGeom>
        </p:spPr>
        <p:txBody>
          <a:bodyPr wrap="none">
            <a:spAutoFit/>
          </a:bodyPr>
          <a:lstStyle/>
          <a:p>
            <a:r>
              <a:rPr lang="uk-UA" sz="2000" dirty="0" smtClean="0">
                <a:solidFill>
                  <a:srgbClr val="003300"/>
                </a:solidFill>
              </a:rPr>
              <a:t>Історія петриківського розпису </a:t>
            </a:r>
            <a:endParaRPr lang="uk-UA" sz="2000" dirty="0">
              <a:solidFill>
                <a:srgbClr val="003300"/>
              </a:solidFill>
            </a:endParaRPr>
          </a:p>
        </p:txBody>
      </p:sp>
      <p:sp>
        <p:nvSpPr>
          <p:cNvPr id="256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25601" name="Рисунок 1" descr="Яворницький &#10;Дмитро Іванович (1855-1940)"/>
          <p:cNvPicPr>
            <a:picLocks noChangeAspect="1" noChangeArrowheads="1"/>
          </p:cNvPicPr>
          <p:nvPr/>
        </p:nvPicPr>
        <p:blipFill>
          <a:blip r:embed="rId2" cstate="print"/>
          <a:srcRect b="14951"/>
          <a:stretch>
            <a:fillRect/>
          </a:stretch>
        </p:blipFill>
        <p:spPr bwMode="auto">
          <a:xfrm>
            <a:off x="899592" y="404664"/>
            <a:ext cx="1440160" cy="1800681"/>
          </a:xfrm>
          <a:prstGeom prst="rect">
            <a:avLst/>
          </a:prstGeom>
          <a:noFill/>
        </p:spPr>
      </p:pic>
      <p:sp>
        <p:nvSpPr>
          <p:cNvPr id="25603" name="Rectangle 3"/>
          <p:cNvSpPr>
            <a:spLocks noChangeArrowheads="1"/>
          </p:cNvSpPr>
          <p:nvPr/>
        </p:nvSpPr>
        <p:spPr bwMode="auto">
          <a:xfrm>
            <a:off x="323528" y="2204864"/>
            <a:ext cx="2736304"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Яворницький Дмитро Іванович (1855-1940)</a:t>
            </a:r>
            <a:endParaRPr kumimoji="0" lang="uk-UA"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Український історик, археолог, фольклорист, етнограф. Довгий час керував Катеринославським історико-археологічним музеєм, серед численних колекцій якого була й колекція творів петриківського розпису.</a:t>
            </a:r>
            <a:endPar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Він одним із перших став серйозним дослідником і збирачем творів петриківських "малювальниць".</a:t>
            </a:r>
            <a:r>
              <a:rPr kumimoji="0" lang="uk-UA"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2560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25604" name="Рисунок 2" descr="Пата Тетяна &#10;Якимівна"/>
          <p:cNvPicPr>
            <a:picLocks noChangeAspect="1" noChangeArrowheads="1"/>
          </p:cNvPicPr>
          <p:nvPr/>
        </p:nvPicPr>
        <p:blipFill>
          <a:blip r:embed="rId3" cstate="print"/>
          <a:srcRect b="19676"/>
          <a:stretch>
            <a:fillRect/>
          </a:stretch>
        </p:blipFill>
        <p:spPr bwMode="auto">
          <a:xfrm>
            <a:off x="3779912" y="1196752"/>
            <a:ext cx="1692556" cy="1800200"/>
          </a:xfrm>
          <a:prstGeom prst="rect">
            <a:avLst/>
          </a:prstGeom>
          <a:noFill/>
        </p:spPr>
      </p:pic>
      <p:sp>
        <p:nvSpPr>
          <p:cNvPr id="25606" name="Rectangle 6"/>
          <p:cNvSpPr>
            <a:spLocks noChangeArrowheads="1"/>
          </p:cNvSpPr>
          <p:nvPr/>
        </p:nvSpPr>
        <p:spPr bwMode="auto">
          <a:xfrm>
            <a:off x="3347864" y="3068960"/>
            <a:ext cx="2736304"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Пата Тетяна Якимівна (1884-1976) </a:t>
            </a:r>
            <a:endParaRPr kumimoji="0" lang="uk-UA"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Видатний майстер петриківського розпису, засновниця Петриківської школи декоративного малювання. Самобутній художник з яскравою творчою манерою. Однією з перших одержала звання заслуженого майстра народної творчості УРСР.</a:t>
            </a:r>
            <a:endParaRPr kumimoji="0" lang="uk-UA"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9" name="Таблица 8"/>
          <p:cNvGraphicFramePr>
            <a:graphicFrameLocks noGrp="1"/>
          </p:cNvGraphicFramePr>
          <p:nvPr/>
        </p:nvGraphicFramePr>
        <p:xfrm>
          <a:off x="6444208" y="2708920"/>
          <a:ext cx="2483768" cy="3846576"/>
        </p:xfrm>
        <a:graphic>
          <a:graphicData uri="http://schemas.openxmlformats.org/drawingml/2006/table">
            <a:tbl>
              <a:tblPr/>
              <a:tblGrid>
                <a:gridCol w="2483768"/>
              </a:tblGrid>
              <a:tr h="2592288">
                <a:tc>
                  <a:txBody>
                    <a:bodyPr/>
                    <a:lstStyle/>
                    <a:p>
                      <a:pPr>
                        <a:lnSpc>
                          <a:spcPct val="115000"/>
                        </a:lnSpc>
                        <a:spcAft>
                          <a:spcPts val="1000"/>
                        </a:spcAft>
                      </a:pPr>
                      <a:r>
                        <a:rPr lang="uk-UA" sz="1800" b="1" dirty="0">
                          <a:latin typeface="Times New Roman"/>
                          <a:ea typeface="Times New Roman"/>
                          <a:cs typeface="Times New Roman"/>
                        </a:rPr>
                        <a:t>Пилипенко Ірина </a:t>
                      </a:r>
                      <a:r>
                        <a:rPr lang="uk-UA" sz="1800" b="1" dirty="0" err="1">
                          <a:latin typeface="Times New Roman"/>
                          <a:ea typeface="Times New Roman"/>
                          <a:cs typeface="Times New Roman"/>
                        </a:rPr>
                        <a:t>Улянівна</a:t>
                      </a:r>
                      <a:r>
                        <a:rPr lang="uk-UA" sz="1800" b="1" dirty="0">
                          <a:latin typeface="Times New Roman"/>
                          <a:ea typeface="Times New Roman"/>
                          <a:cs typeface="Times New Roman"/>
                        </a:rPr>
                        <a:t> (1893-1979</a:t>
                      </a:r>
                      <a:r>
                        <a:rPr lang="uk-UA" sz="1800" b="1" dirty="0" smtClean="0">
                          <a:latin typeface="Times New Roman"/>
                          <a:ea typeface="Times New Roman"/>
                          <a:cs typeface="Times New Roman"/>
                        </a:rPr>
                        <a:t>)</a:t>
                      </a:r>
                      <a:r>
                        <a:rPr lang="uk-UA" sz="1800" dirty="0">
                          <a:latin typeface="Times New Roman"/>
                          <a:ea typeface="Times New Roman"/>
                          <a:cs typeface="Times New Roman"/>
                        </a:rPr>
                        <a:t/>
                      </a:r>
                      <a:br>
                        <a:rPr lang="uk-UA" sz="1800" dirty="0">
                          <a:latin typeface="Times New Roman"/>
                          <a:ea typeface="Times New Roman"/>
                          <a:cs typeface="Times New Roman"/>
                        </a:rPr>
                      </a:br>
                      <a:r>
                        <a:rPr lang="uk-UA" sz="1800" dirty="0">
                          <a:latin typeface="Times New Roman"/>
                          <a:ea typeface="Times New Roman"/>
                          <a:cs typeface="Times New Roman"/>
                        </a:rPr>
                        <a:t>Майстер творів петриківського розпису на папері, що призначався для декоративного оздоблення інтер'єру сільської хати. Вперше її роботи експонувались на республіканській виставці в 1935 р.</a:t>
                      </a:r>
                    </a:p>
                  </a:txBody>
                  <a:tcPr marL="30480" marR="30480" marT="30480" marB="30480" anchor="ctr">
                    <a:lnL>
                      <a:noFill/>
                    </a:lnL>
                    <a:lnR>
                      <a:noFill/>
                    </a:lnR>
                    <a:lnT>
                      <a:noFill/>
                    </a:lnT>
                    <a:lnB>
                      <a:noFill/>
                    </a:lnB>
                  </a:tcPr>
                </a:tc>
              </a:tr>
            </a:tbl>
          </a:graphicData>
        </a:graphic>
      </p:graphicFrame>
      <p:pic>
        <p:nvPicPr>
          <p:cNvPr id="25607" name="Рисунок 3" descr="Пилипенко Ірина Улянівна (1893-1979)"/>
          <p:cNvPicPr>
            <a:picLocks noChangeAspect="1" noChangeArrowheads="1"/>
          </p:cNvPicPr>
          <p:nvPr/>
        </p:nvPicPr>
        <p:blipFill>
          <a:blip r:embed="rId4" cstate="print"/>
          <a:srcRect/>
          <a:stretch>
            <a:fillRect/>
          </a:stretch>
        </p:blipFill>
        <p:spPr bwMode="auto">
          <a:xfrm>
            <a:off x="7020272" y="836712"/>
            <a:ext cx="1421408" cy="18002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7544" y="1700808"/>
          <a:ext cx="2520280" cy="3168352"/>
        </p:xfrm>
        <a:graphic>
          <a:graphicData uri="http://schemas.openxmlformats.org/drawingml/2006/table">
            <a:tbl>
              <a:tblPr/>
              <a:tblGrid>
                <a:gridCol w="2520280"/>
              </a:tblGrid>
              <a:tr h="3168352">
                <a:tc>
                  <a:txBody>
                    <a:bodyPr/>
                    <a:lstStyle/>
                    <a:p>
                      <a:pPr algn="l">
                        <a:lnSpc>
                          <a:spcPct val="115000"/>
                        </a:lnSpc>
                        <a:spcAft>
                          <a:spcPts val="1000"/>
                        </a:spcAft>
                      </a:pPr>
                      <a:r>
                        <a:rPr lang="uk-UA" sz="1800" b="1" dirty="0" err="1">
                          <a:latin typeface="Times New Roman"/>
                          <a:ea typeface="Times New Roman"/>
                          <a:cs typeface="Times New Roman"/>
                        </a:rPr>
                        <a:t>Біпокінь</a:t>
                      </a:r>
                      <a:r>
                        <a:rPr lang="uk-UA" sz="1800" b="1" dirty="0">
                          <a:latin typeface="Times New Roman"/>
                          <a:ea typeface="Times New Roman"/>
                          <a:cs typeface="Times New Roman"/>
                        </a:rPr>
                        <a:t> Надія Аврамівна (1894-1981)</a:t>
                      </a:r>
                      <a:endParaRPr lang="uk-UA" sz="1800" dirty="0">
                        <a:latin typeface="Times New Roman"/>
                        <a:ea typeface="Times New Roman"/>
                        <a:cs typeface="Times New Roman"/>
                      </a:endParaRPr>
                    </a:p>
                    <a:p>
                      <a:pPr algn="l">
                        <a:lnSpc>
                          <a:spcPct val="115000"/>
                        </a:lnSpc>
                        <a:spcAft>
                          <a:spcPts val="1000"/>
                        </a:spcAft>
                      </a:pPr>
                      <a:r>
                        <a:rPr lang="uk-UA" sz="1800" dirty="0">
                          <a:latin typeface="Times New Roman"/>
                          <a:ea typeface="Times New Roman"/>
                          <a:cs typeface="Times New Roman"/>
                        </a:rPr>
                        <a:t>Заслужений майстер народної творчості Одна з провідних майстринь петриківського розпису на папері - "</a:t>
                      </a:r>
                      <a:r>
                        <a:rPr lang="uk-UA" sz="1800" dirty="0" err="1">
                          <a:latin typeface="Times New Roman"/>
                          <a:ea typeface="Times New Roman"/>
                          <a:cs typeface="Times New Roman"/>
                        </a:rPr>
                        <a:t>мальовки</a:t>
                      </a:r>
                      <a:r>
                        <a:rPr lang="uk-UA" sz="1800" dirty="0">
                          <a:latin typeface="Times New Roman"/>
                          <a:ea typeface="Times New Roman"/>
                          <a:cs typeface="Times New Roman"/>
                        </a:rPr>
                        <a:t>".</a:t>
                      </a:r>
                      <a:endParaRPr lang="uk-UA" sz="1800" dirty="0">
                        <a:latin typeface="Calibri"/>
                        <a:ea typeface="Calibri"/>
                        <a:cs typeface="Times New Roman"/>
                      </a:endParaRPr>
                    </a:p>
                    <a:p>
                      <a:pPr>
                        <a:lnSpc>
                          <a:spcPct val="115000"/>
                        </a:lnSpc>
                        <a:spcAft>
                          <a:spcPts val="1000"/>
                        </a:spcAft>
                      </a:pPr>
                      <a:r>
                        <a:rPr lang="uk-UA" sz="1200" dirty="0">
                          <a:latin typeface="Times New Roman"/>
                          <a:ea typeface="Times New Roman"/>
                          <a:cs typeface="Times New Roman"/>
                        </a:rPr>
                        <a:t> </a:t>
                      </a:r>
                      <a:endParaRPr lang="uk-UA" sz="1100" dirty="0">
                        <a:latin typeface="Calibri"/>
                        <a:ea typeface="Calibri"/>
                        <a:cs typeface="Times New Roman"/>
                      </a:endParaRPr>
                    </a:p>
                  </a:txBody>
                  <a:tcPr marL="30480" marR="30480" marT="30480" marB="30480" anchor="ctr">
                    <a:lnL>
                      <a:noFill/>
                    </a:lnL>
                    <a:lnR>
                      <a:noFill/>
                    </a:lnR>
                    <a:lnT>
                      <a:noFill/>
                    </a:lnT>
                    <a:lnB>
                      <a:noFill/>
                    </a:lnB>
                  </a:tcPr>
                </a:tc>
              </a:tr>
            </a:tbl>
          </a:graphicData>
        </a:graphic>
      </p:graphicFrame>
      <p:pic>
        <p:nvPicPr>
          <p:cNvPr id="27649" name="Рисунок 4" descr="Біпокінь &#10;Надія Аврамівна (1894-1981)"/>
          <p:cNvPicPr>
            <a:picLocks noChangeAspect="1" noChangeArrowheads="1"/>
          </p:cNvPicPr>
          <p:nvPr/>
        </p:nvPicPr>
        <p:blipFill>
          <a:blip r:embed="rId2" cstate="print"/>
          <a:srcRect/>
          <a:stretch>
            <a:fillRect/>
          </a:stretch>
        </p:blipFill>
        <p:spPr bwMode="auto">
          <a:xfrm>
            <a:off x="827584" y="332656"/>
            <a:ext cx="1409700" cy="1524000"/>
          </a:xfrm>
          <a:prstGeom prst="rect">
            <a:avLst/>
          </a:prstGeom>
          <a:noFill/>
        </p:spPr>
      </p:pic>
      <p:sp>
        <p:nvSpPr>
          <p:cNvPr id="2765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27650" name="Рисунок 9" descr="Ісаева Галина &#10; (1912-1985)"/>
          <p:cNvPicPr>
            <a:picLocks noChangeAspect="1" noChangeArrowheads="1"/>
          </p:cNvPicPr>
          <p:nvPr/>
        </p:nvPicPr>
        <p:blipFill>
          <a:blip r:embed="rId3" cstate="print"/>
          <a:srcRect b="14646"/>
          <a:stretch>
            <a:fillRect/>
          </a:stretch>
        </p:blipFill>
        <p:spPr bwMode="auto">
          <a:xfrm>
            <a:off x="3419872" y="692696"/>
            <a:ext cx="1577975" cy="2016224"/>
          </a:xfrm>
          <a:prstGeom prst="rect">
            <a:avLst/>
          </a:prstGeom>
          <a:noFill/>
        </p:spPr>
      </p:pic>
      <p:sp>
        <p:nvSpPr>
          <p:cNvPr id="27652" name="Rectangle 4"/>
          <p:cNvSpPr>
            <a:spLocks noChangeArrowheads="1"/>
          </p:cNvSpPr>
          <p:nvPr/>
        </p:nvSpPr>
        <p:spPr bwMode="auto">
          <a:xfrm>
            <a:off x="3131840" y="2852936"/>
            <a:ext cx="288032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Ісаева</a:t>
            </a: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Галина (1912-1985)</a:t>
            </a:r>
            <a:endPar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Спадковий майстер петриківського розпису. Вчилася у своєї тітки Ірини Пилипенко. Автор численних розписів на папері та сувенірних виробів у техніці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підлакового</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розпису. Працювала на фабриці з перших років створення цеху </a:t>
            </a:r>
            <a:r>
              <a:rPr kumimoji="0" lang="uk-UA"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підлакового</a:t>
            </a: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розпису</a:t>
            </a:r>
            <a:r>
              <a:rPr kumimoji="0" lang="uk-UA" sz="1600" b="0" i="0" u="none" strike="noStrike" cap="none" normalizeH="0" baseline="0" dirty="0" smtClean="0">
                <a:ln>
                  <a:noFill/>
                </a:ln>
                <a:solidFill>
                  <a:schemeClr val="tx1"/>
                </a:solidFill>
                <a:effectLst/>
                <a:latin typeface="Arial" pitchFamily="34" charset="0"/>
                <a:cs typeface="Arial" pitchFamily="34" charset="0"/>
              </a:rPr>
              <a:t> </a:t>
            </a:r>
          </a:p>
        </p:txBody>
      </p:sp>
      <p:sp>
        <p:nvSpPr>
          <p:cNvPr id="276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27653" name="Рисунок 11" descr="Статива &#10;Олександр Федосійович (1898 1966)"/>
          <p:cNvPicPr>
            <a:picLocks noChangeAspect="1" noChangeArrowheads="1"/>
          </p:cNvPicPr>
          <p:nvPr/>
        </p:nvPicPr>
        <p:blipFill>
          <a:blip r:embed="rId4" cstate="print"/>
          <a:srcRect l="13500" t="19693" r="10001" b="14664"/>
          <a:stretch>
            <a:fillRect/>
          </a:stretch>
        </p:blipFill>
        <p:spPr bwMode="auto">
          <a:xfrm>
            <a:off x="6516216" y="1556792"/>
            <a:ext cx="1584176" cy="1863736"/>
          </a:xfrm>
          <a:prstGeom prst="rect">
            <a:avLst/>
          </a:prstGeom>
          <a:noFill/>
        </p:spPr>
      </p:pic>
      <p:sp>
        <p:nvSpPr>
          <p:cNvPr id="27655" name="Rectangle 7"/>
          <p:cNvSpPr>
            <a:spLocks noChangeArrowheads="1"/>
          </p:cNvSpPr>
          <p:nvPr/>
        </p:nvSpPr>
        <p:spPr bwMode="auto">
          <a:xfrm>
            <a:off x="6012160" y="3429000"/>
            <a:ext cx="288032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Статива</a:t>
            </a: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Олександр </a:t>
            </a:r>
            <a:r>
              <a:rPr kumimoji="0" lang="uk-UA" sz="1600" b="1"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Федосійович</a:t>
            </a:r>
            <a:r>
              <a:rPr kumimoji="0" lang="uk-UA"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(1898 1966)</a:t>
            </a:r>
            <a:endPar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Мистецтвознавець, художник, збирач і дослідник петриківського розпису, присвятив життя справі відродження, розвитку та популяризації цього народного промислу. Організатор петриківської школи декоративного малювання (1935-1936)</a:t>
            </a:r>
            <a:r>
              <a:rPr kumimoji="0" lang="uk-UA" sz="16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pic>
        <p:nvPicPr>
          <p:cNvPr id="28673" name="Рисунок 14" descr="3-й курс &#10;петриківської школи декоративного малювання. 1938-194.1"/>
          <p:cNvPicPr>
            <a:picLocks noChangeAspect="1" noChangeArrowheads="1"/>
          </p:cNvPicPr>
          <p:nvPr/>
        </p:nvPicPr>
        <p:blipFill>
          <a:blip r:embed="rId2" cstate="print"/>
          <a:srcRect/>
          <a:stretch>
            <a:fillRect/>
          </a:stretch>
        </p:blipFill>
        <p:spPr bwMode="auto">
          <a:xfrm>
            <a:off x="1355064" y="404663"/>
            <a:ext cx="6313280" cy="4733283"/>
          </a:xfrm>
          <a:prstGeom prst="rect">
            <a:avLst/>
          </a:prstGeom>
          <a:noFill/>
        </p:spPr>
      </p:pic>
      <p:sp>
        <p:nvSpPr>
          <p:cNvPr id="28675" name="Rectangle 3"/>
          <p:cNvSpPr>
            <a:spLocks noChangeArrowheads="1"/>
          </p:cNvSpPr>
          <p:nvPr/>
        </p:nvSpPr>
        <p:spPr bwMode="auto">
          <a:xfrm>
            <a:off x="755576" y="5193196"/>
            <a:ext cx="727280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3-й курс петриківської школи декоративного малювання. 1938-1941</a:t>
            </a:r>
            <a:r>
              <a:rPr kumimoji="0" lang="uk-UA" sz="20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Другая 1">
      <a:dk1>
        <a:srgbClr val="C9C2D1"/>
      </a:dk1>
      <a:lt1>
        <a:sysClr val="window" lastClr="FFFFFF"/>
      </a:lt1>
      <a:dk2>
        <a:srgbClr val="CEB966"/>
      </a:dk2>
      <a:lt2>
        <a:srgbClr val="C9C2D1"/>
      </a:lt2>
      <a:accent1>
        <a:srgbClr val="92D050"/>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218</TotalTime>
  <Words>1243</Words>
  <Application>Microsoft Office PowerPoint</Application>
  <PresentationFormat>Экран (4:3)</PresentationFormat>
  <Paragraphs>59</Paragraphs>
  <Slides>46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Бумажная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зяма</dc:creator>
  <cp:lastModifiedBy>Admin</cp:lastModifiedBy>
  <cp:revision>25</cp:revision>
  <dcterms:created xsi:type="dcterms:W3CDTF">2013-01-24T15:20:15Z</dcterms:created>
  <dcterms:modified xsi:type="dcterms:W3CDTF">2015-02-11T17:53:55Z</dcterms:modified>
</cp:coreProperties>
</file>