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57" r:id="rId12"/>
    <p:sldId id="258" r:id="rId13"/>
    <p:sldId id="259" r:id="rId14"/>
    <p:sldId id="260" r:id="rId15"/>
    <p:sldId id="261" r:id="rId16"/>
    <p:sldId id="271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4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9768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395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7585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338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5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0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352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56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8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20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102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2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17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145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34660-B27D-453B-B277-64FD04C2E510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597ED71-8524-47D0-A807-5CA210866F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7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³Ð»Ð¾Ð±ÑÑ Ð¿ÑÐ¾ÑÐµÑÑÐ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011382"/>
            <a:ext cx="5476783" cy="561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5563" y="104678"/>
            <a:ext cx="8035637" cy="2250595"/>
          </a:xfrm>
        </p:spPr>
        <p:txBody>
          <a:bodyPr/>
          <a:lstStyle/>
          <a:p>
            <a:r>
              <a:rPr lang="uk-UA" sz="7200" b="1" dirty="0" smtClean="0">
                <a:solidFill>
                  <a:schemeClr val="accent2"/>
                </a:solidFill>
              </a:rPr>
              <a:t>Професійне роздоріжжя</a:t>
            </a:r>
            <a:endParaRPr lang="ru-RU" sz="72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9558" y="3408218"/>
            <a:ext cx="4821383" cy="1863685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Дати людині щастя улюбленої праці – означає допомогти їй знайти їй знайти серед безлічі доріг ту, на якій найяскравіше розкриваються індивідуальні творчі сили і здібності її особистості.</a:t>
            </a:r>
          </a:p>
          <a:p>
            <a:r>
              <a:rPr lang="uk-UA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В.Сухомлинський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Інформаційне повідомлення </a:t>
            </a:r>
            <a:r>
              <a:rPr lang="uk-UA" b="1" i="1" dirty="0"/>
              <a:t>«Найпрестижніші професії в світі» </a:t>
            </a:r>
            <a:endParaRPr lang="ru-RU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39" y="2413721"/>
            <a:ext cx="8068258" cy="334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8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solidFill>
                  <a:schemeClr val="accent2"/>
                </a:solidFill>
              </a:rPr>
              <a:t>Нанотехнологи</a:t>
            </a:r>
            <a:r>
              <a:rPr lang="uk-UA" b="1" dirty="0" smtClean="0">
                <a:solidFill>
                  <a:schemeClr val="accent2"/>
                </a:solidFill>
              </a:rPr>
              <a:t>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ÐÐ°ÑÑÐ¸Ð½ÐºÐ¸ Ð¿Ð¾ Ð·Ð°Ð¿ÑÐ¾ÑÑ Ð½Ð°Ð½Ð¾ÑÐµÑÐ½Ð¾Ð»Ð¾Ð³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60" y="1513970"/>
            <a:ext cx="5143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Ð°ÑÑÐ¸Ð½ÐºÐ¸ Ð¿Ð¾ Ð·Ð°Ð¿ÑÐ¾ÑÑ Ð½Ð°Ð½Ð¾ÑÐµÑÐ½Ð¾Ð»Ð¾Ð³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01"/>
          <a:stretch/>
        </p:blipFill>
        <p:spPr bwMode="auto">
          <a:xfrm>
            <a:off x="6154592" y="1513970"/>
            <a:ext cx="398511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2836" y="4942970"/>
            <a:ext cx="908858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це, по суті, інженер, який займається розробкою нанотехнологій. Його робочий матеріал - окремі атоми і молекули. Індустрія «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зараз переживає сплеск інтересу, тому професія є дуже перспективною.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3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chemeClr val="accent2"/>
                </a:solidFill>
              </a:rPr>
              <a:t>IT-фахівці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ÐÐ°ÑÑÐ¸Ð½ÐºÐ¸ Ð¿Ð¾ Ð·Ð°Ð¿ÑÐ¾ÑÑ Ð°Ð¹ÑÑ ÑÐ°ÑÑÐ²ÑÑ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9" r="975"/>
          <a:stretch/>
        </p:blipFill>
        <p:spPr bwMode="auto">
          <a:xfrm>
            <a:off x="720436" y="1930401"/>
            <a:ext cx="4889915" cy="280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466" y="1704110"/>
            <a:ext cx="5019607" cy="337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7334" y="5252769"/>
            <a:ext cx="84251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роботу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комп'ютерної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локальної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створюють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підтримують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web-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фірми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5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>
                <a:solidFill>
                  <a:schemeClr val="accent2"/>
                </a:solidFill>
              </a:rPr>
              <a:t>Біотехнологи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098" name="Picture 2" descr="ÐÐ°ÑÑÐ¸Ð½ÐºÐ¸ Ð¿Ð¾ Ð·Ð°Ð¿ÑÐ¾ÑÑ Ð±ÑÐ¾ÑÐµÑÐ½Ð¾Ð»Ð¾Ð³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77" y="1565563"/>
            <a:ext cx="5038562" cy="335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±ÑÐ¾ÑÐµÑÐ½Ð¾Ð»Ð¾Ð³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066" y="1524602"/>
            <a:ext cx="5150716" cy="343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7334" y="5275602"/>
            <a:ext cx="89238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займаються науковими розробками у сферах медицини та сільського господарства. Основне завдання - виробництво та синтез біологічно активних речовин і лікарських препаратів.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25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2"/>
                </a:solidFill>
              </a:rPr>
              <a:t>Екологи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5122" name="Picture 2" descr="ÐÐ°ÑÑÐ¸Ð½ÐºÐ¸ Ð¿Ð¾ Ð·Ð°Ð¿ÑÐ¾ÑÑ ÐµÐºÐ¾Ð»Ð¾Ð³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801090"/>
            <a:ext cx="4915442" cy="3276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7" y="1801090"/>
            <a:ext cx="5287741" cy="332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86690" y="5336509"/>
            <a:ext cx="92686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фахівці, які намагаються пояснити, чому висихають річки, риба гине або влітку випадає сніг. Вони вивчають стан води, землі, повітря, вплив промислових відходів на рослини, тварин і людей.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chemeClr val="accent2"/>
                </a:solidFill>
              </a:rPr>
              <a:t>Маркетологи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6146" name="Picture 2" descr="ÐÐ°ÑÑÐ¸Ð½ÐºÐ¸ Ð¿Ð¾ Ð·Ð°Ð¿ÑÐ¾ÑÑ Ð¼Ð°ÑÐºÐµÑÐ¾Ð»Ð¾Ð³Ð¸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" r="3474"/>
          <a:stretch/>
        </p:blipFill>
        <p:spPr bwMode="auto">
          <a:xfrm>
            <a:off x="677335" y="1613236"/>
            <a:ext cx="4698230" cy="291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7334" y="4993989"/>
            <a:ext cx="94226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 спеціаліст з вивчення смаків покупців і просування товару. Досліджує, яка продукція буде користуватися великим попитом і чому, оцінює ринок конкретних товарів і послуг. Проводить ретельний моніторинг галузі, організує роботу інтерв'юерів, з'ясовують уподобання покупців.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ÐÐ°ÑÑÐ¸Ð½ÐºÐ¸ Ð¿Ð¾ Ð·Ð°Ð¿ÑÐ¾ÑÑ Ð¼Ð°ÑÐºÐµÑÐ¾Ð»Ð¾Ð³ ÑÐ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"/>
          <a:stretch/>
        </p:blipFill>
        <p:spPr bwMode="auto">
          <a:xfrm>
            <a:off x="5791200" y="1613236"/>
            <a:ext cx="5331444" cy="291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chemeClr val="accent2"/>
                </a:solidFill>
              </a:rPr>
              <a:t>Фахівці в області сервісу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10242" name="Picture 2" descr="ÐÐ°ÑÑÐ¸Ð½ÐºÐ¸ Ð¿Ð¾ Ð·Ð°Ð¿ÑÐ¾ÑÑ ÑÐµÑÐ²ÑÑ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38" y="1930400"/>
            <a:ext cx="380047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611" y="1270000"/>
            <a:ext cx="4041956" cy="494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>
                <a:solidFill>
                  <a:schemeClr val="accent2"/>
                </a:solidFill>
              </a:rPr>
              <a:t>Притча «Чашка кави»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pic>
        <p:nvPicPr>
          <p:cNvPr id="11266" name="Picture 2" descr="ÐÐ°ÑÑÐ¸Ð½ÐºÐ¸ Ð¿Ð¾ Ð·Ð°Ð¿ÑÐ¾ÑÑ ÑÐ°ÑÐºÐ° ÐºÐ°Ð²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668" y="1828800"/>
            <a:ext cx="79248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37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50339" cy="1320800"/>
          </a:xfrm>
        </p:spPr>
        <p:txBody>
          <a:bodyPr>
            <a:normAutofit fontScale="90000"/>
          </a:bodyPr>
          <a:lstStyle/>
          <a:p>
            <a:r>
              <a:rPr lang="uk-UA" b="1" dirty="0"/>
              <a:t>Мета:</a:t>
            </a:r>
            <a:r>
              <a:rPr lang="uk-UA" dirty="0"/>
              <a:t> </a:t>
            </a:r>
            <a:r>
              <a:rPr lang="uk-UA" sz="2700" dirty="0"/>
              <a:t>Надати інформаційну підтримку в розвитку профорієнтаційної компетентності (знання про різні професії, потреба у виборі майбутньої професії). Узагальнити знання про професії.</a:t>
            </a:r>
            <a:endParaRPr lang="ru-RU" sz="27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7333" y="2798616"/>
            <a:ext cx="9561176" cy="25908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2800" b="1" dirty="0"/>
              <a:t>Завдання: </a:t>
            </a:r>
            <a:endParaRPr lang="ru-RU" sz="2800" dirty="0"/>
          </a:p>
          <a:p>
            <a:pPr lvl="0"/>
            <a:r>
              <a:rPr lang="uk-UA" sz="2800" dirty="0"/>
              <a:t>Розширити знання про світ професій; </a:t>
            </a:r>
            <a:endParaRPr lang="ru-RU" sz="2800" dirty="0"/>
          </a:p>
          <a:p>
            <a:pPr lvl="0"/>
            <a:r>
              <a:rPr lang="uk-UA" sz="2800" dirty="0"/>
              <a:t>Познайомити учнів з  новими професіями;</a:t>
            </a:r>
            <a:endParaRPr lang="ru-RU" sz="2800" dirty="0"/>
          </a:p>
          <a:p>
            <a:pPr lvl="0"/>
            <a:r>
              <a:rPr lang="uk-UA" sz="2800" dirty="0"/>
              <a:t>Розвивати навички групової взаємодії (вміння вислухати і зрозуміти іншого); </a:t>
            </a:r>
            <a:endParaRPr lang="ru-RU" sz="2800" dirty="0"/>
          </a:p>
          <a:p>
            <a:pPr lvl="0"/>
            <a:r>
              <a:rPr lang="uk-UA" sz="2800" dirty="0"/>
              <a:t>Познайомити учнів з життєвим способом  вибору професії. 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8249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¿ÑÐ°Ð²Ð¸Ð»Ð° ÑÐ¾Ð±Ð¾Ñ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359" y="2798618"/>
            <a:ext cx="5098902" cy="339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965430" cy="1330036"/>
          </a:xfrm>
        </p:spPr>
        <p:txBody>
          <a:bodyPr>
            <a:normAutofit/>
          </a:bodyPr>
          <a:lstStyle/>
          <a:p>
            <a:pPr lvl="0"/>
            <a:r>
              <a:rPr lang="uk-UA" b="1" dirty="0"/>
              <a:t>Вправа </a:t>
            </a:r>
            <a:r>
              <a:rPr lang="uk-UA" b="1" i="1" dirty="0"/>
              <a:t>«Правила роботи групи</a:t>
            </a:r>
            <a:r>
              <a:rPr lang="uk-UA" b="1" i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61825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uk-UA" dirty="0" smtClean="0"/>
              <a:t>Цінування часу;</a:t>
            </a:r>
            <a:endParaRPr lang="ru-RU" dirty="0"/>
          </a:p>
          <a:p>
            <a:pPr lvl="0"/>
            <a:r>
              <a:rPr lang="uk-UA" dirty="0" smtClean="0"/>
              <a:t>Ввічливість;</a:t>
            </a:r>
            <a:endParaRPr lang="ru-RU" dirty="0"/>
          </a:p>
          <a:p>
            <a:pPr lvl="0"/>
            <a:r>
              <a:rPr lang="uk-UA" dirty="0" smtClean="0"/>
              <a:t>Говорити </a:t>
            </a:r>
            <a:r>
              <a:rPr lang="uk-UA" dirty="0"/>
              <a:t>від свого імені, про себе, висловлювати власні думки;</a:t>
            </a:r>
            <a:endParaRPr lang="ru-RU" dirty="0"/>
          </a:p>
          <a:p>
            <a:pPr lvl="0"/>
            <a:r>
              <a:rPr lang="uk-UA" dirty="0" smtClean="0"/>
              <a:t>Позитивність;</a:t>
            </a:r>
            <a:endParaRPr lang="ru-RU" dirty="0"/>
          </a:p>
          <a:p>
            <a:pPr lvl="0"/>
            <a:r>
              <a:rPr lang="uk-UA" dirty="0" smtClean="0"/>
              <a:t>Конфіденційність;</a:t>
            </a:r>
          </a:p>
          <a:p>
            <a:r>
              <a:rPr lang="uk-UA" dirty="0"/>
              <a:t>Правило </a:t>
            </a:r>
            <a:r>
              <a:rPr lang="uk-UA" dirty="0" smtClean="0"/>
              <a:t>додавання;</a:t>
            </a:r>
          </a:p>
          <a:p>
            <a:r>
              <a:rPr lang="uk-UA" dirty="0"/>
              <a:t>Конфіденційність;</a:t>
            </a:r>
          </a:p>
          <a:p>
            <a:r>
              <a:rPr lang="uk-UA" dirty="0"/>
              <a:t>Правило «Стоп»;</a:t>
            </a:r>
          </a:p>
          <a:p>
            <a:r>
              <a:rPr lang="uk-UA" dirty="0"/>
              <a:t>Правило підведеної руки;</a:t>
            </a:r>
          </a:p>
          <a:p>
            <a:r>
              <a:rPr lang="uk-UA" dirty="0"/>
              <a:t>Правило добровільної активності</a:t>
            </a:r>
            <a:r>
              <a:rPr lang="uk-UA" dirty="0" smtClean="0"/>
              <a:t>;</a:t>
            </a:r>
          </a:p>
          <a:p>
            <a:r>
              <a:rPr lang="uk-UA" dirty="0" smtClean="0"/>
              <a:t>Зворотній зв’язок. </a:t>
            </a:r>
            <a:endParaRPr lang="uk-UA" dirty="0"/>
          </a:p>
          <a:p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23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Вправа </a:t>
            </a:r>
            <a:r>
              <a:rPr lang="uk-UA" b="1" i="1" dirty="0"/>
              <a:t>«Знайомство»</a:t>
            </a:r>
            <a:r>
              <a:rPr lang="uk-UA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4670521" cy="3353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dirty="0" smtClean="0"/>
              <a:t>назвіть </a:t>
            </a:r>
            <a:r>
              <a:rPr lang="uk-UA" sz="2400" dirty="0"/>
              <a:t>своє ім’я та по батькові, а потім </a:t>
            </a:r>
            <a:r>
              <a:rPr lang="uk-UA" sz="2400" dirty="0" smtClean="0"/>
              <a:t>назвіть </a:t>
            </a:r>
            <a:r>
              <a:rPr lang="uk-UA" sz="2400" dirty="0"/>
              <a:t>професії, що будуть починатися з першої букви імені </a:t>
            </a:r>
            <a:endParaRPr lang="uk-UA" sz="2400" dirty="0" smtClean="0"/>
          </a:p>
          <a:p>
            <a:pPr marL="0" indent="0">
              <a:buNone/>
            </a:pPr>
            <a:r>
              <a:rPr lang="uk-UA" sz="2400" dirty="0" smtClean="0"/>
              <a:t>(</a:t>
            </a:r>
            <a:r>
              <a:rPr lang="uk-UA" sz="2400" dirty="0"/>
              <a:t>наприклад, «Я-Ірина Петрівна, могла б працювати </a:t>
            </a:r>
            <a:r>
              <a:rPr lang="uk-UA" sz="2400" b="1" dirty="0" smtClean="0"/>
              <a:t>І</a:t>
            </a:r>
            <a:r>
              <a:rPr lang="uk-UA" sz="2400" dirty="0" smtClean="0"/>
              <a:t>нженером </a:t>
            </a:r>
            <a:r>
              <a:rPr lang="uk-UA" sz="2400" dirty="0"/>
              <a:t>чи </a:t>
            </a:r>
            <a:r>
              <a:rPr lang="uk-UA" sz="2400" b="1" dirty="0" smtClean="0"/>
              <a:t>П</a:t>
            </a:r>
            <a:r>
              <a:rPr lang="uk-UA" sz="2400" dirty="0" smtClean="0"/>
              <a:t>ерукарем</a:t>
            </a:r>
            <a:r>
              <a:rPr lang="uk-UA" sz="2400" dirty="0"/>
              <a:t>…»)</a:t>
            </a:r>
            <a:endParaRPr lang="ru-RU" sz="2400" dirty="0"/>
          </a:p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²Ð¿ÑÐ°Ð²Ð° Ð·Ð½Ð°Ð¹Ð¾Ð¼ÑÑÐ²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920" y="2118113"/>
            <a:ext cx="5615829" cy="297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6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Вправа </a:t>
            </a:r>
            <a:r>
              <a:rPr lang="uk-UA" b="1" i="1" dirty="0"/>
              <a:t>«Мої очікування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¿ÑÑÐ°Ð½Ð¸Ð¹ Ð³Ð¾Ð´Ð¸Ð½Ð½Ð¸Ð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160589"/>
            <a:ext cx="5524500" cy="368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3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Вправа </a:t>
            </a:r>
            <a:r>
              <a:rPr lang="uk-UA" b="1" i="1" dirty="0"/>
              <a:t>«Прислів’я про працю» 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37674" y="1677426"/>
            <a:ext cx="2954527" cy="2425559"/>
            <a:chOff x="537674" y="1677426"/>
            <a:chExt cx="2954527" cy="2425559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37674" y="1677426"/>
              <a:ext cx="295452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«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Призначили осла ковалем, </a:t>
              </a:r>
              <a:endParaRPr lang="uk-UA" dirty="0" smtClean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він 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спершу себе  підкував»</a:t>
              </a:r>
              <a:endParaRPr lang="ru-RU" dirty="0"/>
            </a:p>
          </p:txBody>
        </p:sp>
        <p:pic>
          <p:nvPicPr>
            <p:cNvPr id="4098" name="Picture 2" descr="ÐÐ°ÑÑÐ¸Ð½ÐºÐ¸ Ð¿Ð¾ Ð·Ð°Ð¿ÑÐ¾ÑÑ Ð¾ÑÐµÐ»-ÐºÐ¾Ð²Ð°Ð»Ñ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480" y="2388485"/>
              <a:ext cx="2286000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3371775" y="2275080"/>
            <a:ext cx="2288089" cy="2500883"/>
            <a:chOff x="3371775" y="2275080"/>
            <a:chExt cx="2288089" cy="2500883"/>
          </a:xfrm>
        </p:grpSpPr>
        <p:pic>
          <p:nvPicPr>
            <p:cNvPr id="4100" name="Picture 4" descr="ÐÐ°ÑÑÐ¸Ð½ÐºÐ¸ Ð¿Ð¾ Ð·Ð°Ð¿ÑÐ¾ÑÑ ÐºÑÑÐ°Ñ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1775" y="3061463"/>
              <a:ext cx="2288089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3644659" y="2275080"/>
              <a:ext cx="198317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«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Не казан варить, </a:t>
              </a:r>
              <a:endParaRPr lang="uk-UA" dirty="0" smtClean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а 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куховарка»</a:t>
              </a:r>
              <a:endParaRPr lang="ru-RU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026159" y="3061463"/>
            <a:ext cx="2563091" cy="2566692"/>
            <a:chOff x="6026159" y="3061463"/>
            <a:chExt cx="2563091" cy="2566692"/>
          </a:xfrm>
        </p:grpSpPr>
        <p:pic>
          <p:nvPicPr>
            <p:cNvPr id="4102" name="Picture 6" descr="ÐÐ¾ÑÐ¾Ð¶ÐµÐµ Ð¸Ð·Ð¾Ð±ÑÐ°Ð¶ÐµÐ½Ð¸Ðµ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80" r="8773"/>
            <a:stretch/>
          </p:blipFill>
          <p:spPr bwMode="auto">
            <a:xfrm>
              <a:off x="6026159" y="3870476"/>
              <a:ext cx="2563091" cy="17576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/>
            <p:cNvSpPr/>
            <p:nvPr/>
          </p:nvSpPr>
          <p:spPr>
            <a:xfrm>
              <a:off x="6030536" y="3061463"/>
              <a:ext cx="255871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«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Відкладай неробство, </a:t>
              </a:r>
              <a:endParaRPr lang="uk-UA" dirty="0" smtClean="0">
                <a:latin typeface="Times New Roman" panose="02020603050405020304" pitchFamily="18" charset="0"/>
                <a:ea typeface="Calibri" panose="020F0502020204030204" pitchFamily="34" charset="0"/>
              </a:endParaRPr>
            </a:p>
            <a:p>
              <a:r>
                <a:rPr lang="uk-UA" dirty="0" smtClean="0">
                  <a:latin typeface="Times New Roman" panose="02020603050405020304" pitchFamily="18" charset="0"/>
                  <a:ea typeface="Calibri" panose="020F0502020204030204" pitchFamily="34" charset="0"/>
                </a:rPr>
                <a:t>та </a:t>
              </a:r>
              <a:r>
                <a:rPr lang="uk-UA" dirty="0">
                  <a:latin typeface="Times New Roman" panose="02020603050405020304" pitchFamily="18" charset="0"/>
                  <a:ea typeface="Calibri" panose="020F0502020204030204" pitchFamily="34" charset="0"/>
                </a:rPr>
                <a:t>не відкладай справ»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738137" y="3456654"/>
            <a:ext cx="3356881" cy="2899516"/>
            <a:chOff x="8738137" y="3456654"/>
            <a:chExt cx="3356881" cy="289951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8738137" y="3456654"/>
              <a:ext cx="335688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«</a:t>
              </a:r>
              <a:r>
                <a:rPr lang="ru-RU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Поодинці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</a:t>
              </a:r>
              <a:r>
                <a:rPr lang="ru-RU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здолаєш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і купину, </a:t>
              </a:r>
              <a:endPara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артільно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і через гору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впору»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104" name="Picture 8" descr="ÐÐ¾ÑÐ¾Ð¶ÐµÐµ Ð¸Ð·Ð¾Ð±ÑÐ°Ð¶ÐµÐ½Ð¸Ðµ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05" r="10367"/>
            <a:stretch/>
          </p:blipFill>
          <p:spPr bwMode="auto">
            <a:xfrm>
              <a:off x="8966736" y="4229258"/>
              <a:ext cx="2899682" cy="21269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025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Вправа </a:t>
            </a:r>
            <a:r>
              <a:rPr lang="uk-UA" b="1" i="1" dirty="0"/>
              <a:t>«Сім нот»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171" y="1744953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перелічіть 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професії, які починаються з назви музичних нот: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(ь), </a:t>
            </a:r>
          </a:p>
          <a:p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ÐÐ°ÑÑÐ¸Ð½ÐºÐ¸ Ð¿Ð¾ Ð·Ð°Ð¿ÑÐ¾ÑÑ ÑÑÐ¼ Ð½Ð¾Ñ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0"/>
          <a:stretch/>
        </p:blipFill>
        <p:spPr bwMode="auto">
          <a:xfrm>
            <a:off x="2391469" y="2643022"/>
            <a:ext cx="7104207" cy="317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0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Притча </a:t>
            </a:r>
            <a:r>
              <a:rPr lang="uk-UA" b="1" i="1" dirty="0"/>
              <a:t>«Кожен чи ніхто» </a:t>
            </a:r>
            <a:endParaRPr lang="ru-RU" dirty="0"/>
          </a:p>
        </p:txBody>
      </p:sp>
      <p:pic>
        <p:nvPicPr>
          <p:cNvPr id="6146" name="Picture 2" descr="ÐÐ°ÑÑÐ¸Ð½ÐºÐ¸ Ð¿Ð¾ Ð·Ð°Ð¿ÑÐ¾ÑÑ Ð³ÑÑÐ¿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394" y="1514764"/>
            <a:ext cx="6115120" cy="438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8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Вправа </a:t>
            </a:r>
            <a:r>
              <a:rPr lang="uk-UA" b="1" i="1" dirty="0"/>
              <a:t>«Оптимісти та скептики»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717" y="2425093"/>
            <a:ext cx="5173912" cy="29089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18" y="1806329"/>
            <a:ext cx="3948545" cy="358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406</TotalTime>
  <Words>411</Words>
  <Application>Microsoft Office PowerPoint</Application>
  <PresentationFormat>Широкоэкранный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Професійне роздоріжжя</vt:lpstr>
      <vt:lpstr>Мета: Надати інформаційну підтримку в розвитку профорієнтаційної компетентності (знання про різні професії, потреба у виборі майбутньої професії). Узагальнити знання про професії.</vt:lpstr>
      <vt:lpstr>Вправа «Правила роботи групи» </vt:lpstr>
      <vt:lpstr>Вправа «Знайомство» </vt:lpstr>
      <vt:lpstr>Вправа «Мої очікування</vt:lpstr>
      <vt:lpstr>Вправа «Прислів’я про працю» </vt:lpstr>
      <vt:lpstr>Вправа «Сім нот» </vt:lpstr>
      <vt:lpstr>Притча «Кожен чи ніхто» </vt:lpstr>
      <vt:lpstr>Вправа «Оптимісти та скептики» </vt:lpstr>
      <vt:lpstr>Інформаційне повідомлення «Найпрестижніші професії в світі» </vt:lpstr>
      <vt:lpstr>Нанотехнологи </vt:lpstr>
      <vt:lpstr>IT-фахівці</vt:lpstr>
      <vt:lpstr>Біотехнологи</vt:lpstr>
      <vt:lpstr>Екологи </vt:lpstr>
      <vt:lpstr>Маркетологи </vt:lpstr>
      <vt:lpstr>Фахівці в області сервісу</vt:lpstr>
      <vt:lpstr>Притча «Чашка кави»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глобальної профорієнтації</dc:title>
  <dc:creator>user</dc:creator>
  <cp:lastModifiedBy>user</cp:lastModifiedBy>
  <cp:revision>23</cp:revision>
  <dcterms:created xsi:type="dcterms:W3CDTF">2018-10-09T08:25:14Z</dcterms:created>
  <dcterms:modified xsi:type="dcterms:W3CDTF">2018-10-19T07:24:01Z</dcterms:modified>
</cp:coreProperties>
</file>