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828800"/>
          </a:xfrm>
        </p:spPr>
        <p:txBody>
          <a:bodyPr>
            <a:normAutofit fontScale="90000"/>
            <a:scene3d>
              <a:camera prst="perspectiveRelaxedModerately"/>
              <a:lightRig rig="threePt" dir="t"/>
            </a:scene3d>
          </a:bodyPr>
          <a:lstStyle/>
          <a:p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        	</a:t>
            </a:r>
            <a:r>
              <a:rPr lang="uk-UA" sz="4000" b="1" dirty="0" smtClean="0">
                <a:ln w="500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Культура Русі - України 	в другій половині ХІ – 	першій половині ХІІІ ст. </a:t>
            </a:r>
            <a:r>
              <a:rPr lang="ru-RU" b="1" dirty="0" smtClean="0">
                <a:ln w="500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/>
            </a:r>
            <a:br>
              <a:rPr lang="ru-RU" b="1" dirty="0" smtClean="0">
                <a:ln w="500">
                  <a:solidFill>
                    <a:srgbClr val="FF0000"/>
                  </a:solidFill>
                </a:ln>
                <a:solidFill>
                  <a:srgbClr val="FFC000"/>
                </a:solidFill>
              </a:rPr>
            </a:br>
            <a:endParaRPr lang="ru-RU" b="1" dirty="0">
              <a:ln w="500"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781800" cy="22098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                            Учитель історії України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      </a:t>
            </a:r>
            <a:r>
              <a:rPr lang="uk-UA" dirty="0" err="1" smtClean="0">
                <a:solidFill>
                  <a:schemeClr val="tx1"/>
                </a:solidFill>
              </a:rPr>
              <a:t>КЗ</a:t>
            </a:r>
            <a:r>
              <a:rPr lang="uk-UA" dirty="0" smtClean="0">
                <a:solidFill>
                  <a:schemeClr val="tx1"/>
                </a:solidFill>
              </a:rPr>
              <a:t>  “ Спеціальна загальноосвітня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                          </a:t>
            </a:r>
            <a:r>
              <a:rPr lang="uk-UA" dirty="0" err="1" smtClean="0">
                <a:solidFill>
                  <a:schemeClr val="tx1"/>
                </a:solidFill>
              </a:rPr>
              <a:t>школа-</a:t>
            </a:r>
            <a:r>
              <a:rPr lang="uk-UA" dirty="0" smtClean="0">
                <a:solidFill>
                  <a:schemeClr val="tx1"/>
                </a:solidFill>
              </a:rPr>
              <a:t>  інтернат І-ІІ ступенів № 55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Харківської обласної ради ”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Сігнаєвська</a:t>
            </a:r>
            <a:r>
              <a:rPr lang="uk-UA" dirty="0" smtClean="0">
                <a:solidFill>
                  <a:schemeClr val="tx1"/>
                </a:solidFill>
              </a:rPr>
              <a:t> Серафима </a:t>
            </a:r>
            <a:r>
              <a:rPr lang="uk-UA" dirty="0" err="1" smtClean="0">
                <a:solidFill>
                  <a:schemeClr val="tx1"/>
                </a:solidFill>
              </a:rPr>
              <a:t>Пантеліївна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i="1" dirty="0" smtClean="0">
                <a:solidFill>
                  <a:srgbClr val="C00000"/>
                </a:solidFill>
              </a:rPr>
              <a:t>Вишгородська (Володимирська) ікона божої матері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Digor\Desktop\Vladimirskaja_ikona_Bo-iej_Mat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828801"/>
            <a:ext cx="7315199" cy="464819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cap="none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 уроку</a:t>
            </a:r>
            <a:endParaRPr lang="ru-RU" cap="none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ознайомити учнів з головними етапами формування народності, усною народною </a:t>
            </a:r>
            <a:endParaRPr lang="ru-RU" dirty="0" smtClean="0"/>
          </a:p>
          <a:p>
            <a:r>
              <a:rPr lang="uk-UA" dirty="0" smtClean="0"/>
              <a:t> творчістю та пам’ятками літератури, архітектури та живопису;</a:t>
            </a:r>
            <a:endParaRPr lang="ru-RU" dirty="0" smtClean="0"/>
          </a:p>
          <a:p>
            <a:r>
              <a:rPr lang="uk-UA" dirty="0" smtClean="0"/>
              <a:t>сформувати уявлення про розвиток освіти та літератури в Київській Русі; </a:t>
            </a:r>
            <a:endParaRPr lang="ru-RU" dirty="0" smtClean="0"/>
          </a:p>
          <a:p>
            <a:r>
              <a:rPr lang="uk-UA" dirty="0" smtClean="0"/>
              <a:t>розвивати вміння характеризувати літературні твори;</a:t>
            </a:r>
            <a:endParaRPr lang="ru-RU" dirty="0" smtClean="0"/>
          </a:p>
          <a:p>
            <a:r>
              <a:rPr lang="uk-UA" dirty="0" smtClean="0"/>
              <a:t>виховувати інтерес до історії власного народу, його непростого минулого.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 З</a:t>
            </a:r>
            <a:r>
              <a:rPr lang="ru-RU" dirty="0" err="1" smtClean="0">
                <a:solidFill>
                  <a:srgbClr val="FF0000"/>
                </a:solidFill>
              </a:rPr>
              <a:t>авдання</a:t>
            </a:r>
            <a:r>
              <a:rPr lang="uk-UA" dirty="0" smtClean="0">
                <a:solidFill>
                  <a:srgbClr val="FF0000"/>
                </a:solidFill>
              </a:rPr>
              <a:t>   уроку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62784"/>
          </a:xfrm>
        </p:spPr>
        <p:txBody>
          <a:bodyPr/>
          <a:lstStyle/>
          <a:p>
            <a:r>
              <a:rPr lang="uk-UA" dirty="0" smtClean="0"/>
              <a:t>Ознайомитися з  культурним розвитком Русі - України в другій половині ХІ – першій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половині ХІІІ ст.</a:t>
            </a:r>
            <a:endParaRPr lang="uk-UA" sz="800" dirty="0" smtClean="0"/>
          </a:p>
          <a:p>
            <a:pPr>
              <a:buNone/>
            </a:pPr>
            <a:endParaRPr lang="ru-RU" sz="800" dirty="0" smtClean="0"/>
          </a:p>
          <a:p>
            <a:r>
              <a:rPr lang="uk-UA" dirty="0" smtClean="0"/>
              <a:t>Характеризувати літературні твори та порівнювати їх з тогочасними літературними  пам’ятками Європи;</a:t>
            </a:r>
          </a:p>
          <a:p>
            <a:endParaRPr lang="ru-RU" sz="800" dirty="0" smtClean="0"/>
          </a:p>
          <a:p>
            <a:r>
              <a:rPr lang="uk-UA" dirty="0" smtClean="0"/>
              <a:t>Проаналізувати  розвиток освіти та літератури в Київської Русі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	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>
                <a:solidFill>
                  <a:srgbClr val="7030A0"/>
                </a:solidFill>
              </a:rPr>
              <a:t>Очікувані результати.</a:t>
            </a:r>
            <a:br>
              <a:rPr lang="uk-UA" sz="3100" dirty="0" smtClean="0">
                <a:solidFill>
                  <a:srgbClr val="7030A0"/>
                </a:solidFill>
              </a:rPr>
            </a:br>
            <a:r>
              <a:rPr lang="uk-UA" sz="3100" dirty="0" smtClean="0">
                <a:solidFill>
                  <a:srgbClr val="7030A0"/>
                </a:solidFill>
              </a:rPr>
              <a:t>   </a:t>
            </a:r>
            <a:r>
              <a:rPr lang="ru-RU" sz="3100" dirty="0" smtClean="0">
                <a:solidFill>
                  <a:srgbClr val="7030A0"/>
                </a:solidFill>
              </a:rPr>
              <a:t/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uk-UA" sz="3100" i="1" dirty="0" smtClean="0">
                <a:solidFill>
                  <a:srgbClr val="7030A0"/>
                </a:solidFill>
              </a:rPr>
              <a:t>Після цього уроку учні зможуть: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3810000"/>
          </a:xfrm>
        </p:spPr>
        <p:txBody>
          <a:bodyPr/>
          <a:lstStyle/>
          <a:p>
            <a:pPr lvl="0"/>
            <a:r>
              <a:rPr lang="uk-UA" dirty="0" smtClean="0"/>
              <a:t>називати культурні </a:t>
            </a:r>
            <a:r>
              <a:rPr lang="uk-UA" dirty="0" err="1" smtClean="0"/>
              <a:t>пам</a:t>
            </a:r>
            <a:r>
              <a:rPr lang="ru-RU" dirty="0" smtClean="0"/>
              <a:t>’</a:t>
            </a:r>
            <a:r>
              <a:rPr lang="uk-UA" dirty="0" smtClean="0"/>
              <a:t>ятки Київської Русі;</a:t>
            </a:r>
            <a:endParaRPr lang="ru-RU" dirty="0" smtClean="0"/>
          </a:p>
          <a:p>
            <a:pPr lvl="0"/>
            <a:r>
              <a:rPr lang="uk-UA" dirty="0" smtClean="0"/>
              <a:t>характеризувати розвиток освіти та пам’ятки літератури;</a:t>
            </a:r>
            <a:endParaRPr lang="ru-RU" dirty="0" smtClean="0"/>
          </a:p>
          <a:p>
            <a:pPr lvl="0"/>
            <a:r>
              <a:rPr lang="uk-UA" dirty="0" smtClean="0"/>
              <a:t>розповідати про найбільші культурні здобутки давньоруських часів;</a:t>
            </a:r>
            <a:endParaRPr lang="ru-RU" dirty="0" smtClean="0"/>
          </a:p>
          <a:p>
            <a:pPr lvl="0"/>
            <a:r>
              <a:rPr lang="uk-UA" dirty="0" smtClean="0"/>
              <a:t>визначати особливості розвитку культури Київської Русі;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00B050"/>
                </a:solidFill>
              </a:rPr>
              <a:t>Освіта. Розвиток наукових знань.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791200" cy="48463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i="1" dirty="0" smtClean="0"/>
              <a:t>Приналежності для  письма:</a:t>
            </a:r>
            <a:endParaRPr lang="ru-RU" i="1" dirty="0" smtClean="0"/>
          </a:p>
          <a:p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писала,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воскові таблички,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 берестяні грамоти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Digor\Desktop\image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3276600" cy="4343399"/>
          </a:xfrm>
          <a:prstGeom prst="rect">
            <a:avLst/>
          </a:prstGeom>
          <a:noFill/>
        </p:spPr>
      </p:pic>
      <p:pic>
        <p:nvPicPr>
          <p:cNvPr id="1027" name="Picture 3" descr="C:\Users\Digor\Desktop\bere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3505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Книжні пам’ятки. Літописання.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i="1" dirty="0" smtClean="0">
                <a:solidFill>
                  <a:srgbClr val="7030A0"/>
                </a:solidFill>
              </a:rPr>
              <a:t>Нестор – літописець.   «Повість минулих літ»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Digor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7924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«</a:t>
            </a:r>
            <a:r>
              <a:rPr lang="uk-UA" i="1" dirty="0" err="1" smtClean="0">
                <a:solidFill>
                  <a:srgbClr val="FF0000"/>
                </a:solidFill>
              </a:rPr>
              <a:t>Остромирове</a:t>
            </a:r>
            <a:r>
              <a:rPr lang="uk-UA" i="1" dirty="0" smtClean="0">
                <a:solidFill>
                  <a:srgbClr val="FF0000"/>
                </a:solidFill>
              </a:rPr>
              <a:t> Євангеліє» мініатюра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Digor\Desktop\ev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7238999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Усна народна творчість.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7239000" cy="5410200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pic>
        <p:nvPicPr>
          <p:cNvPr id="4098" name="Picture 2" descr="C:\Users\Digor\Desktop\734090bc5c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1628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2801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/>
              <a:t>. </a:t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 </a:t>
            </a:r>
            <a:r>
              <a:rPr lang="uk-UA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4000" dirty="0" smtClean="0"/>
              <a:t> </a:t>
            </a:r>
            <a:r>
              <a:rPr lang="uk-UA" sz="2700" dirty="0" smtClean="0">
                <a:solidFill>
                  <a:srgbClr val="C00000"/>
                </a:solidFill>
              </a:rPr>
              <a:t>Іконопис – мистецтво писання ікон, 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uk-UA" sz="2700" dirty="0" smtClean="0">
                <a:solidFill>
                  <a:srgbClr val="C00000"/>
                </a:solidFill>
              </a:rPr>
              <a:t>   вид живопису, має культове призначення.</a:t>
            </a: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2362200" cy="3941136"/>
          </a:xfrm>
        </p:spPr>
        <p:txBody>
          <a:bodyPr/>
          <a:lstStyle/>
          <a:p>
            <a:pPr algn="ctr">
              <a:buNone/>
            </a:pPr>
            <a:r>
              <a:rPr lang="uk-UA" b="1" dirty="0" err="1" smtClean="0">
                <a:solidFill>
                  <a:srgbClr val="7030A0"/>
                </a:solidFill>
              </a:rPr>
              <a:t>Аліпій</a:t>
            </a:r>
            <a:endParaRPr lang="uk-UA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</a:rPr>
              <a:t>(</a:t>
            </a:r>
            <a:r>
              <a:rPr lang="uk-UA" b="1" dirty="0" err="1" smtClean="0">
                <a:solidFill>
                  <a:srgbClr val="7030A0"/>
                </a:solidFill>
              </a:rPr>
              <a:t>Алімпій</a:t>
            </a:r>
            <a:r>
              <a:rPr lang="uk-UA" b="1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uk-UA" b="1" dirty="0" smtClean="0">
                <a:solidFill>
                  <a:srgbClr val="7030A0"/>
                </a:solidFill>
              </a:rPr>
              <a:t>  </a:t>
            </a:r>
            <a:r>
              <a:rPr lang="uk-UA" dirty="0" smtClean="0">
                <a:solidFill>
                  <a:srgbClr val="7030A0"/>
                </a:solidFill>
              </a:rPr>
              <a:t>Один з найперших руських   іконописців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Digor\Desktop\prepodobnuj-alipij-alimpij-ikonopus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3751"/>
            <a:ext cx="4953000" cy="48018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182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       Культура Русі - України  в другій половині ХІ –  першій половині ХІІІ ст.  </vt:lpstr>
      <vt:lpstr>Мета уроку</vt:lpstr>
      <vt:lpstr>   Завдання   уроку  </vt:lpstr>
      <vt:lpstr>       Очікувані результати.     Після цього уроку учні зможуть: </vt:lpstr>
      <vt:lpstr>Освіта. Розвиток наукових знань.</vt:lpstr>
      <vt:lpstr>Книжні пам’ятки. Літописання. </vt:lpstr>
      <vt:lpstr>«Остромирове Євангеліє» мініатюра </vt:lpstr>
      <vt:lpstr>Усна народна творчість.</vt:lpstr>
      <vt:lpstr>.        Іконопис – мистецтво писання ікон,     вид живопису, має культове призначення.</vt:lpstr>
      <vt:lpstr>Вишгородська (Володимирська) ікона божої матері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Русі - України  в другій половині ХІ –  першій половині ХІІІ ст.</dc:title>
  <dc:creator>Digor</dc:creator>
  <cp:lastModifiedBy>Digor</cp:lastModifiedBy>
  <cp:revision>8</cp:revision>
  <dcterms:created xsi:type="dcterms:W3CDTF">2006-08-16T00:00:00Z</dcterms:created>
  <dcterms:modified xsi:type="dcterms:W3CDTF">2018-09-04T19:07:44Z</dcterms:modified>
</cp:coreProperties>
</file>