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5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9/4/2018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09600" y="990600"/>
            <a:ext cx="7772400" cy="1828800"/>
          </a:xfrm>
        </p:spPr>
        <p:txBody>
          <a:bodyPr>
            <a:normAutofit fontScale="90000"/>
            <a:scene3d>
              <a:camera prst="perspectiveRelaxedModerately"/>
              <a:lightRig rig="threePt" dir="t"/>
            </a:scene3d>
          </a:bodyPr>
          <a:lstStyle/>
          <a:p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b="1" dirty="0" smtClean="0"/>
              <a:t/>
            </a:r>
            <a:br>
              <a:rPr lang="uk-UA" sz="4000" b="1" dirty="0" smtClean="0"/>
            </a:br>
            <a:r>
              <a:rPr lang="uk-UA" sz="4000" dirty="0" smtClean="0"/>
              <a:t/>
            </a:r>
            <a:br>
              <a:rPr lang="uk-UA" sz="4000" dirty="0" smtClean="0"/>
            </a:br>
            <a:r>
              <a:rPr lang="uk-UA" sz="4000" dirty="0" smtClean="0"/>
              <a:t>        	</a:t>
            </a:r>
            <a:r>
              <a:rPr lang="uk-UA" sz="4000" b="1" dirty="0" smtClean="0">
                <a:ln w="500"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>Культура Русі - України 	в другій половині ХІ – 	першій половині ХІІІ ст. </a:t>
            </a:r>
            <a:r>
              <a:rPr lang="ru-RU" b="1" dirty="0" smtClean="0">
                <a:ln w="500">
                  <a:solidFill>
                    <a:srgbClr val="FF0000"/>
                  </a:solidFill>
                </a:ln>
                <a:solidFill>
                  <a:srgbClr val="FFC000"/>
                </a:solidFill>
              </a:rPr>
              <a:t/>
            </a:r>
            <a:br>
              <a:rPr lang="ru-RU" b="1" dirty="0" smtClean="0">
                <a:ln w="500">
                  <a:solidFill>
                    <a:srgbClr val="FF0000"/>
                  </a:solidFill>
                </a:ln>
                <a:solidFill>
                  <a:srgbClr val="FFC000"/>
                </a:solidFill>
              </a:rPr>
            </a:br>
            <a:endParaRPr lang="ru-RU" b="1" dirty="0">
              <a:ln w="500">
                <a:solidFill>
                  <a:srgbClr val="FF0000"/>
                </a:solidFill>
              </a:ln>
              <a:solidFill>
                <a:srgbClr val="FFC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429000"/>
            <a:ext cx="6781800" cy="2209800"/>
          </a:xfrm>
        </p:spPr>
        <p:txBody>
          <a:bodyPr>
            <a:normAutofit/>
          </a:bodyPr>
          <a:lstStyle/>
          <a:p>
            <a:pPr algn="ctr"/>
            <a:r>
              <a:rPr lang="uk-UA" dirty="0" smtClean="0">
                <a:solidFill>
                  <a:schemeClr val="tx1"/>
                </a:solidFill>
              </a:rPr>
              <a:t>                            Учитель історії України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         </a:t>
            </a:r>
            <a:r>
              <a:rPr lang="uk-UA" dirty="0" err="1" smtClean="0">
                <a:solidFill>
                  <a:schemeClr val="tx1"/>
                </a:solidFill>
              </a:rPr>
              <a:t>КЗ</a:t>
            </a:r>
            <a:r>
              <a:rPr lang="uk-UA" dirty="0" smtClean="0">
                <a:solidFill>
                  <a:schemeClr val="tx1"/>
                </a:solidFill>
              </a:rPr>
              <a:t>  “ Спеціальна загальноосвітня </a:t>
            </a:r>
          </a:p>
          <a:p>
            <a:pPr algn="ctr"/>
            <a:r>
              <a:rPr lang="uk-UA" dirty="0" smtClean="0">
                <a:solidFill>
                  <a:schemeClr val="tx1"/>
                </a:solidFill>
              </a:rPr>
              <a:t>                          </a:t>
            </a:r>
            <a:r>
              <a:rPr lang="uk-UA" dirty="0" err="1" smtClean="0">
                <a:solidFill>
                  <a:schemeClr val="tx1"/>
                </a:solidFill>
              </a:rPr>
              <a:t>школа-</a:t>
            </a:r>
            <a:r>
              <a:rPr lang="uk-UA" dirty="0" smtClean="0">
                <a:solidFill>
                  <a:schemeClr val="tx1"/>
                </a:solidFill>
              </a:rPr>
              <a:t>  інтернат І-ІІ ступенів № 55</a:t>
            </a:r>
          </a:p>
          <a:p>
            <a:r>
              <a:rPr lang="uk-UA" dirty="0" smtClean="0">
                <a:solidFill>
                  <a:schemeClr val="tx1"/>
                </a:solidFill>
              </a:rPr>
              <a:t>Харківської обласної ради ”</a:t>
            </a:r>
          </a:p>
          <a:p>
            <a:r>
              <a:rPr lang="uk-UA" dirty="0" err="1" smtClean="0">
                <a:solidFill>
                  <a:schemeClr val="tx1"/>
                </a:solidFill>
              </a:rPr>
              <a:t>Сігнаєвська</a:t>
            </a:r>
            <a:r>
              <a:rPr lang="uk-UA" dirty="0" smtClean="0">
                <a:solidFill>
                  <a:schemeClr val="tx1"/>
                </a:solidFill>
              </a:rPr>
              <a:t> Серафима </a:t>
            </a:r>
            <a:r>
              <a:rPr lang="uk-UA" dirty="0" err="1" smtClean="0">
                <a:solidFill>
                  <a:schemeClr val="tx1"/>
                </a:solidFill>
              </a:rPr>
              <a:t>Пантеліївна</a:t>
            </a:r>
            <a:endParaRPr lang="uk-UA" dirty="0" smtClean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400" i="1" dirty="0" smtClean="0">
                <a:solidFill>
                  <a:srgbClr val="C00000"/>
                </a:solidFill>
              </a:rPr>
              <a:t>Вишгородська (Володимирська) ікона божої матері </a:t>
            </a:r>
            <a:endParaRPr lang="ru-RU" sz="2400" i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28800"/>
            <a:ext cx="7239000" cy="4626936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6146" name="Picture 2" descr="C:\Users\Digor\Desktop\Vladimirskaja_ikona_Bo-iej_Materi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1" y="1828801"/>
            <a:ext cx="7315199" cy="4648199"/>
          </a:xfrm>
          <a:prstGeom prst="rect">
            <a:avLst/>
          </a:prstGeom>
          <a:noFill/>
        </p:spPr>
      </p:pic>
    </p:spTree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cap="none" dirty="0" smtClean="0">
                <a:ln w="11430">
                  <a:solidFill>
                    <a:srgbClr val="7030A0"/>
                  </a:solidFill>
                </a:ln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Мета уроку</a:t>
            </a:r>
            <a:endParaRPr lang="ru-RU" cap="none" dirty="0">
              <a:ln w="11430">
                <a:solidFill>
                  <a:srgbClr val="7030A0"/>
                </a:solidFill>
              </a:ln>
              <a:solidFill>
                <a:srgbClr val="7030A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dirty="0" smtClean="0"/>
              <a:t> ознайомити учнів з головними етапами формування народності, усною народною </a:t>
            </a:r>
            <a:endParaRPr lang="ru-RU" dirty="0" smtClean="0"/>
          </a:p>
          <a:p>
            <a:r>
              <a:rPr lang="uk-UA" dirty="0" smtClean="0"/>
              <a:t> творчістю та пам’ятками літератури, архітектури та живопису;</a:t>
            </a:r>
            <a:endParaRPr lang="ru-RU" dirty="0" smtClean="0"/>
          </a:p>
          <a:p>
            <a:r>
              <a:rPr lang="uk-UA" dirty="0" smtClean="0"/>
              <a:t>сформувати уявлення про розвиток освіти та літератури в Київській Русі; </a:t>
            </a:r>
            <a:endParaRPr lang="ru-RU" dirty="0" smtClean="0"/>
          </a:p>
          <a:p>
            <a:r>
              <a:rPr lang="uk-UA" dirty="0" smtClean="0"/>
              <a:t>розвивати вміння характеризувати літературні твори;</a:t>
            </a:r>
            <a:endParaRPr lang="ru-RU" dirty="0" smtClean="0"/>
          </a:p>
          <a:p>
            <a:r>
              <a:rPr lang="uk-UA" dirty="0" smtClean="0"/>
              <a:t>виховувати інтерес до історії власного народу, його непростого минулого. </a:t>
            </a:r>
            <a:endParaRPr lang="ru-RU" dirty="0" smtClean="0"/>
          </a:p>
          <a:p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479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>
                <a:solidFill>
                  <a:srgbClr val="FF0000"/>
                </a:solidFill>
              </a:rPr>
              <a:t> З</a:t>
            </a:r>
            <a:r>
              <a:rPr lang="ru-RU" dirty="0" err="1" smtClean="0">
                <a:solidFill>
                  <a:srgbClr val="FF0000"/>
                </a:solidFill>
              </a:rPr>
              <a:t>авдання</a:t>
            </a:r>
            <a:r>
              <a:rPr lang="uk-UA" dirty="0" smtClean="0">
                <a:solidFill>
                  <a:srgbClr val="FF0000"/>
                </a:solidFill>
              </a:rPr>
              <a:t>   уроку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4562784"/>
          </a:xfrm>
        </p:spPr>
        <p:txBody>
          <a:bodyPr/>
          <a:lstStyle/>
          <a:p>
            <a:r>
              <a:rPr lang="uk-UA" dirty="0" smtClean="0"/>
              <a:t>Ознайомитися з  культурним розвитком Русі - України в другій половині ХІ – першій </a:t>
            </a:r>
            <a:endParaRPr lang="ru-RU" dirty="0" smtClean="0"/>
          </a:p>
          <a:p>
            <a:pPr>
              <a:buNone/>
            </a:pPr>
            <a:r>
              <a:rPr lang="uk-UA" dirty="0" smtClean="0"/>
              <a:t>   половині ХІІІ ст.</a:t>
            </a:r>
            <a:endParaRPr lang="uk-UA" sz="800" dirty="0" smtClean="0"/>
          </a:p>
          <a:p>
            <a:pPr>
              <a:buNone/>
            </a:pPr>
            <a:endParaRPr lang="ru-RU" sz="800" dirty="0" smtClean="0"/>
          </a:p>
          <a:p>
            <a:r>
              <a:rPr lang="uk-UA" dirty="0" smtClean="0"/>
              <a:t>Характеризувати літературні твори та порівнювати їх з тогочасними літературними  пам’ятками Європи;</a:t>
            </a:r>
          </a:p>
          <a:p>
            <a:endParaRPr lang="ru-RU" sz="800" dirty="0" smtClean="0"/>
          </a:p>
          <a:p>
            <a:r>
              <a:rPr lang="uk-UA" dirty="0" smtClean="0"/>
              <a:t>Проаналізувати  розвиток освіти та літератури в Київської Русі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239000" cy="1752600"/>
          </a:xfrm>
        </p:spPr>
        <p:txBody>
          <a:bodyPr>
            <a:normAutofit fontScale="90000"/>
          </a:bodyPr>
          <a:lstStyle/>
          <a:p>
            <a:pPr algn="ctr"/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>	 </a:t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dirty="0" smtClean="0"/>
              <a:t/>
            </a:r>
            <a:br>
              <a:rPr lang="uk-UA" dirty="0" smtClean="0"/>
            </a:br>
            <a:r>
              <a:rPr lang="uk-UA" sz="3100" dirty="0" smtClean="0">
                <a:solidFill>
                  <a:srgbClr val="7030A0"/>
                </a:solidFill>
              </a:rPr>
              <a:t>Очікувані результати.</a:t>
            </a:r>
            <a:br>
              <a:rPr lang="uk-UA" sz="3100" dirty="0" smtClean="0">
                <a:solidFill>
                  <a:srgbClr val="7030A0"/>
                </a:solidFill>
              </a:rPr>
            </a:br>
            <a:r>
              <a:rPr lang="uk-UA" sz="3100" dirty="0" smtClean="0">
                <a:solidFill>
                  <a:srgbClr val="7030A0"/>
                </a:solidFill>
              </a:rPr>
              <a:t>   </a:t>
            </a:r>
            <a:r>
              <a:rPr lang="ru-RU" sz="3100" dirty="0" smtClean="0">
                <a:solidFill>
                  <a:srgbClr val="7030A0"/>
                </a:solidFill>
              </a:rPr>
              <a:t/>
            </a:r>
            <a:br>
              <a:rPr lang="ru-RU" sz="3100" dirty="0" smtClean="0">
                <a:solidFill>
                  <a:srgbClr val="7030A0"/>
                </a:solidFill>
              </a:rPr>
            </a:br>
            <a:r>
              <a:rPr lang="uk-UA" sz="3100" i="1" dirty="0" smtClean="0">
                <a:solidFill>
                  <a:srgbClr val="7030A0"/>
                </a:solidFill>
              </a:rPr>
              <a:t>Після цього уроку учні зможуть:</a:t>
            </a:r>
            <a:r>
              <a:rPr lang="ru-RU" dirty="0" smtClean="0">
                <a:solidFill>
                  <a:srgbClr val="7030A0"/>
                </a:solidFill>
              </a:rPr>
              <a:t/>
            </a:r>
            <a:br>
              <a:rPr lang="ru-RU" dirty="0" smtClean="0">
                <a:solidFill>
                  <a:srgbClr val="7030A0"/>
                </a:solidFill>
              </a:rPr>
            </a:b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9800"/>
            <a:ext cx="7239000" cy="3810000"/>
          </a:xfrm>
        </p:spPr>
        <p:txBody>
          <a:bodyPr/>
          <a:lstStyle/>
          <a:p>
            <a:pPr lvl="0"/>
            <a:r>
              <a:rPr lang="uk-UA" dirty="0" smtClean="0"/>
              <a:t>називати культурні </a:t>
            </a:r>
            <a:r>
              <a:rPr lang="uk-UA" dirty="0" err="1" smtClean="0"/>
              <a:t>пам</a:t>
            </a:r>
            <a:r>
              <a:rPr lang="ru-RU" dirty="0" smtClean="0"/>
              <a:t>’</a:t>
            </a:r>
            <a:r>
              <a:rPr lang="uk-UA" dirty="0" smtClean="0"/>
              <a:t>ятки Київської Русі;</a:t>
            </a:r>
            <a:endParaRPr lang="ru-RU" dirty="0" smtClean="0"/>
          </a:p>
          <a:p>
            <a:pPr lvl="0"/>
            <a:r>
              <a:rPr lang="uk-UA" dirty="0" smtClean="0"/>
              <a:t>характеризувати розвиток освіти та пам’ятки літератури;</a:t>
            </a:r>
            <a:endParaRPr lang="ru-RU" dirty="0" smtClean="0"/>
          </a:p>
          <a:p>
            <a:pPr lvl="0"/>
            <a:r>
              <a:rPr lang="uk-UA" dirty="0" smtClean="0"/>
              <a:t>розповідати про найбільші культурні здобутки давньоруських часів;</a:t>
            </a:r>
            <a:endParaRPr lang="ru-RU" dirty="0" smtClean="0"/>
          </a:p>
          <a:p>
            <a:pPr lvl="0"/>
            <a:r>
              <a:rPr lang="uk-UA" dirty="0" smtClean="0"/>
              <a:t>визначати особливості розвитку культури Київської Русі;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rgbClr val="00B050"/>
                </a:solidFill>
              </a:rPr>
              <a:t>Освіта. Розвиток наукових знань.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9416"/>
            <a:ext cx="5791200" cy="4846320"/>
          </a:xfrm>
        </p:spPr>
        <p:txBody>
          <a:bodyPr/>
          <a:lstStyle/>
          <a:p>
            <a:pPr>
              <a:buNone/>
            </a:pPr>
            <a:r>
              <a:rPr lang="uk-UA" dirty="0" smtClean="0"/>
              <a:t> </a:t>
            </a:r>
            <a:r>
              <a:rPr lang="uk-UA" i="1" dirty="0" smtClean="0"/>
              <a:t>Приналежності для  письма:</a:t>
            </a:r>
            <a:endParaRPr lang="ru-RU" i="1" dirty="0" smtClean="0"/>
          </a:p>
          <a:p>
            <a:r>
              <a:rPr lang="uk-UA" b="1" i="1" dirty="0" smtClean="0"/>
              <a:t> </a:t>
            </a:r>
            <a:r>
              <a:rPr lang="uk-UA" b="1" i="1" dirty="0" smtClean="0">
                <a:solidFill>
                  <a:srgbClr val="FF0000"/>
                </a:solidFill>
              </a:rPr>
              <a:t>писала,</a:t>
            </a:r>
          </a:p>
          <a:p>
            <a:r>
              <a:rPr lang="uk-UA" b="1" i="1" dirty="0" smtClean="0">
                <a:solidFill>
                  <a:srgbClr val="FF0000"/>
                </a:solidFill>
              </a:rPr>
              <a:t> воскові таблички,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uk-UA" b="1" i="1" dirty="0" smtClean="0">
                <a:solidFill>
                  <a:srgbClr val="FF0000"/>
                </a:solidFill>
              </a:rPr>
              <a:t> берестяні грамоти</a:t>
            </a:r>
            <a:endParaRPr lang="ru-RU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1026" name="Picture 2" descr="C:\Users\Digor\Desktop\image15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2133600"/>
            <a:ext cx="3276600" cy="4343399"/>
          </a:xfrm>
          <a:prstGeom prst="rect">
            <a:avLst/>
          </a:prstGeom>
          <a:noFill/>
        </p:spPr>
      </p:pic>
      <p:pic>
        <p:nvPicPr>
          <p:cNvPr id="1027" name="Picture 3" descr="C:\Users\Digor\Desktop\beresta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810000"/>
            <a:ext cx="3505200" cy="2667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1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rgbClr val="FF0000"/>
                </a:solidFill>
              </a:rPr>
              <a:t>Книжні пам’ятки. Літописання.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uk-UA" sz="2400" i="1" dirty="0" smtClean="0">
                <a:solidFill>
                  <a:srgbClr val="7030A0"/>
                </a:solidFill>
              </a:rPr>
              <a:t>Нестор – літописець.   «Повість минулих літ»</a:t>
            </a:r>
            <a:endParaRPr lang="ru-RU" sz="2400" i="1" dirty="0">
              <a:solidFill>
                <a:srgbClr val="7030A0"/>
              </a:solidFill>
            </a:endParaRPr>
          </a:p>
        </p:txBody>
      </p:sp>
      <p:pic>
        <p:nvPicPr>
          <p:cNvPr id="2051" name="Picture 3" descr="C:\Users\Digor\Desktop\0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133600"/>
            <a:ext cx="7924800" cy="4419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i="1" dirty="0" smtClean="0">
                <a:solidFill>
                  <a:srgbClr val="FF0000"/>
                </a:solidFill>
              </a:rPr>
              <a:t>«</a:t>
            </a:r>
            <a:r>
              <a:rPr lang="uk-UA" i="1" dirty="0" err="1" smtClean="0">
                <a:solidFill>
                  <a:srgbClr val="FF0000"/>
                </a:solidFill>
              </a:rPr>
              <a:t>Остромирове</a:t>
            </a:r>
            <a:r>
              <a:rPr lang="uk-UA" i="1" dirty="0" smtClean="0">
                <a:solidFill>
                  <a:srgbClr val="FF0000"/>
                </a:solidFill>
              </a:rPr>
              <a:t> Євангеліє» мініатюра</a:t>
            </a:r>
            <a:r>
              <a:rPr lang="uk-UA" dirty="0" smtClean="0">
                <a:solidFill>
                  <a:srgbClr val="FF0000"/>
                </a:solidFill>
              </a:rPr>
              <a:t>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Digor\Desktop\eva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7238999" cy="4876800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i="1" dirty="0" smtClean="0">
                <a:solidFill>
                  <a:srgbClr val="FF0000"/>
                </a:solidFill>
              </a:rPr>
              <a:t>Усна народна творчість.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3400" y="1447800"/>
            <a:ext cx="7239000" cy="5410200"/>
          </a:xfrm>
        </p:spPr>
        <p:txBody>
          <a:bodyPr/>
          <a:lstStyle/>
          <a:p>
            <a:pPr algn="ctr">
              <a:buNone/>
            </a:pPr>
            <a:endParaRPr lang="ru-RU" dirty="0"/>
          </a:p>
        </p:txBody>
      </p:sp>
      <p:pic>
        <p:nvPicPr>
          <p:cNvPr id="4098" name="Picture 2" descr="C:\Users\Digor\Desktop\734090bc5c2f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1524000"/>
            <a:ext cx="7162800" cy="480060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7239000" cy="128016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2200" dirty="0" smtClean="0"/>
              <a:t>. </a:t>
            </a:r>
            <a:br>
              <a:rPr lang="uk-UA" sz="2200" dirty="0" smtClean="0"/>
            </a:b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/>
            </a:r>
            <a:br>
              <a:rPr lang="uk-UA" sz="2200" dirty="0" smtClean="0"/>
            </a:br>
            <a:r>
              <a:rPr lang="uk-UA" sz="2200" dirty="0" smtClean="0"/>
              <a:t> </a:t>
            </a:r>
            <a:r>
              <a:rPr lang="uk-UA" dirty="0" smtClean="0"/>
              <a:t>	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sz="4000" dirty="0" smtClean="0"/>
              <a:t> </a:t>
            </a:r>
            <a:r>
              <a:rPr lang="uk-UA" sz="2700" dirty="0" smtClean="0">
                <a:solidFill>
                  <a:srgbClr val="C00000"/>
                </a:solidFill>
              </a:rPr>
              <a:t>Іконопис – мистецтво писання ікон, </a:t>
            </a:r>
            <a:r>
              <a:rPr lang="ru-RU" sz="2700" dirty="0" smtClean="0">
                <a:solidFill>
                  <a:srgbClr val="C00000"/>
                </a:solidFill>
              </a:rPr>
              <a:t/>
            </a:r>
            <a:br>
              <a:rPr lang="ru-RU" sz="2700" dirty="0" smtClean="0">
                <a:solidFill>
                  <a:srgbClr val="C00000"/>
                </a:solidFill>
              </a:rPr>
            </a:br>
            <a:r>
              <a:rPr lang="uk-UA" sz="2700" dirty="0" smtClean="0">
                <a:solidFill>
                  <a:srgbClr val="C00000"/>
                </a:solidFill>
              </a:rPr>
              <a:t>   вид живопису, має культове призначення.</a:t>
            </a:r>
            <a:endParaRPr lang="ru-RU" sz="27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14600"/>
            <a:ext cx="2362200" cy="3941136"/>
          </a:xfrm>
        </p:spPr>
        <p:txBody>
          <a:bodyPr/>
          <a:lstStyle/>
          <a:p>
            <a:pPr algn="ctr">
              <a:buNone/>
            </a:pPr>
            <a:r>
              <a:rPr lang="uk-UA" b="1" dirty="0" err="1" smtClean="0">
                <a:solidFill>
                  <a:srgbClr val="7030A0"/>
                </a:solidFill>
              </a:rPr>
              <a:t>Аліпій</a:t>
            </a:r>
            <a:endParaRPr lang="uk-UA" b="1" dirty="0" smtClean="0">
              <a:solidFill>
                <a:srgbClr val="7030A0"/>
              </a:solidFill>
            </a:endParaRPr>
          </a:p>
          <a:p>
            <a:pPr algn="ctr">
              <a:buNone/>
            </a:pPr>
            <a:r>
              <a:rPr lang="uk-UA" b="1" dirty="0" smtClean="0">
                <a:solidFill>
                  <a:srgbClr val="7030A0"/>
                </a:solidFill>
              </a:rPr>
              <a:t>(</a:t>
            </a:r>
            <a:r>
              <a:rPr lang="uk-UA" b="1" dirty="0" err="1" smtClean="0">
                <a:solidFill>
                  <a:srgbClr val="7030A0"/>
                </a:solidFill>
              </a:rPr>
              <a:t>Алімпій</a:t>
            </a:r>
            <a:r>
              <a:rPr lang="uk-UA" b="1" dirty="0" smtClean="0">
                <a:solidFill>
                  <a:srgbClr val="7030A0"/>
                </a:solidFill>
              </a:rPr>
              <a:t>)</a:t>
            </a:r>
          </a:p>
          <a:p>
            <a:pPr algn="ctr">
              <a:buNone/>
            </a:pPr>
            <a:endParaRPr lang="ru-RU" dirty="0" smtClean="0">
              <a:solidFill>
                <a:srgbClr val="7030A0"/>
              </a:solidFill>
            </a:endParaRPr>
          </a:p>
          <a:p>
            <a:r>
              <a:rPr lang="uk-UA" b="1" dirty="0" smtClean="0">
                <a:solidFill>
                  <a:srgbClr val="7030A0"/>
                </a:solidFill>
              </a:rPr>
              <a:t>  </a:t>
            </a:r>
            <a:r>
              <a:rPr lang="uk-UA" dirty="0" smtClean="0">
                <a:solidFill>
                  <a:srgbClr val="7030A0"/>
                </a:solidFill>
              </a:rPr>
              <a:t>Один з найперших руських   іконописців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5122" name="Picture 2" descr="C:\Users\Digor\Desktop\prepodobnuj-alipij-alimpij-ikonopuse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95600" y="1903751"/>
            <a:ext cx="4953000" cy="4801848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51</TotalTime>
  <Words>182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Изящная</vt:lpstr>
      <vt:lpstr>            Культура Русі - України  в другій половині ХІ –  першій половині ХІІІ ст.  </vt:lpstr>
      <vt:lpstr>Мета уроку</vt:lpstr>
      <vt:lpstr>   Завдання   уроку  </vt:lpstr>
      <vt:lpstr>       Очікувані результати.     Після цього уроку учні зможуть: </vt:lpstr>
      <vt:lpstr>Освіта. Розвиток наукових знань.</vt:lpstr>
      <vt:lpstr>Книжні пам’ятки. Літописання. </vt:lpstr>
      <vt:lpstr>«Остромирове Євангеліє» мініатюра </vt:lpstr>
      <vt:lpstr>Усна народна творчість.</vt:lpstr>
      <vt:lpstr>.        Іконопис – мистецтво писання ікон,     вид живопису, має культове призначення.</vt:lpstr>
      <vt:lpstr>Вишгородська (Володимирська) ікона божої матері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Культура Русі - України  в другій половині ХІ –  першій половині ХІІІ ст.</dc:title>
  <dc:creator>Digor</dc:creator>
  <cp:lastModifiedBy>Digor</cp:lastModifiedBy>
  <cp:revision>8</cp:revision>
  <dcterms:created xsi:type="dcterms:W3CDTF">2006-08-16T00:00:00Z</dcterms:created>
  <dcterms:modified xsi:type="dcterms:W3CDTF">2018-09-04T19:07:44Z</dcterms:modified>
</cp:coreProperties>
</file>