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istua.com/personi/m/mirnij-panas" TargetMode="External"/><Relationship Id="rId2" Type="http://schemas.openxmlformats.org/officeDocument/2006/relationships/hyperlink" Target="http://histua.com/slovnik/k/kolonizaciy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histua.com/slovnik/k/kolonizaciy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histua.com/ru/slovar/x/xanstvo" TargetMode="External"/><Relationship Id="rId2" Type="http://schemas.openxmlformats.org/officeDocument/2006/relationships/hyperlink" Target="http://histua.com/personi/k/krimskij-agatangel-juhimovich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://histua.com/istoriya-ukraini/novij-chas/ukrainski-zemli-u-skladi-rosijskoi-imperii" TargetMode="External"/><Relationship Id="rId4" Type="http://schemas.openxmlformats.org/officeDocument/2006/relationships/hyperlink" Target="http://histua.com/slovnik/t/tavr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istua.com/istoriya-ukraini/novij-chas/ukrainski-zemli-u-skladi-rosijskoi-imperii" TargetMode="External"/><Relationship Id="rId2" Type="http://schemas.openxmlformats.org/officeDocument/2006/relationships/hyperlink" Target="http://histua.com/slovnik/d/derzhav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istua.com/slovnik/x/xanstvo" TargetMode="External"/><Relationship Id="rId4" Type="http://schemas.openxmlformats.org/officeDocument/2006/relationships/hyperlink" Target="http://histua.com/personi/k/krimskij-agatangel-juhimovic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1600199"/>
          </a:xfrm>
        </p:spPr>
        <p:txBody>
          <a:bodyPr>
            <a:prstTxWarp prst="textStop">
              <a:avLst>
                <a:gd name="adj" fmla="val 19379"/>
              </a:avLst>
            </a:prstTxWarp>
            <a:normAutofit fontScale="90000"/>
          </a:bodyPr>
          <a:lstStyle/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Підкорення Кримського ханства. Колонізація Півдня України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uk-UA" dirty="0" smtClean="0">
                <a:solidFill>
                  <a:srgbClr val="0070C0"/>
                </a:solidFill>
              </a:rPr>
              <a:t> </a:t>
            </a:r>
            <a:r>
              <a:rPr lang="uk-UA" dirty="0" smtClean="0">
                <a:solidFill>
                  <a:srgbClr val="002060"/>
                </a:solidFill>
              </a:rPr>
              <a:t>Учитель історії України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         </a:t>
            </a:r>
            <a:r>
              <a:rPr lang="uk-UA" dirty="0" err="1" smtClean="0">
                <a:solidFill>
                  <a:srgbClr val="002060"/>
                </a:solidFill>
              </a:rPr>
              <a:t>КЗ</a:t>
            </a:r>
            <a:r>
              <a:rPr lang="uk-UA" dirty="0" smtClean="0">
                <a:solidFill>
                  <a:srgbClr val="002060"/>
                </a:solidFill>
              </a:rPr>
              <a:t>  “ Спеціальна загальноосвітня 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                          </a:t>
            </a:r>
            <a:r>
              <a:rPr lang="uk-UA" dirty="0" err="1" smtClean="0">
                <a:solidFill>
                  <a:srgbClr val="002060"/>
                </a:solidFill>
              </a:rPr>
              <a:t>школа-</a:t>
            </a:r>
            <a:r>
              <a:rPr lang="uk-UA" dirty="0" smtClean="0">
                <a:solidFill>
                  <a:srgbClr val="002060"/>
                </a:solidFill>
              </a:rPr>
              <a:t>  інтернат І-ІІ ступенів № 55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Харківської обласної ради ”</a:t>
            </a:r>
          </a:p>
          <a:p>
            <a:r>
              <a:rPr lang="uk-UA" dirty="0" err="1" smtClean="0">
                <a:solidFill>
                  <a:srgbClr val="002060"/>
                </a:solidFill>
              </a:rPr>
              <a:t>Сігнаєвська</a:t>
            </a:r>
            <a:r>
              <a:rPr lang="uk-UA" dirty="0" smtClean="0">
                <a:solidFill>
                  <a:srgbClr val="002060"/>
                </a:solidFill>
              </a:rPr>
              <a:t> Серафима </a:t>
            </a:r>
            <a:r>
              <a:rPr lang="uk-UA" dirty="0" err="1" smtClean="0">
                <a:solidFill>
                  <a:srgbClr val="002060"/>
                </a:solidFill>
              </a:rPr>
              <a:t>Пантеліївна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295400"/>
            <a:ext cx="8183880" cy="473964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У 1774—</a:t>
            </a:r>
            <a:r>
              <a:rPr lang="uk-UA" sz="2400" dirty="0" smtClean="0">
                <a:solidFill>
                  <a:srgbClr val="C00000"/>
                </a:solidFill>
              </a:rPr>
              <a:t>1</a:t>
            </a:r>
            <a:r>
              <a:rPr lang="ru-RU" sz="2400" dirty="0" smtClean="0">
                <a:solidFill>
                  <a:srgbClr val="C00000"/>
                </a:solidFill>
              </a:rPr>
              <a:t>783 </a:t>
            </a:r>
            <a:r>
              <a:rPr lang="ru-RU" sz="2400" dirty="0" err="1" smtClean="0">
                <a:solidFill>
                  <a:srgbClr val="C00000"/>
                </a:solidFill>
              </a:rPr>
              <a:t>pp</a:t>
            </a:r>
            <a:r>
              <a:rPr lang="ru-RU" sz="2400" dirty="0" smtClean="0">
                <a:solidFill>
                  <a:srgbClr val="C00000"/>
                </a:solidFill>
              </a:rPr>
              <a:t>. </a:t>
            </a:r>
            <a:r>
              <a:rPr lang="ru-RU" sz="2400" u="sng" dirty="0" err="1" smtClean="0">
                <a:solidFill>
                  <a:srgbClr val="C00000"/>
                </a:solidFill>
                <a:hlinkClick r:id="rId2"/>
              </a:rPr>
              <a:t>колонізація</a:t>
            </a:r>
            <a:r>
              <a:rPr lang="ru-RU" sz="2400" dirty="0" smtClean="0">
                <a:solidFill>
                  <a:srgbClr val="C00000"/>
                </a:solidFill>
              </a:rPr>
              <a:t> </a:t>
            </a:r>
            <a:r>
              <a:rPr lang="ru-RU" sz="2400" dirty="0" err="1" smtClean="0">
                <a:solidFill>
                  <a:srgbClr val="C00000"/>
                </a:solidFill>
              </a:rPr>
              <a:t>півдня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України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відбувалась</a:t>
            </a:r>
            <a:r>
              <a:rPr lang="ru-RU" sz="2400" dirty="0" smtClean="0">
                <a:solidFill>
                  <a:srgbClr val="C00000"/>
                </a:solidFill>
              </a:rPr>
              <a:t> в </a:t>
            </a:r>
            <a:r>
              <a:rPr lang="ru-RU" sz="2400" dirty="0" err="1" smtClean="0">
                <a:solidFill>
                  <a:srgbClr val="C00000"/>
                </a:solidFill>
              </a:rPr>
              <a:t>умовах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напруженої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боротьби</a:t>
            </a:r>
            <a:r>
              <a:rPr lang="ru-RU" sz="2400" dirty="0" smtClean="0">
                <a:solidFill>
                  <a:srgbClr val="C00000"/>
                </a:solidFill>
              </a:rPr>
              <a:t> за </a:t>
            </a:r>
            <a:r>
              <a:rPr lang="ru-RU" sz="2400" dirty="0" err="1" smtClean="0">
                <a:solidFill>
                  <a:srgbClr val="C00000"/>
                </a:solidFill>
              </a:rPr>
              <a:t>Крим</a:t>
            </a:r>
            <a:r>
              <a:rPr lang="ru-RU" sz="2400" dirty="0" smtClean="0">
                <a:solidFill>
                  <a:srgbClr val="C00000"/>
                </a:solidFill>
              </a:rPr>
              <a:t>. </a:t>
            </a:r>
            <a:r>
              <a:rPr lang="ru-RU" sz="2400" dirty="0" err="1" smtClean="0">
                <a:solidFill>
                  <a:srgbClr val="C00000"/>
                </a:solidFill>
              </a:rPr>
              <a:t>Останній</a:t>
            </a:r>
            <a:r>
              <a:rPr lang="ru-RU" sz="2400" dirty="0" smtClean="0">
                <a:solidFill>
                  <a:srgbClr val="C00000"/>
                </a:solidFill>
              </a:rPr>
              <a:t>, у </a:t>
            </a:r>
            <a:r>
              <a:rPr lang="ru-RU" sz="2400" dirty="0" err="1" smtClean="0">
                <a:solidFill>
                  <a:srgbClr val="C00000"/>
                </a:solidFill>
              </a:rPr>
              <a:t>відповідності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з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умовами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Кючук-Кайнарджійського</a:t>
            </a:r>
            <a:r>
              <a:rPr lang="ru-RU" sz="2400" dirty="0" smtClean="0">
                <a:solidFill>
                  <a:srgbClr val="C00000"/>
                </a:solidFill>
              </a:rPr>
              <a:t> </a:t>
            </a:r>
            <a:r>
              <a:rPr lang="ru-RU" sz="2400" u="sng" dirty="0" smtClean="0">
                <a:solidFill>
                  <a:srgbClr val="C00000"/>
                </a:solidFill>
                <a:hlinkClick r:id="rId3"/>
              </a:rPr>
              <a:t>мирного</a:t>
            </a:r>
            <a:r>
              <a:rPr lang="ru-RU" sz="2400" dirty="0" smtClean="0">
                <a:solidFill>
                  <a:srgbClr val="C00000"/>
                </a:solidFill>
              </a:rPr>
              <a:t> договору 1774 р. </a:t>
            </a:r>
            <a:r>
              <a:rPr lang="ru-RU" sz="2400" dirty="0" err="1" smtClean="0">
                <a:solidFill>
                  <a:srgbClr val="C00000"/>
                </a:solidFill>
              </a:rPr>
              <a:t>між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Росією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і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Туреччиною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</a:rPr>
              <a:t>вважався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незалежним</a:t>
            </a:r>
            <a:r>
              <a:rPr lang="ru-RU" sz="2400" dirty="0" smtClean="0">
                <a:solidFill>
                  <a:srgbClr val="C00000"/>
                </a:solidFill>
              </a:rPr>
              <a:t>, а </a:t>
            </a:r>
            <a:r>
              <a:rPr lang="ru-RU" sz="2400" dirty="0" err="1" smtClean="0">
                <a:solidFill>
                  <a:srgbClr val="C00000"/>
                </a:solidFill>
              </a:rPr>
              <a:t>насправді</a:t>
            </a:r>
            <a:r>
              <a:rPr lang="ru-RU" sz="2400" dirty="0" smtClean="0">
                <a:solidFill>
                  <a:srgbClr val="C00000"/>
                </a:solidFill>
              </a:rPr>
              <a:t> ж </a:t>
            </a:r>
            <a:r>
              <a:rPr lang="ru-RU" sz="2400" dirty="0" err="1" smtClean="0">
                <a:solidFill>
                  <a:srgbClr val="C00000"/>
                </a:solidFill>
              </a:rPr>
              <a:t>перебував</a:t>
            </a:r>
            <a:r>
              <a:rPr lang="ru-RU" sz="2400" dirty="0" smtClean="0">
                <a:solidFill>
                  <a:srgbClr val="C00000"/>
                </a:solidFill>
              </a:rPr>
              <a:t> то </a:t>
            </a:r>
            <a:r>
              <a:rPr lang="ru-RU" sz="2400" dirty="0" err="1" smtClean="0">
                <a:solidFill>
                  <a:srgbClr val="C00000"/>
                </a:solidFill>
              </a:rPr>
              <a:t>під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російським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</a:rPr>
              <a:t>то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під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турецьким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впливом</a:t>
            </a:r>
            <a:r>
              <a:rPr lang="ru-RU" sz="2400" dirty="0" smtClean="0">
                <a:solidFill>
                  <a:srgbClr val="C00000"/>
                </a:solidFill>
              </a:rPr>
              <a:t>. </a:t>
            </a:r>
            <a:r>
              <a:rPr lang="ru-RU" sz="2400" dirty="0" err="1" smtClean="0">
                <a:solidFill>
                  <a:srgbClr val="C00000"/>
                </a:solidFill>
              </a:rPr>
              <a:t>Це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далося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взнаки</a:t>
            </a:r>
            <a:r>
              <a:rPr lang="ru-RU" sz="2400" dirty="0" smtClean="0">
                <a:solidFill>
                  <a:srgbClr val="C00000"/>
                </a:solidFill>
              </a:rPr>
              <a:t> як на темпах </a:t>
            </a:r>
            <a:r>
              <a:rPr lang="ru-RU" sz="2400" dirty="0" err="1" smtClean="0">
                <a:solidFill>
                  <a:srgbClr val="C00000"/>
                </a:solidFill>
              </a:rPr>
              <a:t>колонізації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dirty="0" err="1" smtClean="0">
                <a:solidFill>
                  <a:srgbClr val="C00000"/>
                </a:solidFill>
              </a:rPr>
              <a:t>розвитку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сільського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господарства</a:t>
            </a:r>
            <a:r>
              <a:rPr lang="ru-RU" sz="2400" dirty="0" smtClean="0">
                <a:solidFill>
                  <a:srgbClr val="C00000"/>
                </a:solidFill>
              </a:rPr>
              <a:t> та </a:t>
            </a:r>
            <a:r>
              <a:rPr lang="ru-RU" sz="2400" dirty="0" err="1" smtClean="0">
                <a:solidFill>
                  <a:srgbClr val="C00000"/>
                </a:solidFill>
              </a:rPr>
              <a:t>промислів</a:t>
            </a:r>
            <a:r>
              <a:rPr lang="ru-RU" sz="2400" dirty="0" smtClean="0">
                <a:solidFill>
                  <a:srgbClr val="C00000"/>
                </a:solidFill>
              </a:rPr>
              <a:t> краю, так </a:t>
            </a:r>
            <a:r>
              <a:rPr lang="ru-RU" sz="2400" dirty="0" err="1" smtClean="0">
                <a:solidFill>
                  <a:srgbClr val="C00000"/>
                </a:solidFill>
              </a:rPr>
              <a:t>і</a:t>
            </a:r>
            <a:r>
              <a:rPr lang="ru-RU" sz="2400" dirty="0" smtClean="0">
                <a:solidFill>
                  <a:srgbClr val="C00000"/>
                </a:solidFill>
              </a:rPr>
              <a:t> на </a:t>
            </a:r>
            <a:r>
              <a:rPr lang="ru-RU" sz="2400" dirty="0" err="1" smtClean="0">
                <a:solidFill>
                  <a:srgbClr val="C00000"/>
                </a:solidFill>
              </a:rPr>
              <a:t>торгівлі</a:t>
            </a:r>
            <a:r>
              <a:rPr lang="ru-RU" sz="2400" dirty="0" smtClean="0">
                <a:solidFill>
                  <a:srgbClr val="C00000"/>
                </a:solidFill>
              </a:rPr>
              <a:t> в </a:t>
            </a:r>
            <a:r>
              <a:rPr lang="ru-RU" sz="2400" dirty="0" err="1" smtClean="0">
                <a:solidFill>
                  <a:srgbClr val="C00000"/>
                </a:solidFill>
              </a:rPr>
              <a:t>Північному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Причорномор'ї</a:t>
            </a:r>
            <a:r>
              <a:rPr lang="ru-RU" sz="2400" dirty="0" smtClean="0">
                <a:solidFill>
                  <a:srgbClr val="C00000"/>
                </a:solidFill>
              </a:rPr>
              <a:t>, яка через </a:t>
            </a:r>
            <a:r>
              <a:rPr lang="ru-RU" sz="2400" dirty="0" err="1" smtClean="0">
                <a:solidFill>
                  <a:srgbClr val="C00000"/>
                </a:solidFill>
              </a:rPr>
              <a:t>це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була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дуже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обмеженою</a:t>
            </a:r>
            <a:r>
              <a:rPr lang="ru-RU" sz="2400" dirty="0" smtClean="0">
                <a:solidFill>
                  <a:srgbClr val="C00000"/>
                </a:solidFill>
              </a:rPr>
              <a:t>.</a:t>
            </a:r>
            <a:br>
              <a:rPr lang="ru-RU" sz="2400" dirty="0" smtClean="0">
                <a:solidFill>
                  <a:srgbClr val="C00000"/>
                </a:solidFill>
              </a:rPr>
            </a:b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841248"/>
          </a:xfrm>
        </p:spPr>
        <p:txBody>
          <a:bodyPr/>
          <a:lstStyle/>
          <a:p>
            <a:pPr algn="ctr"/>
            <a:r>
              <a:rPr lang="uk-UA" b="1" i="1" u="sng" dirty="0" smtClean="0">
                <a:hlinkClick r:id="rId2"/>
              </a:rPr>
              <a:t>К</a:t>
            </a:r>
            <a:r>
              <a:rPr lang="ru-RU" b="1" i="1" u="sng" dirty="0" err="1" smtClean="0">
                <a:hlinkClick r:id="rId2"/>
              </a:rPr>
              <a:t>олонізація</a:t>
            </a:r>
            <a:r>
              <a:rPr lang="ru-RU" b="1" i="1" dirty="0" smtClean="0"/>
              <a:t> </a:t>
            </a:r>
            <a:r>
              <a:rPr lang="ru-RU" b="1" i="1" dirty="0" err="1" smtClean="0">
                <a:solidFill>
                  <a:srgbClr val="00B050"/>
                </a:solidFill>
              </a:rPr>
              <a:t>півдня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України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371600"/>
            <a:ext cx="8183880" cy="46634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841248"/>
          </a:xfrm>
        </p:spPr>
        <p:txBody>
          <a:bodyPr/>
          <a:lstStyle/>
          <a:p>
            <a:pPr algn="ctr">
              <a:buNone/>
            </a:pPr>
            <a:r>
              <a:rPr lang="uk-UA" b="1" i="1" u="sng" dirty="0" smtClean="0">
                <a:hlinkClick r:id="rId2"/>
              </a:rPr>
              <a:t>К</a:t>
            </a:r>
            <a:r>
              <a:rPr lang="ru-RU" b="1" i="1" u="sng" dirty="0" err="1" smtClean="0">
                <a:hlinkClick r:id="rId2"/>
              </a:rPr>
              <a:t>олонізація</a:t>
            </a:r>
            <a:r>
              <a:rPr lang="ru-RU" b="1" i="1" dirty="0" smtClean="0"/>
              <a:t> </a:t>
            </a:r>
            <a:r>
              <a:rPr lang="ru-RU" b="1" i="1" dirty="0" err="1" smtClean="0">
                <a:solidFill>
                  <a:srgbClr val="00B050"/>
                </a:solidFill>
              </a:rPr>
              <a:t>півдня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України</a:t>
            </a:r>
            <a:endParaRPr lang="ru-RU" dirty="0" smtClean="0">
              <a:solidFill>
                <a:srgbClr val="00B050"/>
              </a:solidFill>
            </a:endParaRPr>
          </a:p>
          <a:p>
            <a:pPr algn="ctr"/>
            <a:endParaRPr lang="ru-RU" dirty="0"/>
          </a:p>
        </p:txBody>
      </p:sp>
      <p:pic>
        <p:nvPicPr>
          <p:cNvPr id="5122" name="Picture 2" descr="C:\Users\Digor\Desktop\1800_Novoros_go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799"/>
            <a:ext cx="8305800" cy="48768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590800"/>
            <a:ext cx="8183880" cy="34442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289048"/>
          </a:xfrm>
        </p:spPr>
        <p:txBody>
          <a:bodyPr/>
          <a:lstStyle/>
          <a:p>
            <a:r>
              <a:rPr lang="ru-RU" sz="2400" dirty="0" smtClean="0"/>
              <a:t>8 </a:t>
            </a:r>
            <a:r>
              <a:rPr lang="ru-RU" sz="2400" dirty="0" err="1" smtClean="0"/>
              <a:t>квітня</a:t>
            </a:r>
            <a:r>
              <a:rPr lang="uk-UA" sz="2400" dirty="0" smtClean="0"/>
              <a:t> 1783 року </a:t>
            </a:r>
            <a:r>
              <a:rPr lang="ru-RU" sz="2400" dirty="0" smtClean="0"/>
              <a:t> до </a:t>
            </a:r>
            <a:r>
              <a:rPr lang="ru-RU" sz="2400" dirty="0" err="1" smtClean="0"/>
              <a:t>Росії</a:t>
            </a:r>
            <a:r>
              <a:rPr lang="ru-RU" sz="2400" dirty="0" smtClean="0"/>
              <a:t>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приєднана</a:t>
            </a:r>
            <a:r>
              <a:rPr lang="ru-RU" sz="2400" dirty="0" smtClean="0"/>
              <a:t> </a:t>
            </a:r>
            <a:r>
              <a:rPr lang="ru-RU" sz="2400" dirty="0" err="1" smtClean="0"/>
              <a:t>територія</a:t>
            </a:r>
            <a:r>
              <a:rPr lang="ru-RU" sz="2400" dirty="0" smtClean="0"/>
              <a:t> </a:t>
            </a:r>
            <a:r>
              <a:rPr lang="ru-RU" sz="2400" u="sng" dirty="0" err="1" smtClean="0">
                <a:hlinkClick r:id="rId2"/>
              </a:rPr>
              <a:t>Кримського</a:t>
            </a:r>
            <a:r>
              <a:rPr lang="ru-RU" sz="2400" dirty="0" smtClean="0"/>
              <a:t> </a:t>
            </a:r>
            <a:r>
              <a:rPr lang="ru-RU" sz="2400" u="sng" dirty="0" smtClean="0">
                <a:hlinkClick r:id="rId3"/>
              </a:rPr>
              <a:t>ханства</a:t>
            </a:r>
            <a:r>
              <a:rPr lang="ru-RU" sz="2400" dirty="0" smtClean="0"/>
              <a:t>, яка </a:t>
            </a:r>
            <a:r>
              <a:rPr lang="ru-RU" sz="2400" dirty="0" err="1" smtClean="0"/>
              <a:t>отримала</a:t>
            </a:r>
            <a:r>
              <a:rPr lang="ru-RU" sz="2400" dirty="0" smtClean="0"/>
              <a:t> </a:t>
            </a:r>
            <a:r>
              <a:rPr lang="ru-RU" sz="2400" dirty="0" err="1" smtClean="0"/>
              <a:t>назву</a:t>
            </a:r>
            <a:r>
              <a:rPr lang="ru-RU" sz="2400" dirty="0" smtClean="0"/>
              <a:t> «</a:t>
            </a:r>
            <a:r>
              <a:rPr lang="ru-RU" sz="2400" u="sng" dirty="0" err="1" smtClean="0">
                <a:hlinkClick r:id="rId4"/>
              </a:rPr>
              <a:t>Таврійська</a:t>
            </a:r>
            <a:r>
              <a:rPr lang="ru-RU" sz="2400" dirty="0" smtClean="0"/>
              <a:t> область»</a:t>
            </a:r>
            <a:r>
              <a:rPr lang="uk-UA" sz="2400" dirty="0" smtClean="0"/>
              <a:t>.  </a:t>
            </a:r>
            <a:r>
              <a:rPr lang="ru-RU" sz="2400" dirty="0" err="1" smtClean="0"/>
              <a:t>Приєднання</a:t>
            </a:r>
            <a:r>
              <a:rPr lang="ru-RU" sz="2400" dirty="0" smtClean="0"/>
              <a:t> до </a:t>
            </a:r>
            <a:r>
              <a:rPr lang="ru-RU" sz="2400" u="sng" dirty="0" err="1" smtClean="0">
                <a:hlinkClick r:id="rId5"/>
              </a:rPr>
              <a:t>Російської</a:t>
            </a:r>
            <a:r>
              <a:rPr lang="ru-RU" sz="2400" u="sng" dirty="0" smtClean="0">
                <a:hlinkClick r:id="rId5"/>
              </a:rPr>
              <a:t> </a:t>
            </a:r>
            <a:r>
              <a:rPr lang="ru-RU" sz="2400" u="sng" dirty="0" err="1" smtClean="0">
                <a:hlinkClick r:id="rId5"/>
              </a:rPr>
              <a:t>імперії</a:t>
            </a:r>
            <a:r>
              <a:rPr lang="ru-RU" sz="2400" dirty="0" smtClean="0"/>
              <a:t> земель </a:t>
            </a:r>
            <a:r>
              <a:rPr lang="ru-RU" sz="2400" dirty="0" err="1" smtClean="0"/>
              <a:t>кримських</a:t>
            </a:r>
            <a:r>
              <a:rPr lang="ru-RU" sz="2400" dirty="0" smtClean="0"/>
              <a:t> татар </a:t>
            </a:r>
            <a:r>
              <a:rPr lang="ru-RU" sz="2400" dirty="0" err="1" smtClean="0"/>
              <a:t>фактично</a:t>
            </a:r>
            <a:r>
              <a:rPr lang="ru-RU" sz="2400" dirty="0" smtClean="0"/>
              <a:t> означало </a:t>
            </a:r>
            <a:r>
              <a:rPr lang="ru-RU" sz="2400" dirty="0" err="1" smtClean="0"/>
              <a:t>ліквідацію</a:t>
            </a:r>
            <a:r>
              <a:rPr lang="ru-RU" sz="2400" dirty="0" smtClean="0"/>
              <a:t> </a:t>
            </a:r>
            <a:r>
              <a:rPr lang="ru-RU" sz="2400" dirty="0" err="1" smtClean="0"/>
              <a:t>цілої</a:t>
            </a:r>
            <a:r>
              <a:rPr lang="ru-RU" sz="2400" dirty="0" smtClean="0"/>
              <a:t> </a:t>
            </a:r>
            <a:r>
              <a:rPr lang="ru-RU" sz="2400" dirty="0" err="1" smtClean="0"/>
              <a:t>держави</a:t>
            </a:r>
            <a:r>
              <a:rPr lang="ru-RU" sz="2400" dirty="0" smtClean="0"/>
              <a:t>.</a:t>
            </a:r>
          </a:p>
          <a:p>
            <a:endParaRPr lang="ru-RU" dirty="0"/>
          </a:p>
        </p:txBody>
      </p:sp>
      <p:pic>
        <p:nvPicPr>
          <p:cNvPr id="6147" name="Picture 3" descr="C:\Users\Digor\Desktop\350px-Tavr_obl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" y="2568574"/>
            <a:ext cx="8001000" cy="3908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183880" cy="4648200"/>
          </a:xfrm>
        </p:spPr>
        <p:txBody>
          <a:bodyPr>
            <a:noAutofit/>
          </a:bodyPr>
          <a:lstStyle/>
          <a:p>
            <a:r>
              <a:rPr lang="uk-UA" sz="2400" dirty="0" smtClean="0">
                <a:solidFill>
                  <a:srgbClr val="0070C0"/>
                </a:solidFill>
              </a:rPr>
              <a:t>-  розглянути процес заселення Південної  України та приєднання Криму до Росії; 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ru-RU" sz="2400" dirty="0" smtClean="0">
                <a:solidFill>
                  <a:srgbClr val="0070C0"/>
                </a:solidFill>
              </a:rPr>
              <a:t> - </a:t>
            </a:r>
            <a:r>
              <a:rPr lang="uk-UA" sz="2400" dirty="0" smtClean="0">
                <a:solidFill>
                  <a:srgbClr val="0070C0"/>
                </a:solidFill>
              </a:rPr>
              <a:t>розвивати в учнів уміння аналізувати та систематизувати матеріал, працювати з  історичними джерелами,</a:t>
            </a:r>
            <a:r>
              <a:rPr lang="ru-RU" sz="2400" dirty="0" smtClean="0">
                <a:solidFill>
                  <a:srgbClr val="0070C0"/>
                </a:solidFill>
              </a:rPr>
              <a:t/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uk-UA" sz="2400" dirty="0" smtClean="0">
                <a:solidFill>
                  <a:srgbClr val="0070C0"/>
                </a:solidFill>
              </a:rPr>
              <a:t> - зіставляти інформацію з різних історичних джерел, робити висновки,  узагальнення й  порівняння, працювати з картою;</a:t>
            </a:r>
            <a:br>
              <a:rPr lang="uk-UA" sz="2400" dirty="0" smtClean="0">
                <a:solidFill>
                  <a:srgbClr val="0070C0"/>
                </a:solidFill>
              </a:rPr>
            </a:br>
            <a:r>
              <a:rPr lang="uk-UA" sz="2400" dirty="0" smtClean="0">
                <a:solidFill>
                  <a:srgbClr val="0070C0"/>
                </a:solidFill>
              </a:rPr>
              <a:t>- </a:t>
            </a:r>
            <a:r>
              <a:rPr lang="ru-RU" sz="2400" dirty="0" err="1" smtClean="0">
                <a:solidFill>
                  <a:srgbClr val="0070C0"/>
                </a:solidFill>
              </a:rPr>
              <a:t>виховувати</a:t>
            </a:r>
            <a:r>
              <a:rPr lang="ru-RU" sz="2400" dirty="0" smtClean="0">
                <a:solidFill>
                  <a:srgbClr val="0070C0"/>
                </a:solidFill>
              </a:rPr>
              <a:t> в </a:t>
            </a:r>
            <a:r>
              <a:rPr lang="ru-RU" sz="2400" dirty="0" err="1" smtClean="0">
                <a:solidFill>
                  <a:srgbClr val="0070C0"/>
                </a:solidFill>
              </a:rPr>
              <a:t>учнів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національно</a:t>
            </a:r>
            <a:r>
              <a:rPr lang="ru-RU" sz="2400" dirty="0" smtClean="0">
                <a:solidFill>
                  <a:srgbClr val="0070C0"/>
                </a:solidFill>
              </a:rPr>
              <a:t> - </a:t>
            </a:r>
            <a:r>
              <a:rPr lang="ru-RU" sz="2400" dirty="0" err="1" smtClean="0">
                <a:solidFill>
                  <a:srgbClr val="0070C0"/>
                </a:solidFill>
              </a:rPr>
              <a:t>патріотичні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err="1" smtClean="0">
                <a:solidFill>
                  <a:srgbClr val="0070C0"/>
                </a:solidFill>
              </a:rPr>
              <a:t>почуття</a:t>
            </a:r>
            <a:r>
              <a:rPr lang="ru-RU" sz="2400" dirty="0" smtClean="0">
                <a:solidFill>
                  <a:srgbClr val="0070C0"/>
                </a:solidFill>
              </a:rPr>
              <a:t>.</a:t>
            </a:r>
            <a:br>
              <a:rPr lang="ru-RU" sz="2400" dirty="0" smtClean="0">
                <a:solidFill>
                  <a:srgbClr val="0070C0"/>
                </a:solidFill>
              </a:rPr>
            </a:br>
            <a:r>
              <a:rPr lang="uk-UA" sz="2400" dirty="0" smtClean="0">
                <a:solidFill>
                  <a:srgbClr val="0070C0"/>
                </a:solidFill>
              </a:rPr>
              <a:t> </a:t>
            </a:r>
            <a:r>
              <a:rPr lang="ru-RU" sz="2000" dirty="0" smtClean="0">
                <a:solidFill>
                  <a:srgbClr val="0070C0"/>
                </a:solidFill>
              </a:rPr>
              <a:t/>
            </a:r>
            <a:br>
              <a:rPr lang="ru-RU" sz="2000" dirty="0" smtClean="0">
                <a:solidFill>
                  <a:srgbClr val="0070C0"/>
                </a:solidFill>
              </a:rPr>
            </a:b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183880" cy="1066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5200" b="1" i="1" dirty="0" smtClean="0">
                <a:solidFill>
                  <a:srgbClr val="FF0000"/>
                </a:solidFill>
              </a:rPr>
              <a:t>МЕТА  УРОКУ</a:t>
            </a:r>
          </a:p>
          <a:p>
            <a:pPr algn="ctr">
              <a:buNone/>
            </a:pPr>
            <a:endParaRPr lang="uk-UA" sz="5200" i="1" dirty="0" smtClean="0">
              <a:solidFill>
                <a:srgbClr val="FF0000"/>
              </a:solidFill>
            </a:endParaRPr>
          </a:p>
          <a:p>
            <a:pPr algn="ctr">
              <a:buFont typeface="Wingdings" pitchFamily="2" charset="2"/>
              <a:buChar char="q"/>
            </a:pPr>
            <a:endParaRPr lang="uk-UA" sz="9800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uk-UA" sz="3200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183880" cy="4114800"/>
          </a:xfrm>
        </p:spPr>
        <p:txBody>
          <a:bodyPr>
            <a:noAutofit/>
          </a:bodyPr>
          <a:lstStyle/>
          <a:p>
            <a:r>
              <a:rPr lang="uk-UA" sz="2800" dirty="0" smtClean="0">
                <a:solidFill>
                  <a:srgbClr val="002060"/>
                </a:solidFill>
              </a:rPr>
              <a:t>   1.</a:t>
            </a:r>
            <a:r>
              <a:rPr lang="uk-UA" sz="2800" dirty="0" smtClean="0"/>
              <a:t> </a:t>
            </a:r>
            <a:r>
              <a:rPr lang="uk-UA" sz="2800" dirty="0" smtClean="0">
                <a:solidFill>
                  <a:srgbClr val="002060"/>
                </a:solidFill>
              </a:rPr>
              <a:t>Розглянути на карті територіальні</a:t>
            </a:r>
            <a:br>
              <a:rPr lang="uk-UA" sz="2800" dirty="0" smtClean="0">
                <a:solidFill>
                  <a:srgbClr val="002060"/>
                </a:solidFill>
              </a:rPr>
            </a:br>
            <a:r>
              <a:rPr lang="uk-UA" sz="2800" dirty="0" smtClean="0">
                <a:solidFill>
                  <a:srgbClr val="002060"/>
                </a:solidFill>
              </a:rPr>
              <a:t>       зміни, які відбулися внаслідок </a:t>
            </a:r>
            <a:br>
              <a:rPr lang="uk-UA" sz="2800" dirty="0" smtClean="0">
                <a:solidFill>
                  <a:srgbClr val="002060"/>
                </a:solidFill>
              </a:rPr>
            </a:br>
            <a:r>
              <a:rPr lang="uk-UA" sz="2800" dirty="0" smtClean="0">
                <a:solidFill>
                  <a:srgbClr val="002060"/>
                </a:solidFill>
              </a:rPr>
              <a:t>       російсько-турецьких воєн другої </a:t>
            </a:r>
            <a:br>
              <a:rPr lang="uk-UA" sz="2800" dirty="0" smtClean="0">
                <a:solidFill>
                  <a:srgbClr val="002060"/>
                </a:solidFill>
              </a:rPr>
            </a:br>
            <a:r>
              <a:rPr lang="uk-UA" sz="2800" dirty="0" smtClean="0">
                <a:solidFill>
                  <a:srgbClr val="002060"/>
                </a:solidFill>
              </a:rPr>
              <a:t>       половини </a:t>
            </a:r>
            <a:r>
              <a:rPr lang="ru-RU" sz="2800" dirty="0" smtClean="0">
                <a:solidFill>
                  <a:srgbClr val="002060"/>
                </a:solidFill>
              </a:rPr>
              <a:t>XVIII </a:t>
            </a:r>
            <a:r>
              <a:rPr lang="ru-RU" sz="2800" dirty="0" err="1" smtClean="0">
                <a:solidFill>
                  <a:srgbClr val="002060"/>
                </a:solidFill>
              </a:rPr>
              <a:t>c</a:t>
            </a:r>
            <a:r>
              <a:rPr lang="uk-UA" sz="2800" dirty="0" smtClean="0">
                <a:solidFill>
                  <a:srgbClr val="002060"/>
                </a:solidFill>
              </a:rPr>
              <a:t>т., захоплення</a:t>
            </a:r>
            <a:br>
              <a:rPr lang="uk-UA" sz="2800" dirty="0" smtClean="0">
                <a:solidFill>
                  <a:srgbClr val="002060"/>
                </a:solidFill>
              </a:rPr>
            </a:br>
            <a:r>
              <a:rPr lang="uk-UA" sz="2800" dirty="0" smtClean="0">
                <a:solidFill>
                  <a:srgbClr val="002060"/>
                </a:solidFill>
              </a:rPr>
              <a:t>       Росією </a:t>
            </a:r>
            <a:r>
              <a:rPr lang="ru-RU" sz="2800" dirty="0" err="1" smtClean="0">
                <a:solidFill>
                  <a:srgbClr val="002060"/>
                </a:solidFill>
              </a:rPr>
              <a:t>Криму</a:t>
            </a:r>
            <a:r>
              <a:rPr lang="uk-UA" sz="2800" dirty="0" smtClean="0">
                <a:solidFill>
                  <a:srgbClr val="002060"/>
                </a:solidFill>
              </a:rPr>
              <a:t>;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   </a:t>
            </a:r>
            <a:r>
              <a:rPr lang="uk-UA" sz="2800" dirty="0" smtClean="0">
                <a:solidFill>
                  <a:srgbClr val="002060"/>
                </a:solidFill>
              </a:rPr>
              <a:t>2. З’ясувати  причини  ліквідації </a:t>
            </a:r>
            <a:br>
              <a:rPr lang="uk-UA" sz="2800" dirty="0" smtClean="0">
                <a:solidFill>
                  <a:srgbClr val="002060"/>
                </a:solidFill>
              </a:rPr>
            </a:br>
            <a:r>
              <a:rPr lang="uk-UA" sz="2800" dirty="0" smtClean="0">
                <a:solidFill>
                  <a:srgbClr val="002060"/>
                </a:solidFill>
              </a:rPr>
              <a:t>       Кримського ханства;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dirty="0" smtClean="0">
                <a:solidFill>
                  <a:srgbClr val="002060"/>
                </a:solidFill>
              </a:rPr>
              <a:t>   </a:t>
            </a:r>
            <a:r>
              <a:rPr lang="uk-UA" sz="2800" dirty="0" smtClean="0">
                <a:solidFill>
                  <a:srgbClr val="002060"/>
                </a:solidFill>
              </a:rPr>
              <a:t>3. Ознайомитися  із  процесом </a:t>
            </a:r>
            <a:br>
              <a:rPr lang="uk-UA" sz="2800" dirty="0" smtClean="0">
                <a:solidFill>
                  <a:srgbClr val="002060"/>
                </a:solidFill>
              </a:rPr>
            </a:br>
            <a:r>
              <a:rPr lang="uk-UA" sz="2800" dirty="0" smtClean="0">
                <a:solidFill>
                  <a:srgbClr val="002060"/>
                </a:solidFill>
              </a:rPr>
              <a:t>       заселення Південної України;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2222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i="1" dirty="0" smtClean="0">
                <a:solidFill>
                  <a:srgbClr val="FF0000"/>
                </a:solidFill>
              </a:rPr>
              <a:t>Завдання уроку</a:t>
            </a:r>
          </a:p>
          <a:p>
            <a:pPr algn="ctr">
              <a:buNone/>
            </a:pPr>
            <a:endParaRPr lang="uk-UA" sz="3200" i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ru-RU" sz="320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32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981200"/>
            <a:ext cx="8183880" cy="4053840"/>
          </a:xfrm>
        </p:spPr>
        <p:txBody>
          <a:bodyPr>
            <a:normAutofit/>
          </a:bodyPr>
          <a:lstStyle/>
          <a:p>
            <a:pPr lvl="0"/>
            <a:r>
              <a:rPr lang="uk-UA" sz="2400" dirty="0" smtClean="0"/>
              <a:t>-  показувати на карті територіальні зміни, які відбулися внаслідок російсько-турецьких воєн другої половини </a:t>
            </a:r>
            <a:r>
              <a:rPr lang="ru-RU" sz="2400" dirty="0" smtClean="0"/>
              <a:t>XVIII </a:t>
            </a:r>
            <a:r>
              <a:rPr lang="ru-RU" sz="2400" dirty="0" err="1" smtClean="0"/>
              <a:t>c</a:t>
            </a:r>
            <a:r>
              <a:rPr lang="uk-UA" sz="2400" dirty="0" smtClean="0"/>
              <a:t>т., захоплення Росією </a:t>
            </a:r>
            <a:r>
              <a:rPr lang="ru-RU" sz="2400" dirty="0" err="1" smtClean="0"/>
              <a:t>Криму</a:t>
            </a:r>
            <a:r>
              <a:rPr lang="uk-UA" sz="2400" dirty="0" smtClean="0"/>
              <a:t>;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-  по</a:t>
            </a:r>
            <a:r>
              <a:rPr lang="uk-UA" sz="2400" dirty="0" err="1" smtClean="0"/>
              <a:t>казувати</a:t>
            </a:r>
            <a:r>
              <a:rPr lang="uk-UA" sz="2400" dirty="0" smtClean="0"/>
              <a:t> </a:t>
            </a:r>
            <a:r>
              <a:rPr lang="ru-RU" sz="2400" dirty="0" smtClean="0"/>
              <a:t> </a:t>
            </a:r>
            <a:r>
              <a:rPr lang="ru-RU" sz="2400" dirty="0" err="1" smtClean="0"/>
              <a:t>території</a:t>
            </a:r>
            <a:r>
              <a:rPr lang="ru-RU" sz="2400" dirty="0" smtClean="0"/>
              <a:t> </a:t>
            </a:r>
            <a:r>
              <a:rPr lang="ru-RU" sz="2400" dirty="0" err="1" smtClean="0"/>
              <a:t>заселення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Південної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України</a:t>
            </a:r>
            <a:r>
              <a:rPr lang="ru-RU" sz="2400" dirty="0" smtClean="0"/>
              <a:t> на </a:t>
            </a:r>
            <a:r>
              <a:rPr lang="ru-RU" sz="2400" dirty="0" err="1" smtClean="0"/>
              <a:t>карті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-  </a:t>
            </a:r>
            <a:r>
              <a:rPr lang="uk-UA" sz="2400" dirty="0" smtClean="0"/>
              <a:t>розвинути вміння аналізувати та систематизувати матеріал, працювати з історичними джерелами, зіставляти інформацію з різних історичних джерел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298448"/>
          </a:xfrm>
        </p:spPr>
        <p:txBody>
          <a:bodyPr/>
          <a:lstStyle/>
          <a:p>
            <a:pPr algn="ctr">
              <a:buNone/>
            </a:pPr>
            <a:r>
              <a:rPr lang="uk-UA" b="1" dirty="0" smtClean="0">
                <a:solidFill>
                  <a:srgbClr val="C00000"/>
                </a:solidFill>
              </a:rPr>
              <a:t>Очікувані результати.</a:t>
            </a:r>
            <a:endParaRPr lang="ru-RU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uk-UA" b="1" i="1" dirty="0" smtClean="0">
                <a:solidFill>
                  <a:srgbClr val="C00000"/>
                </a:solidFill>
              </a:rPr>
              <a:t>Після цього уроку учні зможуть:</a:t>
            </a:r>
            <a:endParaRPr lang="ru-RU" b="1" dirty="0" smtClean="0">
              <a:solidFill>
                <a:srgbClr val="C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2057400"/>
            <a:ext cx="8183880" cy="914400"/>
          </a:xfrm>
        </p:spPr>
        <p:txBody>
          <a:bodyPr>
            <a:normAutofit fontScale="90000"/>
          </a:bodyPr>
          <a:lstStyle/>
          <a:p>
            <a:r>
              <a:rPr lang="uk-UA" i="1" dirty="0" smtClean="0">
                <a:solidFill>
                  <a:srgbClr val="C00000"/>
                </a:solidFill>
              </a:rPr>
              <a:t>Чому історія Кримського ханства</a:t>
            </a:r>
            <a:br>
              <a:rPr lang="uk-UA" i="1" dirty="0" smtClean="0">
                <a:solidFill>
                  <a:srgbClr val="C00000"/>
                </a:solidFill>
              </a:rPr>
            </a:br>
            <a:r>
              <a:rPr lang="uk-UA" i="1" dirty="0" smtClean="0">
                <a:solidFill>
                  <a:srgbClr val="C00000"/>
                </a:solidFill>
              </a:rPr>
              <a:t>      є актуальною сьогодні?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8183880" cy="685800"/>
          </a:xfrm>
        </p:spPr>
        <p:txBody>
          <a:bodyPr/>
          <a:lstStyle/>
          <a:p>
            <a:pPr algn="ctr">
              <a:buNone/>
            </a:pPr>
            <a:r>
              <a:rPr lang="uk-UA" b="1" i="1" dirty="0" smtClean="0"/>
              <a:t>Проблемне питання</a:t>
            </a:r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1026" name="Picture 2" descr="C:\Users\Digor\Desktop\UC293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590800"/>
            <a:ext cx="6553200" cy="36576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371600"/>
            <a:ext cx="3916680" cy="4663440"/>
          </a:xfrm>
        </p:spPr>
        <p:txBody>
          <a:bodyPr>
            <a:noAutofit/>
          </a:bodyPr>
          <a:lstStyle/>
          <a:p>
            <a:r>
              <a:rPr lang="ru-RU" sz="2200" dirty="0" smtClean="0">
                <a:solidFill>
                  <a:srgbClr val="C00000"/>
                </a:solidFill>
              </a:rPr>
              <a:t>Середина XV ст. </a:t>
            </a:r>
            <a:r>
              <a:rPr lang="ru-RU" sz="2200" dirty="0" err="1" smtClean="0">
                <a:solidFill>
                  <a:srgbClr val="C00000"/>
                </a:solidFill>
              </a:rPr>
              <a:t>ознаменувалася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dirty="0" err="1" smtClean="0">
                <a:solidFill>
                  <a:srgbClr val="C00000"/>
                </a:solidFill>
              </a:rPr>
              <a:t>розпадом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dirty="0" err="1" smtClean="0">
                <a:solidFill>
                  <a:srgbClr val="C00000"/>
                </a:solidFill>
              </a:rPr>
              <a:t>Золотої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dirty="0" err="1" smtClean="0">
                <a:solidFill>
                  <a:srgbClr val="C00000"/>
                </a:solidFill>
              </a:rPr>
              <a:t>Орди</a:t>
            </a:r>
            <a:r>
              <a:rPr lang="ru-RU" sz="2200" dirty="0" smtClean="0">
                <a:solidFill>
                  <a:srgbClr val="C00000"/>
                </a:solidFill>
              </a:rPr>
              <a:t>.</a:t>
            </a:r>
            <a:br>
              <a:rPr lang="ru-RU" sz="2200" dirty="0" smtClean="0">
                <a:solidFill>
                  <a:srgbClr val="C00000"/>
                </a:solidFill>
              </a:rPr>
            </a:br>
            <a:r>
              <a:rPr lang="ru-RU" sz="2200" dirty="0" smtClean="0">
                <a:solidFill>
                  <a:srgbClr val="C00000"/>
                </a:solidFill>
              </a:rPr>
              <a:t>У 1441р. за </a:t>
            </a:r>
            <a:r>
              <a:rPr lang="ru-RU" sz="2200" dirty="0" err="1" smtClean="0">
                <a:solidFill>
                  <a:srgbClr val="C00000"/>
                </a:solidFill>
              </a:rPr>
              <a:t>сприяння</a:t>
            </a:r>
            <a:r>
              <a:rPr lang="ru-RU" sz="2200" dirty="0" smtClean="0">
                <a:solidFill>
                  <a:srgbClr val="C00000"/>
                </a:solidFill>
              </a:rPr>
              <a:t> великого </a:t>
            </a:r>
            <a:r>
              <a:rPr lang="ru-RU" sz="2200" dirty="0" err="1" smtClean="0">
                <a:solidFill>
                  <a:srgbClr val="C00000"/>
                </a:solidFill>
              </a:rPr>
              <a:t>литовського</a:t>
            </a:r>
            <a:r>
              <a:rPr lang="ru-RU" sz="2200" dirty="0" smtClean="0">
                <a:solidFill>
                  <a:srgbClr val="C00000"/>
                </a:solidFill>
              </a:rPr>
              <a:t> князя </a:t>
            </a:r>
            <a:r>
              <a:rPr lang="ru-RU" sz="2200" dirty="0" err="1" smtClean="0">
                <a:solidFill>
                  <a:srgbClr val="C00000"/>
                </a:solidFill>
              </a:rPr>
              <a:t>Вітовта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br>
              <a:rPr lang="ru-RU" sz="2200" dirty="0" smtClean="0">
                <a:solidFill>
                  <a:srgbClr val="C00000"/>
                </a:solidFill>
              </a:rPr>
            </a:br>
            <a:r>
              <a:rPr lang="ru-RU" sz="2200" dirty="0" err="1" smtClean="0">
                <a:solidFill>
                  <a:srgbClr val="C00000"/>
                </a:solidFill>
              </a:rPr>
              <a:t>Хаджі-Гірей</a:t>
            </a:r>
            <a:r>
              <a:rPr lang="ru-RU" sz="2200" dirty="0" smtClean="0">
                <a:solidFill>
                  <a:srgbClr val="C00000"/>
                </a:solidFill>
              </a:rPr>
              <a:t> проголосив себе </a:t>
            </a:r>
            <a:r>
              <a:rPr lang="ru-RU" sz="2200" dirty="0" err="1" smtClean="0">
                <a:solidFill>
                  <a:srgbClr val="C00000"/>
                </a:solidFill>
              </a:rPr>
              <a:t>незалежним</a:t>
            </a:r>
            <a:r>
              <a:rPr lang="ru-RU" sz="2200" dirty="0" smtClean="0">
                <a:solidFill>
                  <a:srgbClr val="C00000"/>
                </a:solidFill>
              </a:rPr>
              <a:t> правителем </a:t>
            </a:r>
            <a:br>
              <a:rPr lang="ru-RU" sz="2200" dirty="0" smtClean="0">
                <a:solidFill>
                  <a:srgbClr val="C00000"/>
                </a:solidFill>
              </a:rPr>
            </a:br>
            <a:r>
              <a:rPr lang="ru-RU" sz="2200" dirty="0" err="1" smtClean="0">
                <a:solidFill>
                  <a:srgbClr val="C00000"/>
                </a:solidFill>
              </a:rPr>
              <a:t>Кримського</a:t>
            </a:r>
            <a:r>
              <a:rPr lang="ru-RU" sz="2200" dirty="0" smtClean="0">
                <a:solidFill>
                  <a:srgbClr val="C00000"/>
                </a:solidFill>
              </a:rPr>
              <a:t> ханства</a:t>
            </a:r>
            <a:br>
              <a:rPr lang="ru-RU" sz="2200" dirty="0" smtClean="0">
                <a:solidFill>
                  <a:srgbClr val="C00000"/>
                </a:solidFill>
              </a:rPr>
            </a:b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dirty="0" err="1" smtClean="0">
                <a:solidFill>
                  <a:srgbClr val="C00000"/>
                </a:solidFill>
              </a:rPr>
              <a:t>зі</a:t>
            </a:r>
            <a:r>
              <a:rPr lang="ru-RU" sz="2200" dirty="0" smtClean="0">
                <a:solidFill>
                  <a:srgbClr val="C00000"/>
                </a:solidFill>
              </a:rPr>
              <a:t> столицею в </a:t>
            </a:r>
            <a:r>
              <a:rPr lang="ru-RU" sz="2200" dirty="0" err="1" smtClean="0">
                <a:solidFill>
                  <a:srgbClr val="C00000"/>
                </a:solidFill>
              </a:rPr>
              <a:t>Бахчисараї</a:t>
            </a:r>
            <a:endParaRPr lang="ru-RU" sz="2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917448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Утворення Кримського ханства</a:t>
            </a:r>
            <a:endParaRPr lang="ru-RU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C:\Users\Digor\Desktop\Без названи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219200"/>
            <a:ext cx="4114800" cy="51054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600200"/>
            <a:ext cx="8183880" cy="443484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069848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   Йог</a:t>
            </a:r>
            <a:r>
              <a:rPr lang="uk-UA" b="1" dirty="0" smtClean="0">
                <a:solidFill>
                  <a:srgbClr val="C00000"/>
                </a:solidFill>
              </a:rPr>
              <a:t>о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влада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поширювалася</a:t>
            </a:r>
            <a:r>
              <a:rPr lang="ru-RU" b="1" dirty="0" smtClean="0">
                <a:solidFill>
                  <a:srgbClr val="C00000"/>
                </a:solidFill>
              </a:rPr>
              <a:t> на </a:t>
            </a:r>
            <a:r>
              <a:rPr lang="ru-RU" b="1" dirty="0" err="1" smtClean="0">
                <a:solidFill>
                  <a:srgbClr val="C00000"/>
                </a:solidFill>
              </a:rPr>
              <a:t>Крим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пониззя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</a:rPr>
              <a:t>Дніпра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Приазов'я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dirty="0" err="1" smtClean="0">
                <a:solidFill>
                  <a:srgbClr val="C00000"/>
                </a:solidFill>
              </a:rPr>
              <a:t>Прикубання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3074" name="Picture 2" descr="C:\Users\Digor\Desktop\Без названия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76400"/>
            <a:ext cx="8305800" cy="44196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524000"/>
            <a:ext cx="4297680" cy="3733800"/>
          </a:xfrm>
        </p:spPr>
        <p:txBody>
          <a:bodyPr>
            <a:normAutofit/>
          </a:bodyPr>
          <a:lstStyle/>
          <a:p>
            <a:r>
              <a:rPr lang="ru-RU" dirty="0" err="1" smtClean="0">
                <a:solidFill>
                  <a:srgbClr val="7030A0"/>
                </a:solidFill>
              </a:rPr>
              <a:t>Наступник</a:t>
            </a:r>
            <a:r>
              <a:rPr lang="ru-RU" dirty="0" smtClean="0">
                <a:solidFill>
                  <a:srgbClr val="7030A0"/>
                </a:solidFill>
              </a:rPr>
              <a:t>  </a:t>
            </a:r>
            <a:br>
              <a:rPr lang="ru-RU" dirty="0" smtClean="0">
                <a:solidFill>
                  <a:srgbClr val="7030A0"/>
                </a:solidFill>
              </a:rPr>
            </a:br>
            <a:r>
              <a:rPr lang="ru-RU" dirty="0" err="1" smtClean="0">
                <a:solidFill>
                  <a:srgbClr val="7030A0"/>
                </a:solidFill>
              </a:rPr>
              <a:t>Хаджі-Гірея</a:t>
            </a:r>
            <a:r>
              <a:rPr lang="ru-RU" dirty="0" smtClean="0">
                <a:solidFill>
                  <a:srgbClr val="7030A0"/>
                </a:solidFill>
              </a:rPr>
              <a:t> — хан </a:t>
            </a:r>
            <a:r>
              <a:rPr lang="ru-RU" dirty="0" err="1" smtClean="0">
                <a:solidFill>
                  <a:srgbClr val="7030A0"/>
                </a:solidFill>
              </a:rPr>
              <a:t>Менглі-Гірей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uk-UA" dirty="0" smtClean="0">
                <a:solidFill>
                  <a:srgbClr val="7030A0"/>
                </a:solidFill>
              </a:rPr>
              <a:t>захопив Причорномор'я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031480" cy="106984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 descr="C:\Users\Digor\Desktop\Без названия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685800"/>
            <a:ext cx="3886199" cy="5105400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43000"/>
            <a:ext cx="8183880" cy="4572000"/>
          </a:xfrm>
        </p:spPr>
        <p:txBody>
          <a:bodyPr>
            <a:normAutofit fontScale="90000"/>
          </a:bodyPr>
          <a:lstStyle/>
          <a:p>
            <a:r>
              <a:rPr lang="uk-UA" sz="3100" dirty="0" smtClean="0">
                <a:solidFill>
                  <a:srgbClr val="C00000"/>
                </a:solidFill>
              </a:rPr>
              <a:t>Піднесення і розвиток у Східній Європі такої сильної</a:t>
            </a:r>
            <a:r>
              <a:rPr lang="ru-RU" sz="3100" dirty="0" smtClean="0">
                <a:solidFill>
                  <a:srgbClr val="C00000"/>
                </a:solidFill>
              </a:rPr>
              <a:t> </a:t>
            </a:r>
            <a:r>
              <a:rPr lang="uk-UA" sz="3100" u="sng" dirty="0" smtClean="0">
                <a:solidFill>
                  <a:srgbClr val="C00000"/>
                </a:solidFill>
                <a:hlinkClick r:id="rId2"/>
              </a:rPr>
              <a:t>держави</a:t>
            </a:r>
            <a:r>
              <a:rPr lang="uk-UA" sz="3100" dirty="0" smtClean="0">
                <a:solidFill>
                  <a:srgbClr val="C00000"/>
                </a:solidFill>
              </a:rPr>
              <a:t>, як</a:t>
            </a:r>
            <a:r>
              <a:rPr lang="ru-RU" sz="3100" dirty="0" smtClean="0">
                <a:solidFill>
                  <a:srgbClr val="C00000"/>
                </a:solidFill>
              </a:rPr>
              <a:t>  </a:t>
            </a:r>
            <a:r>
              <a:rPr lang="uk-UA" sz="3100" u="sng" dirty="0" smtClean="0">
                <a:solidFill>
                  <a:srgbClr val="C00000"/>
                </a:solidFill>
                <a:hlinkClick r:id="rId3"/>
              </a:rPr>
              <a:t>Російська імперія</a:t>
            </a:r>
            <a:r>
              <a:rPr lang="ru-RU" sz="3100" dirty="0" smtClean="0">
                <a:solidFill>
                  <a:srgbClr val="C00000"/>
                </a:solidFill>
              </a:rPr>
              <a:t> </a:t>
            </a:r>
            <a:r>
              <a:rPr lang="uk-UA" sz="3100" dirty="0" smtClean="0">
                <a:solidFill>
                  <a:srgbClr val="C00000"/>
                </a:solidFill>
              </a:rPr>
              <a:t>рано чи пізно повинно було привести до захоплення нею земель більш слабких сусідів.</a:t>
            </a:r>
            <a:r>
              <a:rPr lang="ru-RU" sz="3100" dirty="0" smtClean="0">
                <a:solidFill>
                  <a:srgbClr val="C00000"/>
                </a:solidFill>
              </a:rPr>
              <a:t/>
            </a:r>
            <a:br>
              <a:rPr lang="ru-RU" sz="3100" dirty="0" smtClean="0">
                <a:solidFill>
                  <a:srgbClr val="C00000"/>
                </a:solidFill>
              </a:rPr>
            </a:br>
            <a:r>
              <a:rPr lang="ru-RU" sz="3100" dirty="0" smtClean="0">
                <a:solidFill>
                  <a:srgbClr val="C00000"/>
                </a:solidFill>
              </a:rPr>
              <a:t>Першими </a:t>
            </a:r>
            <a:r>
              <a:rPr lang="ru-RU" sz="3100" dirty="0" err="1" smtClean="0">
                <a:solidFill>
                  <a:srgbClr val="C00000"/>
                </a:solidFill>
              </a:rPr>
              <a:t>з</a:t>
            </a:r>
            <a:r>
              <a:rPr lang="ru-RU" sz="3100" dirty="0" smtClean="0">
                <a:solidFill>
                  <a:srgbClr val="C00000"/>
                </a:solidFill>
              </a:rPr>
              <a:t> них </a:t>
            </a:r>
            <a:r>
              <a:rPr lang="ru-RU" sz="3100" dirty="0" err="1" smtClean="0">
                <a:solidFill>
                  <a:srgbClr val="C00000"/>
                </a:solidFill>
              </a:rPr>
              <a:t>були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землі</a:t>
            </a:r>
            <a:r>
              <a:rPr lang="ru-RU" sz="3100" dirty="0" smtClean="0">
                <a:solidFill>
                  <a:srgbClr val="C00000"/>
                </a:solidFill>
              </a:rPr>
              <a:t> </a:t>
            </a:r>
            <a:r>
              <a:rPr lang="ru-RU" sz="3100" dirty="0" err="1" smtClean="0">
                <a:solidFill>
                  <a:srgbClr val="C00000"/>
                </a:solidFill>
              </a:rPr>
              <a:t>Польщі</a:t>
            </a:r>
            <a:r>
              <a:rPr lang="ru-RU" sz="3100" dirty="0" smtClean="0">
                <a:solidFill>
                  <a:srgbClr val="C00000"/>
                </a:solidFill>
              </a:rPr>
              <a:t>, </a:t>
            </a:r>
            <a:r>
              <a:rPr lang="ru-RU" sz="3100" dirty="0" err="1" smtClean="0">
                <a:solidFill>
                  <a:srgbClr val="C00000"/>
                </a:solidFill>
              </a:rPr>
              <a:t>Литви</a:t>
            </a:r>
            <a:r>
              <a:rPr lang="ru-RU" sz="3100" dirty="0" smtClean="0">
                <a:solidFill>
                  <a:srgbClr val="C00000"/>
                </a:solidFill>
              </a:rPr>
              <a:t>, </a:t>
            </a:r>
            <a:r>
              <a:rPr lang="ru-RU" sz="3100" dirty="0" err="1" smtClean="0">
                <a:solidFill>
                  <a:srgbClr val="C00000"/>
                </a:solidFill>
              </a:rPr>
              <a:t>України</a:t>
            </a:r>
            <a:r>
              <a:rPr lang="ru-RU" sz="3100" dirty="0" smtClean="0">
                <a:solidFill>
                  <a:srgbClr val="C00000"/>
                </a:solidFill>
              </a:rPr>
              <a:t>. </a:t>
            </a:r>
            <a:r>
              <a:rPr lang="ru-RU" sz="3100" dirty="0" err="1" smtClean="0">
                <a:solidFill>
                  <a:srgbClr val="C00000"/>
                </a:solidFill>
              </a:rPr>
              <a:t>Далі</a:t>
            </a:r>
            <a:r>
              <a:rPr lang="ru-RU" sz="3100" dirty="0" smtClean="0">
                <a:solidFill>
                  <a:srgbClr val="C00000"/>
                </a:solidFill>
              </a:rPr>
              <a:t> настала </a:t>
            </a:r>
            <a:r>
              <a:rPr lang="ru-RU" sz="3100" dirty="0" err="1" smtClean="0">
                <a:solidFill>
                  <a:srgbClr val="C00000"/>
                </a:solidFill>
              </a:rPr>
              <a:t>черга</a:t>
            </a:r>
            <a:r>
              <a:rPr lang="ru-RU" sz="3100" dirty="0" smtClean="0">
                <a:solidFill>
                  <a:srgbClr val="C00000"/>
                </a:solidFill>
              </a:rPr>
              <a:t/>
            </a:r>
            <a:br>
              <a:rPr lang="ru-RU" sz="3100" dirty="0" smtClean="0">
                <a:solidFill>
                  <a:srgbClr val="C00000"/>
                </a:solidFill>
              </a:rPr>
            </a:br>
            <a:r>
              <a:rPr lang="ru-RU" sz="3100" dirty="0" err="1" smtClean="0">
                <a:solidFill>
                  <a:srgbClr val="C00000"/>
                </a:solidFill>
              </a:rPr>
              <a:t>і</a:t>
            </a:r>
            <a:r>
              <a:rPr lang="ru-RU" sz="3100" dirty="0" smtClean="0">
                <a:solidFill>
                  <a:srgbClr val="C00000"/>
                </a:solidFill>
              </a:rPr>
              <a:t>  </a:t>
            </a:r>
            <a:r>
              <a:rPr lang="ru-RU" sz="3100" u="sng" dirty="0" err="1" smtClean="0">
                <a:solidFill>
                  <a:srgbClr val="C00000"/>
                </a:solidFill>
                <a:hlinkClick r:id="rId4"/>
              </a:rPr>
              <a:t>Кримського</a:t>
            </a:r>
            <a:r>
              <a:rPr lang="ru-RU" sz="3100" dirty="0" smtClean="0">
                <a:solidFill>
                  <a:srgbClr val="C00000"/>
                </a:solidFill>
              </a:rPr>
              <a:t> </a:t>
            </a:r>
            <a:r>
              <a:rPr lang="ru-RU" sz="3100" u="sng" dirty="0" smtClean="0">
                <a:solidFill>
                  <a:srgbClr val="C00000"/>
                </a:solidFill>
                <a:hlinkClick r:id="rId5"/>
              </a:rPr>
              <a:t>ханства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381000"/>
            <a:ext cx="8183880" cy="1219200"/>
          </a:xfrm>
        </p:spPr>
        <p:txBody>
          <a:bodyPr/>
          <a:lstStyle/>
          <a:p>
            <a:pPr algn="ctr">
              <a:buNone/>
            </a:pPr>
            <a:r>
              <a:rPr lang="uk-UA" b="1" dirty="0" smtClean="0">
                <a:ln w="17780" cmpd="sng">
                  <a:solidFill>
                    <a:schemeClr val="tx1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Занепад Кримського ханства</a:t>
            </a:r>
            <a:endParaRPr lang="ru-RU" b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58</TotalTime>
  <Words>147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Підкорення Кримського ханства. Колонізація Півдня України</vt:lpstr>
      <vt:lpstr>-  розглянути процес заселення Південної  України та приєднання Криму до Росії;   - розвивати в учнів уміння аналізувати та систематизувати матеріал, працювати з  історичними джерелами,  - зіставляти інформацію з різних історичних джерел, робити висновки,  узагальнення й  порівняння, працювати з картою; - виховувати в учнів національно - патріотичні почуття.   </vt:lpstr>
      <vt:lpstr>   1. Розглянути на карті територіальні        зміни, які відбулися внаслідок         російсько-турецьких воєн другої         половини XVIII cт., захоплення        Росією Криму;    2. З’ясувати  причини  ліквідації         Кримського ханства;    3. Ознайомитися  із  процесом         заселення Південної України; </vt:lpstr>
      <vt:lpstr>-  показувати на карті територіальні зміни, які відбулися внаслідок російсько-турецьких воєн другої половини XVIII cт., захоплення Росією Криму;  -  показувати  території заселення Південної України на карті. -  розвинути вміння аналізувати та систематизувати матеріал, працювати з історичними джерелами, зіставляти інформацію з різних історичних джерел</vt:lpstr>
      <vt:lpstr>Чому історія Кримського ханства       є актуальною сьогодні? </vt:lpstr>
      <vt:lpstr>Середина XV ст. ознаменувалася розпадом Золотої Орди. У 1441р. за сприяння великого литовського князя Вітовта  Хаджі-Гірей проголосив себе незалежним правителем  Кримського ханства  зі столицею в Бахчисараї</vt:lpstr>
      <vt:lpstr>Слайд 7</vt:lpstr>
      <vt:lpstr>Наступник   Хаджі-Гірея — хан Менглі-Гірей захопив Причорномор'я </vt:lpstr>
      <vt:lpstr>Піднесення і розвиток у Східній Європі такої сильної держави, як  Російська імперія рано чи пізно повинно було привести до захоплення нею земель більш слабких сусідів. Першими з них були землі Польщі, Литви, України. Далі настала черга і  Кримського ханства </vt:lpstr>
      <vt:lpstr>У 1774—1783 pp. колонізація півдня України відбувалась в умовах напруженої боротьби за Крим. Останній, у відповідності з умовами Кючук-Кайнарджійського мирного договору 1774 р. між Росією і Туреччиною, вважався незалежним, а насправді ж перебував то під російським, то під турецьким впливом. Це далося взнаки як на темпах колонізації, розвитку сільського господарства та промислів краю, так і на торгівлі в Північному Причорномор'ї, яка через це була дуже обмеженою. 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Підкорення Кримського ханства. Колонізація Півдня України</dc:title>
  <dc:creator>Digor</dc:creator>
  <cp:lastModifiedBy>Digor</cp:lastModifiedBy>
  <cp:revision>12</cp:revision>
  <dcterms:created xsi:type="dcterms:W3CDTF">2006-08-16T00:00:00Z</dcterms:created>
  <dcterms:modified xsi:type="dcterms:W3CDTF">2018-09-04T19:13:12Z</dcterms:modified>
</cp:coreProperties>
</file>