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304" r:id="rId3"/>
    <p:sldId id="300" r:id="rId4"/>
    <p:sldId id="301" r:id="rId5"/>
    <p:sldId id="281" r:id="rId6"/>
    <p:sldId id="282" r:id="rId7"/>
    <p:sldId id="283" r:id="rId8"/>
    <p:sldId id="284" r:id="rId9"/>
    <p:sldId id="285" r:id="rId10"/>
    <p:sldId id="268" r:id="rId11"/>
    <p:sldId id="267" r:id="rId12"/>
    <p:sldId id="26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302" r:id="rId23"/>
    <p:sldId id="30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1A140-C514-46EB-98AF-A803139C0C66}" type="datetimeFigureOut">
              <a:rPr lang="uk-UA" smtClean="0"/>
              <a:pPr/>
              <a:t>14.10.2018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E41CA-DD2E-479A-8548-45EEF3C4F98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400" b="0" i="0" u="none" strike="noStrike" cap="none" baseline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1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2132857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Молекулярна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формула. Фізичні та хімічні властивості глюкози. Поширення в природі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 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6097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4572000" y="1600200"/>
            <a:ext cx="1066799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4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ru-RU" sz="4000" b="1" i="0" u="none" strike="noStrike" cap="none" baseline="-2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4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ru-RU" sz="4000" b="1" i="0" u="none" strike="noStrike" cap="none" baseline="-2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4000" b="1" i="0" u="none" strike="noStrike" cap="none" baseline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  <a:r>
              <a:rPr lang="ru-RU" sz="4000" b="1" i="0" u="none" strike="noStrike" cap="none" baseline="-2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</a:p>
        </p:txBody>
      </p:sp>
      <p:grpSp>
        <p:nvGrpSpPr>
          <p:cNvPr id="2" name="Shape 256"/>
          <p:cNvGrpSpPr/>
          <p:nvPr/>
        </p:nvGrpSpPr>
        <p:grpSpPr>
          <a:xfrm>
            <a:off x="1000125" y="36511"/>
            <a:ext cx="8051799" cy="884236"/>
            <a:chOff x="1000125" y="36511"/>
            <a:chExt cx="8051799" cy="884236"/>
          </a:xfrm>
        </p:grpSpPr>
        <p:pic>
          <p:nvPicPr>
            <p:cNvPr id="257" name="Shape 257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1000125" y="36511"/>
              <a:ext cx="8051799" cy="884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Shape 258"/>
            <p:cNvSpPr txBox="1"/>
            <p:nvPr/>
          </p:nvSpPr>
          <p:spPr>
            <a:xfrm>
              <a:off x="1066800" y="228600"/>
              <a:ext cx="7924799" cy="609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Arial Narrow"/>
                <a:buNone/>
              </a:pPr>
              <a:r>
                <a:rPr lang="ru-RU" sz="4000" b="1" i="0" u="none" strike="noStrike" cap="none" baseline="0">
                  <a:solidFill>
                    <a:schemeClr val="accent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Фізичні властивості глюкози</a:t>
              </a:r>
            </a:p>
          </p:txBody>
        </p:sp>
      </p:grpSp>
      <p:sp>
        <p:nvSpPr>
          <p:cNvPr id="259" name="Shape 259"/>
          <p:cNvSpPr txBox="1"/>
          <p:nvPr/>
        </p:nvSpPr>
        <p:spPr>
          <a:xfrm>
            <a:off x="1143000" y="1752600"/>
            <a:ext cx="1031875" cy="33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1.  ……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2. ……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3. ……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4. ……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5. ……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52400" y="13716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52400" y="25146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52400" y="36576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52400" y="2286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152400" y="4800600"/>
            <a:ext cx="761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52400" y="5943600"/>
            <a:ext cx="761999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143000" y="990600"/>
            <a:ext cx="3275011" cy="3416299"/>
          </a:xfrm>
          <a:prstGeom prst="rect">
            <a:avLst/>
          </a:prstGeom>
          <a:solidFill>
            <a:srgbClr val="FFFFE1"/>
          </a:solidFill>
          <a:ln w="28575" cap="rnd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1. Кристалічна речовина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2. Білого кольору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3. Солодка на смак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4. Без запаху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FF6600"/>
                </a:solidFill>
                <a:latin typeface="Arial Narrow"/>
                <a:ea typeface="Arial Narrow"/>
                <a:cs typeface="Arial Narrow"/>
                <a:sym typeface="Arial Narrow"/>
              </a:rPr>
              <a:t>5. Розчинна у воді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5638800" y="2743200"/>
            <a:ext cx="3124199" cy="1960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5638800" y="4724400"/>
            <a:ext cx="31242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5638800" y="838200"/>
            <a:ext cx="3124200" cy="183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1143000" y="4495800"/>
            <a:ext cx="4343400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330825" y="1295400"/>
            <a:ext cx="32258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5867400" y="1676400"/>
            <a:ext cx="1904999" cy="29845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/>
          <p:nvPr/>
        </p:nvSpPr>
        <p:spPr>
          <a:xfrm>
            <a:off x="7543800" y="23622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76200" y="620688"/>
            <a:ext cx="8991600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Arial Narrow"/>
              <a:buNone/>
            </a:pPr>
            <a:r>
              <a:rPr lang="ru-RU" sz="4000" b="1" i="0" u="none" strike="noStrike" cap="none" baseline="0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Будова глюкози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7543800" y="38862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7543800" y="45720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 txBox="1"/>
          <p:nvPr/>
        </p:nvSpPr>
        <p:spPr>
          <a:xfrm>
            <a:off x="7543800" y="53340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5791200" y="31242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36" name="Shape 336"/>
          <p:cNvCxnSpPr/>
          <p:nvPr/>
        </p:nvCxnSpPr>
        <p:spPr>
          <a:xfrm>
            <a:off x="4267200" y="1828800"/>
            <a:ext cx="1447800" cy="0"/>
          </a:xfrm>
          <a:prstGeom prst="straightConnector1">
            <a:avLst/>
          </a:prstGeom>
          <a:noFill/>
          <a:ln w="38100" cap="rnd">
            <a:solidFill>
              <a:srgbClr val="000099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37" name="Shape 337"/>
          <p:cNvCxnSpPr/>
          <p:nvPr/>
        </p:nvCxnSpPr>
        <p:spPr>
          <a:xfrm rot="10800000" flipH="1">
            <a:off x="4267200" y="3352800"/>
            <a:ext cx="1447800" cy="76199"/>
          </a:xfrm>
          <a:prstGeom prst="straightConnector1">
            <a:avLst/>
          </a:prstGeom>
          <a:noFill/>
          <a:ln w="38100" cap="rnd">
            <a:solidFill>
              <a:srgbClr val="000099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38" name="Shape 338"/>
          <p:cNvCxnSpPr/>
          <p:nvPr/>
        </p:nvCxnSpPr>
        <p:spPr>
          <a:xfrm>
            <a:off x="4267200" y="3429000"/>
            <a:ext cx="3276600" cy="762000"/>
          </a:xfrm>
          <a:prstGeom prst="straightConnector1">
            <a:avLst/>
          </a:prstGeom>
          <a:noFill/>
          <a:ln w="38100" cap="rnd">
            <a:solidFill>
              <a:srgbClr val="000099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39" name="Shape 339"/>
          <p:cNvCxnSpPr/>
          <p:nvPr/>
        </p:nvCxnSpPr>
        <p:spPr>
          <a:xfrm>
            <a:off x="4267200" y="3429000"/>
            <a:ext cx="3276600" cy="1447800"/>
          </a:xfrm>
          <a:prstGeom prst="straightConnector1">
            <a:avLst/>
          </a:prstGeom>
          <a:noFill/>
          <a:ln w="38100" cap="rnd">
            <a:solidFill>
              <a:srgbClr val="000099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40" name="Shape 340"/>
          <p:cNvCxnSpPr/>
          <p:nvPr/>
        </p:nvCxnSpPr>
        <p:spPr>
          <a:xfrm>
            <a:off x="4267200" y="3429000"/>
            <a:ext cx="3276600" cy="2209799"/>
          </a:xfrm>
          <a:prstGeom prst="straightConnector1">
            <a:avLst/>
          </a:prstGeom>
          <a:noFill/>
          <a:ln w="38100" cap="rnd">
            <a:solidFill>
              <a:srgbClr val="000099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41" name="Shape 341"/>
          <p:cNvCxnSpPr/>
          <p:nvPr/>
        </p:nvCxnSpPr>
        <p:spPr>
          <a:xfrm rot="10800000" flipH="1">
            <a:off x="4267200" y="2666999"/>
            <a:ext cx="3200399" cy="762000"/>
          </a:xfrm>
          <a:prstGeom prst="straightConnector1">
            <a:avLst/>
          </a:prstGeom>
          <a:noFill/>
          <a:ln w="38100" cap="rnd">
            <a:solidFill>
              <a:srgbClr val="000099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42" name="Shape 342"/>
          <p:cNvSpPr txBox="1"/>
          <p:nvPr/>
        </p:nvSpPr>
        <p:spPr>
          <a:xfrm>
            <a:off x="2209800" y="3048000"/>
            <a:ext cx="1862137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гідроксильні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групи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590800" y="1371600"/>
            <a:ext cx="1573211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альдегідна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 група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83568" y="1412776"/>
            <a:ext cx="1701552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3124200" y="1447800"/>
            <a:ext cx="5562600" cy="302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Corsiva"/>
              <a:buNone/>
            </a:pPr>
            <a:r>
              <a:rPr lang="ru-RU" sz="3200" b="1" i="0" u="none" strike="noStrike" cap="none" baseline="0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Реакції гідроксильних груп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 smtClean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Взаємодія </a:t>
            </a: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глюкози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з Купрум (II) гідроксидом (Cu(OH)</a:t>
            </a:r>
            <a:r>
              <a:rPr lang="ru-RU" sz="2400" b="1" i="0" u="none" strike="noStrike" cap="none" baseline="-2500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без нагрівання: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5436096" y="5877272"/>
            <a:ext cx="27209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яскраво-синій комплекс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9512" y="1340768"/>
            <a:ext cx="2676399" cy="414563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1905000" y="20574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251520" y="5445224"/>
            <a:ext cx="8695628" cy="812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600" b="1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HOCH</a:t>
            </a:r>
            <a:r>
              <a:rPr lang="ru-RU" sz="2600" b="1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600" b="1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(CHOH)</a:t>
            </a:r>
            <a:r>
              <a:rPr lang="ru-RU" sz="2600" b="1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ru-RU" sz="2600" b="1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CH=O + Cu(OH)</a:t>
            </a:r>
            <a:r>
              <a:rPr lang="ru-RU" sz="2600" b="1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600" b="1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Купрум (II) глюконат + H</a:t>
            </a:r>
            <a:r>
              <a:rPr lang="ru-RU" sz="2600" b="1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600" b="1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905000" y="32766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1905000" y="38862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1905000" y="44958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457200" y="2667000"/>
            <a:ext cx="5333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8" name="Shape 298"/>
          <p:cNvCxnSpPr/>
          <p:nvPr/>
        </p:nvCxnSpPr>
        <p:spPr>
          <a:xfrm>
            <a:off x="4499992" y="5733256"/>
            <a:ext cx="762000" cy="0"/>
          </a:xfrm>
          <a:prstGeom prst="straightConnector1">
            <a:avLst/>
          </a:prstGeom>
          <a:noFill/>
          <a:ln w="28575" cap="rnd">
            <a:solidFill>
              <a:srgbClr val="003366"/>
            </a:solidFill>
            <a:prstDash val="solid"/>
            <a:miter/>
            <a:headEnd type="none" w="med" len="med"/>
            <a:tailEnd type="stealth" w="lg" len="lg"/>
          </a:ln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0162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1681" y="8367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Хімічні властивості глюкози</a:t>
            </a:r>
            <a:endParaRPr lang="uk-UA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3048000" y="1639886"/>
            <a:ext cx="5867400" cy="2505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Corsiva"/>
              <a:buNone/>
            </a:pPr>
            <a:r>
              <a:rPr lang="ru-RU" sz="3200" b="1" i="0" u="none" strike="noStrike" cap="none" baseline="0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Реакції альдегідної групи:</a:t>
            </a: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 smtClean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Взаємодія </a:t>
            </a: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глюкози </a:t>
            </a: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з Купрум (II) гідроксидом (Cu(OH)</a:t>
            </a:r>
            <a:r>
              <a:rPr lang="ru-RU" sz="2400" b="1" i="0" u="none" strike="noStrike" cap="none" baseline="-2500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з нагріванням: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52400" y="692696"/>
            <a:ext cx="8991600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Arial Narrow"/>
              <a:buNone/>
            </a:pPr>
            <a:r>
              <a:rPr lang="ru-RU" sz="3600" b="1" i="1" u="none" strike="noStrike" cap="none" baseline="0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Хімічні</a:t>
            </a:r>
            <a:r>
              <a:rPr lang="ru-RU" sz="3600" b="1" i="1" u="none" strike="noStrike" cap="none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властивості глюкози</a:t>
            </a:r>
            <a:endParaRPr lang="ru-RU" sz="3600" b="1" i="1" u="none" strike="noStrike" cap="none" baseline="0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7" name="Shape 30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7544" y="1143001"/>
            <a:ext cx="2388367" cy="3798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457200" y="1371600"/>
            <a:ext cx="19049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-324544" y="5229201"/>
            <a:ext cx="9468543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НОСН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(СНОН)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СН=О + Cu(OH)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→ НОСН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(СНОН)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СOОН + Cu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O  + 2 H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                         червоний                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1304925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371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ілка вправо 13"/>
          <p:cNvSpPr/>
          <p:nvPr/>
        </p:nvSpPr>
        <p:spPr>
          <a:xfrm>
            <a:off x="5292080" y="4293096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3048000" y="1484785"/>
            <a:ext cx="5867400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Corsiva"/>
              <a:buNone/>
            </a:pPr>
            <a:r>
              <a:rPr lang="ru-RU" sz="3200" b="1" i="0" u="none" strike="noStrike" cap="none" baseline="0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Реакції альдегідної групи: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Реакція «</a:t>
            </a:r>
            <a:r>
              <a:rPr lang="ru-RU" sz="2400" b="1" i="0" u="none" strike="noStrike" cap="none" baseline="0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срібного дзеркала</a:t>
            </a: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»:</a:t>
            </a: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взаємодія глюкози з аміачним </a:t>
            </a:r>
          </a:p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розчином Аргентум оксиду 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76200" y="152400"/>
            <a:ext cx="8991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Arial Narrow"/>
              <a:buNone/>
            </a:pPr>
            <a:endParaRPr lang="ru-RU" sz="4000" b="1" i="0" u="none" strike="noStrike" cap="none" baseline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7544" y="1340768"/>
            <a:ext cx="2388367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457200" y="1371600"/>
            <a:ext cx="1904999" cy="3810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0" y="5445225"/>
            <a:ext cx="8748464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6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HOCH</a:t>
            </a:r>
            <a:r>
              <a:rPr lang="ru-RU" sz="26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6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(CHOH)</a:t>
            </a:r>
            <a:r>
              <a:rPr lang="ru-RU" sz="26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ru-RU" sz="26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CH=O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+ Ag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O               HOCH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(CHOH)</a:t>
            </a:r>
            <a:r>
              <a:rPr lang="ru-RU" sz="2400" b="1" i="0" u="none" strike="noStrike" cap="none" baseline="-250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COOH + 2Ag </a:t>
            </a:r>
          </a:p>
        </p:txBody>
      </p:sp>
      <p:cxnSp>
        <p:nvCxnSpPr>
          <p:cNvPr id="321" name="Shape 321"/>
          <p:cNvCxnSpPr/>
          <p:nvPr/>
        </p:nvCxnSpPr>
        <p:spPr>
          <a:xfrm>
            <a:off x="4355976" y="5733256"/>
            <a:ext cx="762000" cy="0"/>
          </a:xfrm>
          <a:prstGeom prst="straightConnector1">
            <a:avLst/>
          </a:prstGeom>
          <a:noFill/>
          <a:ln w="28575" cap="rnd">
            <a:solidFill>
              <a:srgbClr val="003366"/>
            </a:solidFill>
            <a:prstDash val="solid"/>
            <a:miter/>
            <a:headEnd type="none" w="med" len="med"/>
            <a:tailEnd type="stealth" w="lg" len="lg"/>
          </a:ln>
        </p:spPr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8002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19607" y="620689"/>
            <a:ext cx="614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Хімічні властивості глюкози</a:t>
            </a:r>
            <a:endParaRPr lang="uk-UA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9"/>
            <a:ext cx="8446715" cy="4536504"/>
          </a:xfrm>
        </p:spPr>
        <p:txBody>
          <a:bodyPr/>
          <a:lstStyle/>
          <a:p>
            <a:r>
              <a:rPr lang="uk-UA" b="1" i="1" dirty="0" smtClean="0"/>
              <a:t> Відновлення глюкози (взаємодія з воднем)</a:t>
            </a:r>
          </a:p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(утворення сорбіту – шестиатомного спирту) 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7929618" cy="724942"/>
          </a:xfrm>
        </p:spPr>
        <p:txBody>
          <a:bodyPr>
            <a:normAutofit fontScale="90000"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Хімічні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b="1" i="1" dirty="0" smtClean="0">
                <a:solidFill>
                  <a:srgbClr val="C00000"/>
                </a:solidFill>
              </a:rPr>
              <a:t>властивості глюкози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96060"/>
            <a:ext cx="1855093" cy="259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люс 3"/>
          <p:cNvSpPr/>
          <p:nvPr/>
        </p:nvSpPr>
        <p:spPr>
          <a:xfrm>
            <a:off x="2820566" y="4229100"/>
            <a:ext cx="914400" cy="914400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3325" y="4005064"/>
            <a:ext cx="2052811" cy="17289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6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74567" y="4443984"/>
            <a:ext cx="542951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5357"/>
            <a:ext cx="2088232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6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i="1" dirty="0" smtClean="0"/>
              <a:t>Спиртове бродіння</a:t>
            </a:r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b="1" dirty="0" smtClean="0"/>
              <a:t>С</a:t>
            </a:r>
            <a:r>
              <a:rPr lang="uk-UA" sz="1800" b="1" dirty="0" smtClean="0"/>
              <a:t>6</a:t>
            </a:r>
            <a:r>
              <a:rPr lang="uk-UA" b="1" dirty="0" smtClean="0"/>
              <a:t>Н</a:t>
            </a:r>
            <a:r>
              <a:rPr lang="uk-UA" sz="1800" b="1" dirty="0" smtClean="0"/>
              <a:t>12</a:t>
            </a:r>
            <a:r>
              <a:rPr lang="uk-UA" b="1" dirty="0" smtClean="0"/>
              <a:t>О</a:t>
            </a:r>
            <a:r>
              <a:rPr lang="uk-UA" sz="1800" b="1" dirty="0" smtClean="0"/>
              <a:t>6</a:t>
            </a:r>
            <a:r>
              <a:rPr lang="uk-UA" sz="2800" b="1" dirty="0" smtClean="0"/>
              <a:t> </a:t>
            </a:r>
            <a:r>
              <a:rPr lang="uk-UA" b="1" dirty="0"/>
              <a:t>→ 2СН</a:t>
            </a:r>
            <a:r>
              <a:rPr lang="uk-UA" sz="1800" b="1" dirty="0"/>
              <a:t>3</a:t>
            </a:r>
            <a:r>
              <a:rPr lang="uk-UA" b="1" dirty="0"/>
              <a:t>-СН</a:t>
            </a:r>
            <a:r>
              <a:rPr lang="uk-UA" sz="1800" b="1" dirty="0"/>
              <a:t>2</a:t>
            </a:r>
            <a:r>
              <a:rPr lang="uk-UA" b="1" dirty="0"/>
              <a:t>ОН + 2СО</a:t>
            </a:r>
            <a:r>
              <a:rPr lang="uk-UA" sz="1800" b="1" dirty="0"/>
              <a:t>2</a:t>
            </a:r>
            <a:r>
              <a:rPr lang="uk-UA" b="1" dirty="0" smtClean="0"/>
              <a:t>↑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b="1" i="1" dirty="0" smtClean="0"/>
              <a:t>Молочнокисле бродіння</a:t>
            </a:r>
          </a:p>
          <a:p>
            <a:pPr marL="0" indent="0">
              <a:buNone/>
            </a:pPr>
            <a:r>
              <a:rPr lang="uk-UA" b="1" dirty="0" smtClean="0"/>
              <a:t>     С</a:t>
            </a:r>
            <a:r>
              <a:rPr lang="uk-UA" sz="1800" b="1" dirty="0" smtClean="0"/>
              <a:t>6</a:t>
            </a:r>
            <a:r>
              <a:rPr lang="uk-UA" b="1" dirty="0" smtClean="0"/>
              <a:t>Н</a:t>
            </a:r>
            <a:r>
              <a:rPr lang="uk-UA" sz="1800" b="1" dirty="0" smtClean="0"/>
              <a:t>12</a:t>
            </a:r>
            <a:r>
              <a:rPr lang="uk-UA" b="1" dirty="0" smtClean="0"/>
              <a:t>О</a:t>
            </a:r>
            <a:r>
              <a:rPr lang="uk-UA" sz="2000" b="1" dirty="0" smtClean="0"/>
              <a:t>6</a:t>
            </a:r>
            <a:r>
              <a:rPr lang="uk-UA" b="1" dirty="0" smtClean="0"/>
              <a:t> </a:t>
            </a:r>
            <a:r>
              <a:rPr lang="uk-UA" b="1" dirty="0"/>
              <a:t>→ 2СН</a:t>
            </a:r>
            <a:r>
              <a:rPr lang="uk-UA" sz="1800" b="1" dirty="0"/>
              <a:t>3</a:t>
            </a:r>
            <a:r>
              <a:rPr lang="uk-UA" b="1" dirty="0"/>
              <a:t>-СНОН –</a:t>
            </a:r>
            <a:r>
              <a:rPr lang="uk-UA" b="1" dirty="0" smtClean="0"/>
              <a:t>СООН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b="1" i="1" dirty="0"/>
              <a:t>Масляне </a:t>
            </a:r>
            <a:r>
              <a:rPr lang="uk-UA" b="1" i="1" dirty="0" smtClean="0"/>
              <a:t>бродіння</a:t>
            </a:r>
            <a:endParaRPr lang="uk-UA" b="1" i="1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smtClean="0"/>
              <a:t>С</a:t>
            </a:r>
            <a:r>
              <a:rPr lang="ru-RU" sz="1800" b="1" dirty="0" smtClean="0"/>
              <a:t>6</a:t>
            </a:r>
            <a:r>
              <a:rPr lang="ru-RU" b="1" dirty="0" smtClean="0"/>
              <a:t>Н</a:t>
            </a:r>
            <a:r>
              <a:rPr lang="ru-RU" sz="1800" b="1" dirty="0" smtClean="0"/>
              <a:t>12</a:t>
            </a:r>
            <a:r>
              <a:rPr lang="ru-RU" b="1" dirty="0" smtClean="0"/>
              <a:t>О</a:t>
            </a:r>
            <a:r>
              <a:rPr lang="ru-RU" sz="1800" b="1" dirty="0" smtClean="0"/>
              <a:t>6</a:t>
            </a:r>
            <a:r>
              <a:rPr lang="ru-RU" b="1" dirty="0" smtClean="0"/>
              <a:t> </a:t>
            </a:r>
            <a:r>
              <a:rPr lang="ru-RU" b="1" dirty="0"/>
              <a:t>→ С</a:t>
            </a:r>
            <a:r>
              <a:rPr lang="ru-RU" sz="1800" b="1" dirty="0"/>
              <a:t>3</a:t>
            </a:r>
            <a:r>
              <a:rPr lang="ru-RU" b="1" dirty="0"/>
              <a:t>Н</a:t>
            </a:r>
            <a:r>
              <a:rPr lang="ru-RU" sz="1800" b="1" dirty="0"/>
              <a:t>7</a:t>
            </a:r>
            <a:r>
              <a:rPr lang="ru-RU" b="1" dirty="0"/>
              <a:t>СООН + 2Н</a:t>
            </a:r>
            <a:r>
              <a:rPr lang="ru-RU" sz="1800" b="1" dirty="0"/>
              <a:t>2</a:t>
            </a:r>
            <a:r>
              <a:rPr lang="ru-RU" b="1" dirty="0"/>
              <a:t>↑ + 2СО</a:t>
            </a:r>
            <a:r>
              <a:rPr lang="ru-RU" sz="1800" b="1" dirty="0"/>
              <a:t>2</a:t>
            </a:r>
            <a:r>
              <a:rPr lang="ru-RU" b="1" dirty="0"/>
              <a:t>↑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20688"/>
            <a:ext cx="7929618" cy="796950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Специфічні властивості глюкози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341" y="1772816"/>
            <a:ext cx="93610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02147"/>
            <a:ext cx="1440160" cy="132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936104" cy="12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7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/>
              <a:t>1.В природі </a:t>
            </a:r>
            <a:r>
              <a:rPr lang="uk-UA" dirty="0" smtClean="0"/>
              <a:t>– </a:t>
            </a:r>
            <a:r>
              <a:rPr lang="uk-UA" b="1" i="1" dirty="0" smtClean="0">
                <a:solidFill>
                  <a:srgbClr val="008000"/>
                </a:solidFill>
              </a:rPr>
              <a:t>фотосинтез</a:t>
            </a:r>
          </a:p>
          <a:p>
            <a:pPr marL="0" indent="0">
              <a:buNone/>
            </a:pPr>
            <a:r>
              <a:rPr lang="uk-UA" dirty="0" smtClean="0"/>
              <a:t>      СО</a:t>
            </a:r>
            <a:r>
              <a:rPr lang="uk-UA" sz="1200" dirty="0" smtClean="0"/>
              <a:t>2</a:t>
            </a:r>
            <a:r>
              <a:rPr lang="uk-UA" dirty="0" smtClean="0"/>
              <a:t> + Н</a:t>
            </a:r>
            <a:r>
              <a:rPr lang="uk-UA" sz="1200" dirty="0" smtClean="0"/>
              <a:t>2</a:t>
            </a:r>
            <a:r>
              <a:rPr lang="uk-UA" dirty="0" smtClean="0"/>
              <a:t>О </a:t>
            </a:r>
            <a:r>
              <a:rPr lang="uk-UA" dirty="0" smtClean="0">
                <a:latin typeface="Calibri"/>
                <a:cs typeface="Calibri"/>
              </a:rPr>
              <a:t>→ </a:t>
            </a:r>
            <a:r>
              <a:rPr lang="uk-UA" dirty="0" smtClean="0">
                <a:cs typeface="Calibri"/>
              </a:rPr>
              <a:t>С</a:t>
            </a:r>
            <a:r>
              <a:rPr lang="uk-UA" sz="1200" dirty="0" smtClean="0">
                <a:cs typeface="Calibri"/>
              </a:rPr>
              <a:t>6</a:t>
            </a:r>
            <a:r>
              <a:rPr lang="uk-UA" dirty="0" smtClean="0">
                <a:cs typeface="Calibri"/>
              </a:rPr>
              <a:t>Н</a:t>
            </a:r>
            <a:r>
              <a:rPr lang="uk-UA" sz="1200" dirty="0" smtClean="0">
                <a:cs typeface="Calibri"/>
              </a:rPr>
              <a:t>12</a:t>
            </a:r>
            <a:r>
              <a:rPr lang="uk-UA" dirty="0" smtClean="0">
                <a:cs typeface="Calibri"/>
              </a:rPr>
              <a:t>О</a:t>
            </a:r>
            <a:r>
              <a:rPr lang="uk-UA" sz="1200" dirty="0" smtClean="0">
                <a:cs typeface="Calibri"/>
              </a:rPr>
              <a:t>6</a:t>
            </a:r>
            <a:r>
              <a:rPr lang="uk-UA" dirty="0" smtClean="0">
                <a:cs typeface="Calibri"/>
              </a:rPr>
              <a:t> +О</a:t>
            </a:r>
            <a:r>
              <a:rPr lang="uk-UA" sz="1200" dirty="0" smtClean="0">
                <a:cs typeface="Calibri"/>
              </a:rPr>
              <a:t>2</a:t>
            </a:r>
            <a:endParaRPr lang="uk-UA" dirty="0" smtClean="0">
              <a:cs typeface="Calibri"/>
            </a:endParaRPr>
          </a:p>
          <a:p>
            <a:pPr marL="0" indent="0">
              <a:buNone/>
            </a:pPr>
            <a:endParaRPr lang="uk-UA" dirty="0">
              <a:cs typeface="Calibri"/>
            </a:endParaRPr>
          </a:p>
          <a:p>
            <a:pPr marL="0" indent="0">
              <a:buNone/>
            </a:pPr>
            <a:r>
              <a:rPr lang="uk-UA" b="1" i="1" dirty="0" smtClean="0">
                <a:cs typeface="Calibri"/>
              </a:rPr>
              <a:t>2.В промисловості –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гідроліз крохмалю</a:t>
            </a:r>
            <a:r>
              <a:rPr lang="uk-UA" b="1" i="1" dirty="0" smtClean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Добування глюкози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00809"/>
            <a:ext cx="273630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2858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221088"/>
            <a:ext cx="547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(C</a:t>
            </a:r>
            <a:r>
              <a:rPr lang="en-US" dirty="0" smtClean="0"/>
              <a:t>6</a:t>
            </a:r>
            <a:r>
              <a:rPr lang="en-US" sz="2800" dirty="0" smtClean="0"/>
              <a:t> H</a:t>
            </a:r>
            <a:r>
              <a:rPr lang="en-US" dirty="0" smtClean="0"/>
              <a:t>10</a:t>
            </a:r>
            <a:r>
              <a:rPr lang="en-US" sz="2800" dirty="0" smtClean="0"/>
              <a:t>O</a:t>
            </a:r>
            <a:r>
              <a:rPr lang="en-US" dirty="0" smtClean="0"/>
              <a:t>5</a:t>
            </a:r>
            <a:r>
              <a:rPr lang="en-US" sz="2800" dirty="0" smtClean="0"/>
              <a:t>)</a:t>
            </a:r>
            <a:r>
              <a:rPr lang="en-US" dirty="0" smtClean="0"/>
              <a:t>m</a:t>
            </a:r>
            <a:r>
              <a:rPr lang="en-US" sz="2800" dirty="0" smtClean="0"/>
              <a:t> + nH</a:t>
            </a:r>
            <a:r>
              <a:rPr lang="en-US" dirty="0" smtClean="0"/>
              <a:t>2</a:t>
            </a:r>
            <a:r>
              <a:rPr lang="en-US" sz="2800" dirty="0" smtClean="0"/>
              <a:t>O → nC</a:t>
            </a:r>
            <a:r>
              <a:rPr lang="en-US" dirty="0" smtClean="0"/>
              <a:t>6</a:t>
            </a:r>
            <a:r>
              <a:rPr lang="en-US" sz="2800" dirty="0" smtClean="0"/>
              <a:t>H</a:t>
            </a:r>
            <a:r>
              <a:rPr lang="en-US" dirty="0" smtClean="0"/>
              <a:t>12</a:t>
            </a:r>
            <a:r>
              <a:rPr lang="en-US" sz="2800" dirty="0" smtClean="0"/>
              <a:t>O</a:t>
            </a:r>
            <a:r>
              <a:rPr lang="en-US" dirty="0" smtClean="0"/>
              <a:t>6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10951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43609" y="908719"/>
            <a:ext cx="7416824" cy="345638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Shape 560"/>
          <p:cNvSpPr txBox="1"/>
          <p:nvPr/>
        </p:nvSpPr>
        <p:spPr>
          <a:xfrm>
            <a:off x="1043608" y="4365104"/>
            <a:ext cx="7259016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РОЗВ’ЯЖІТЬ ЗАДАЧУ: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Яка кількість вуглеводів поступає в організм людини разом з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25г (столова ложка) меду, якщо вміст їх в меді 40%?</a:t>
            </a:r>
            <a:r>
              <a:rPr lang="ru-RU" sz="24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Shape 56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886200" y="14478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899592" y="1268761"/>
            <a:ext cx="282944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Shape 568"/>
          <p:cNvSpPr txBox="1"/>
          <p:nvPr/>
        </p:nvSpPr>
        <p:spPr>
          <a:xfrm>
            <a:off x="4038600" y="1196752"/>
            <a:ext cx="4594224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Який процес зображено на малюнку?</a:t>
            </a:r>
          </a:p>
        </p:txBody>
      </p:sp>
      <p:pic>
        <p:nvPicPr>
          <p:cNvPr id="569" name="Shape 569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467600" y="1628800"/>
            <a:ext cx="1362074" cy="14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Shape 570"/>
          <p:cNvCxnSpPr/>
          <p:nvPr/>
        </p:nvCxnSpPr>
        <p:spPr>
          <a:xfrm rot="10800000" flipH="1">
            <a:off x="2667000" y="2362200"/>
            <a:ext cx="1904999" cy="838199"/>
          </a:xfrm>
          <a:prstGeom prst="straightConnector1">
            <a:avLst/>
          </a:prstGeom>
          <a:noFill/>
          <a:ln w="19050" cap="rnd">
            <a:solidFill>
              <a:srgbClr val="A5002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71" name="Shape 571"/>
          <p:cNvCxnSpPr/>
          <p:nvPr/>
        </p:nvCxnSpPr>
        <p:spPr>
          <a:xfrm>
            <a:off x="5638800" y="2057400"/>
            <a:ext cx="2133599" cy="76199"/>
          </a:xfrm>
          <a:prstGeom prst="straightConnector1">
            <a:avLst/>
          </a:prstGeom>
          <a:noFill/>
          <a:ln w="19050" cap="rnd">
            <a:solidFill>
              <a:srgbClr val="A5002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72" name="Shape 572"/>
          <p:cNvSpPr txBox="1"/>
          <p:nvPr/>
        </p:nvSpPr>
        <p:spPr>
          <a:xfrm>
            <a:off x="4953000" y="3124200"/>
            <a:ext cx="39687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6СО</a:t>
            </a:r>
            <a:r>
              <a:rPr lang="ru-RU" sz="2400" b="1" i="0" u="none" strike="noStrike" cap="none" baseline="-2500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 + 6Н</a:t>
            </a:r>
            <a:r>
              <a:rPr lang="ru-RU" sz="2400" b="1" i="0" u="none" strike="noStrike" cap="none" baseline="-2500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ru-RU" sz="2400" b="1" i="0" u="none" strike="noStrike" cap="none" baseline="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О → C</a:t>
            </a:r>
            <a:r>
              <a:rPr lang="ru-RU" sz="2400" b="1" i="0" u="none" strike="noStrike" cap="none" baseline="-2500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ru-RU" sz="2400" b="1" i="0" u="none" strike="noStrike" cap="none" baseline="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ru-RU" sz="2400" b="1" i="0" u="none" strike="noStrike" cap="none" baseline="-2500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12</a:t>
            </a:r>
            <a:r>
              <a:rPr lang="ru-RU" sz="2400" b="1" i="0" u="none" strike="noStrike" cap="none" baseline="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r>
              <a:rPr lang="ru-RU" sz="2400" b="1" i="0" u="none" strike="noStrike" cap="none" baseline="-2500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ru-RU" sz="2400" b="1" i="0" u="none" strike="noStrike" cap="none" baseline="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 + 6О</a:t>
            </a:r>
            <a:r>
              <a:rPr lang="ru-RU" sz="2400" b="1" i="0" u="none" strike="noStrike" cap="none" baseline="-25000">
                <a:solidFill>
                  <a:srgbClr val="008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</a:p>
        </p:txBody>
      </p:sp>
      <p:cxnSp>
        <p:nvCxnSpPr>
          <p:cNvPr id="573" name="Shape 573"/>
          <p:cNvCxnSpPr/>
          <p:nvPr/>
        </p:nvCxnSpPr>
        <p:spPr>
          <a:xfrm flipH="1">
            <a:off x="7467600" y="2743200"/>
            <a:ext cx="304799" cy="381000"/>
          </a:xfrm>
          <a:prstGeom prst="straightConnector1">
            <a:avLst/>
          </a:prstGeom>
          <a:noFill/>
          <a:ln w="19050" cap="rnd">
            <a:solidFill>
              <a:srgbClr val="A5002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74" name="Shape 574"/>
          <p:cNvSpPr/>
          <p:nvPr/>
        </p:nvSpPr>
        <p:spPr>
          <a:xfrm>
            <a:off x="6934200" y="3124200"/>
            <a:ext cx="990599" cy="533399"/>
          </a:xfrm>
          <a:prstGeom prst="ellips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3276600" y="38100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ru-RU" sz="2400" b="1" i="0" u="none" strike="noStrike" cap="none" baseline="-2500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ru-RU" sz="2400" b="1" i="0" u="none" strike="noStrike" cap="none" baseline="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ru-RU" sz="2400" b="1" i="0" u="none" strike="noStrike" cap="none" baseline="-2500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12</a:t>
            </a:r>
            <a:r>
              <a:rPr lang="ru-RU" sz="2400" b="1" i="0" u="none" strike="noStrike" cap="none" baseline="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r>
              <a:rPr lang="ru-RU" sz="2400" b="1" i="0" u="none" strike="noStrike" cap="none" baseline="-25000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</a:p>
        </p:txBody>
      </p:sp>
      <p:sp>
        <p:nvSpPr>
          <p:cNvPr id="576" name="Shape 576"/>
          <p:cNvSpPr/>
          <p:nvPr/>
        </p:nvSpPr>
        <p:spPr>
          <a:xfrm>
            <a:off x="2895600" y="1752600"/>
            <a:ext cx="457200" cy="457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rnd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 txBox="1"/>
          <p:nvPr/>
        </p:nvSpPr>
        <p:spPr>
          <a:xfrm>
            <a:off x="4343400" y="4191000"/>
            <a:ext cx="45720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endParaRPr lang="ru-RU" sz="2400" b="0" i="0" u="none" strike="noStrike" cap="none" baseline="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8" name="Shape 578"/>
          <p:cNvSpPr txBox="1"/>
          <p:nvPr/>
        </p:nvSpPr>
        <p:spPr>
          <a:xfrm>
            <a:off x="4191000" y="5029200"/>
            <a:ext cx="4724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endParaRPr lang="ru-RU" sz="2400" b="0" i="0" u="none" strike="noStrike" cap="none" baseline="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9" name="Shape 579"/>
          <p:cNvSpPr txBox="1"/>
          <p:nvPr/>
        </p:nvSpPr>
        <p:spPr>
          <a:xfrm>
            <a:off x="4191000" y="5867400"/>
            <a:ext cx="4724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endParaRPr lang="ru-RU" sz="2400" b="0" i="0" u="none" strike="noStrike" cap="none" baseline="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4267200" y="4005064"/>
            <a:ext cx="4664075" cy="2376264"/>
          </a:xfrm>
          <a:prstGeom prst="rect">
            <a:avLst/>
          </a:prstGeom>
          <a:gradFill>
            <a:gsLst>
              <a:gs pos="0">
                <a:srgbClr val="FFE082"/>
              </a:gs>
              <a:gs pos="35000">
                <a:srgbClr val="FFE8A7"/>
              </a:gs>
              <a:gs pos="100000">
                <a:srgbClr val="FFF5DA"/>
              </a:gs>
            </a:gsLst>
            <a:lin ang="16200000" scaled="0"/>
          </a:gradFill>
          <a:ln w="9525" cap="rnd">
            <a:solidFill>
              <a:srgbClr val="F8B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РОЗВ’ЯЖІТЬ ЗАДАЧУ: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Визначіть масу глюкози,</a:t>
            </a:r>
          </a:p>
          <a:p>
            <a:pPr marL="0" marR="0" lvl="0" indent="342900" algn="ctr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ru-RU" sz="2400" b="1" i="0" u="none" strike="noStrike" cap="none" baseline="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яка утворюється  при поглинанні березою 132 г Карбон (IV)оксиду.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692695"/>
            <a:ext cx="486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Біологічна роль глюкози</a:t>
            </a:r>
            <a:endParaRPr lang="uk-UA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36712"/>
            <a:ext cx="7929618" cy="79208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Девіз уроку: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2700338" y="2276475"/>
            <a:ext cx="540067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uk-UA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Дослід і спостереження — </a:t>
            </a:r>
          </a:p>
          <a:p>
            <a:pPr algn="ctr"/>
            <a:r>
              <a:rPr lang="uk-UA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основа пізнання</a:t>
            </a:r>
          </a:p>
        </p:txBody>
      </p:sp>
      <p:pic>
        <p:nvPicPr>
          <p:cNvPr id="140294" name="Picture 6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1100137" cy="1804987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08850" y="4652963"/>
            <a:ext cx="1525588" cy="1800225"/>
            <a:chOff x="1824" y="633"/>
            <a:chExt cx="2834" cy="2849"/>
          </a:xfrm>
        </p:grpSpPr>
        <p:sp>
          <p:nvSpPr>
            <p:cNvPr id="14029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029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029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029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15616" y="569913"/>
            <a:ext cx="6640909" cy="105410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Застосування глюкози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2247900"/>
            <a:ext cx="7567488" cy="3878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1.У </a:t>
            </a:r>
            <a:r>
              <a:rPr lang="ru-RU" b="1" i="1" dirty="0" err="1"/>
              <a:t>кондитерській</a:t>
            </a:r>
            <a:r>
              <a:rPr lang="ru-RU" b="1" i="1" dirty="0"/>
              <a:t> </a:t>
            </a:r>
            <a:r>
              <a:rPr lang="ru-RU" b="1" i="1" dirty="0" err="1" smtClean="0"/>
              <a:t>промисловості</a:t>
            </a: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    2.У </a:t>
            </a:r>
            <a:r>
              <a:rPr lang="ru-RU" b="1" i="1" dirty="0" err="1" smtClean="0"/>
              <a:t>медицині</a:t>
            </a:r>
            <a:r>
              <a:rPr lang="ru-RU" b="1" i="1" dirty="0" smtClean="0"/>
              <a:t> (при </a:t>
            </a:r>
            <a:r>
              <a:rPr lang="ru-RU" b="1" i="1" dirty="0" err="1" smtClean="0"/>
              <a:t>інтоксикації</a:t>
            </a:r>
            <a:r>
              <a:rPr lang="ru-RU" b="1" i="1" dirty="0" smtClean="0"/>
              <a:t>)</a:t>
            </a:r>
          </a:p>
          <a:p>
            <a:pPr marL="0" indent="0">
              <a:buNone/>
            </a:pPr>
            <a:endParaRPr lang="uk-UA" b="1" i="1" dirty="0"/>
          </a:p>
          <a:p>
            <a:pPr marL="0" indent="0">
              <a:buNone/>
            </a:pPr>
            <a:r>
              <a:rPr lang="uk-UA" b="1" i="1" dirty="0" smtClean="0"/>
              <a:t>    3.У фармацевтичної промисловості 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1905000" cy="12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296144" cy="14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56992"/>
            <a:ext cx="15841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hape 10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876256" y="1484784"/>
            <a:ext cx="165618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5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2"/>
                </a:solidFill>
              </a:rPr>
              <a:t>          Закріплення навчального матеріалу</a:t>
            </a:r>
            <a:endParaRPr lang="uk-UA" sz="3600" b="1" i="1" dirty="0" smtClean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726788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i="1" dirty="0" smtClean="0"/>
          </a:p>
          <a:p>
            <a:r>
              <a:rPr lang="en-US" b="1" i="1" dirty="0" smtClean="0"/>
              <a:t>1.</a:t>
            </a:r>
            <a:r>
              <a:rPr lang="ru-RU" b="1" i="1" dirty="0" smtClean="0"/>
              <a:t>Внаслідок реакції спиртового бродіння глюкози можна одержати:</a:t>
            </a:r>
          </a:p>
          <a:p>
            <a:r>
              <a:rPr lang="ru-RU" b="1" i="1" dirty="0" smtClean="0"/>
              <a:t>а)метанол;</a:t>
            </a:r>
          </a:p>
          <a:p>
            <a:r>
              <a:rPr lang="ru-RU" b="1" i="1" dirty="0" smtClean="0"/>
              <a:t>б)етанол;</a:t>
            </a:r>
          </a:p>
          <a:p>
            <a:r>
              <a:rPr lang="ru-RU" b="1" i="1" dirty="0" smtClean="0"/>
              <a:t>в)етаналь.</a:t>
            </a:r>
          </a:p>
          <a:p>
            <a:endParaRPr lang="ru-RU" b="1" i="1" dirty="0" smtClean="0"/>
          </a:p>
          <a:p>
            <a:r>
              <a:rPr lang="uk-UA" b="1" i="1" dirty="0" smtClean="0"/>
              <a:t>2.Глюкоза належіть до:</a:t>
            </a:r>
          </a:p>
          <a:p>
            <a:r>
              <a:rPr lang="uk-UA" b="1" i="1" dirty="0" smtClean="0"/>
              <a:t>а)дисахаридів;</a:t>
            </a:r>
          </a:p>
          <a:p>
            <a:r>
              <a:rPr lang="uk-UA" b="1" i="1" dirty="0" smtClean="0"/>
              <a:t>б)полісахаридів;</a:t>
            </a:r>
            <a:br>
              <a:rPr lang="uk-UA" b="1" i="1" dirty="0" smtClean="0"/>
            </a:br>
            <a:r>
              <a:rPr lang="uk-UA" b="1" i="1" dirty="0" smtClean="0"/>
              <a:t>в)моносахаридів.</a:t>
            </a:r>
          </a:p>
          <a:p>
            <a:endParaRPr lang="uk-UA" b="1" i="1" dirty="0" smtClean="0"/>
          </a:p>
          <a:p>
            <a:r>
              <a:rPr lang="en-US" b="1" i="1" dirty="0" smtClean="0"/>
              <a:t>3</a:t>
            </a:r>
            <a:r>
              <a:rPr lang="ru-RU" b="1" i="1" dirty="0" smtClean="0"/>
              <a:t>. Позначте ознаку, що характерна для глюкози: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а</a:t>
            </a:r>
            <a:r>
              <a:rPr lang="en-US" b="1" i="1" dirty="0" smtClean="0"/>
              <a:t>)</a:t>
            </a:r>
            <a:r>
              <a:rPr lang="ru-RU" b="1" i="1" dirty="0" smtClean="0"/>
              <a:t> має молекулярну кристалічну ґратку;</a:t>
            </a:r>
            <a:br>
              <a:rPr lang="ru-RU" b="1" i="1" dirty="0" smtClean="0"/>
            </a:br>
            <a:r>
              <a:rPr lang="ru-RU" b="1" i="1" dirty="0" smtClean="0"/>
              <a:t>б) за звичайних умов — рідина;</a:t>
            </a:r>
            <a:br>
              <a:rPr lang="ru-RU" b="1" i="1" dirty="0" smtClean="0"/>
            </a:br>
            <a:r>
              <a:rPr lang="ru-RU" b="1" i="1" dirty="0" smtClean="0"/>
              <a:t> в) не має смаку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/>
          </a:p>
          <a:p>
            <a:endParaRPr lang="ru-RU" b="1" i="1" dirty="0" smtClean="0"/>
          </a:p>
          <a:p>
            <a:endParaRPr lang="en-US" b="1" i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6540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4. Позначте функціональні групи, що містить глюкоза в лінійній формі:</a:t>
            </a:r>
          </a:p>
          <a:p>
            <a:r>
              <a:rPr lang="ru-RU" b="1" i="1" dirty="0" smtClean="0"/>
              <a:t>а) карбоксільна і гідроксільна; </a:t>
            </a:r>
          </a:p>
          <a:p>
            <a:r>
              <a:rPr lang="ru-RU" b="1" i="1" dirty="0" smtClean="0"/>
              <a:t>б) альдегідна і гідроксильна;</a:t>
            </a:r>
          </a:p>
          <a:p>
            <a:r>
              <a:rPr lang="ru-RU" b="1" i="1" dirty="0" smtClean="0"/>
              <a:t>в) альдегідна і карбоксільна.</a:t>
            </a:r>
          </a:p>
          <a:p>
            <a:endParaRPr lang="ru-RU" b="1" i="1" dirty="0" smtClean="0"/>
          </a:p>
          <a:p>
            <a:r>
              <a:rPr lang="ru-RU" b="1" i="1" dirty="0" smtClean="0"/>
              <a:t>5. Позначте сполуку, що є ізомером глюкози:</a:t>
            </a:r>
          </a:p>
          <a:p>
            <a:r>
              <a:rPr lang="ru-RU" b="1" i="1" dirty="0" smtClean="0"/>
              <a:t>а) сахароза;</a:t>
            </a:r>
          </a:p>
          <a:p>
            <a:r>
              <a:rPr lang="ru-RU" b="1" i="1" dirty="0" smtClean="0"/>
              <a:t>б) крохмаль;    в) фруктоза.</a:t>
            </a:r>
          </a:p>
          <a:p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179863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725144"/>
            <a:ext cx="8028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/>
              <a:t>.За зображенням на малюнку, визначте, яка реакція була проведена з глюкозою:</a:t>
            </a:r>
          </a:p>
          <a:p>
            <a:r>
              <a:rPr lang="uk-UA" b="1" i="1" dirty="0" smtClean="0"/>
              <a:t>а) реакція спиртового бродіння;</a:t>
            </a:r>
            <a:r>
              <a:rPr lang="en-US" b="1" i="1" dirty="0" smtClean="0"/>
              <a:t>  </a:t>
            </a:r>
            <a:endParaRPr lang="uk-UA" b="1" i="1" dirty="0" smtClean="0"/>
          </a:p>
          <a:p>
            <a:r>
              <a:rPr lang="uk-UA" b="1" i="1" dirty="0" smtClean="0"/>
              <a:t>б)реакція «срібного дзеркала»;</a:t>
            </a:r>
          </a:p>
          <a:p>
            <a:r>
              <a:rPr lang="uk-UA" b="1" i="1" dirty="0" smtClean="0"/>
              <a:t>в) реакція з купрум (ІІ) гідроксидом.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/>
            </a:r>
            <a:br>
              <a:rPr lang="uk-UA" i="1" dirty="0" smtClean="0">
                <a:solidFill>
                  <a:srgbClr val="C00000"/>
                </a:solidFill>
              </a:rPr>
            </a:br>
            <a:r>
              <a:rPr lang="uk-UA" i="1" dirty="0" smtClean="0">
                <a:solidFill>
                  <a:srgbClr val="C00000"/>
                </a:solidFill>
              </a:rPr>
              <a:t>Дякую  за  увагу!!!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6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</a:rPr>
              <a:t>Мета уроку: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сформувати уявлення про вуглеводи, їхню класифікацію; </a:t>
            </a:r>
          </a:p>
          <a:p>
            <a:r>
              <a:rPr lang="uk-UA" dirty="0" smtClean="0"/>
              <a:t>ознайомитися зі складом, особливостями будови молекули глюкози, фізичними та хімічними властивостями, поширеністю у природі;</a:t>
            </a:r>
          </a:p>
          <a:p>
            <a:r>
              <a:rPr lang="uk-UA" dirty="0" smtClean="0"/>
              <a:t>розглянути способи добування та застосування глюкози.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176464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Згадайте, яке біологічне значення мають вуглеводи?</a:t>
            </a:r>
          </a:p>
          <a:p>
            <a:pPr marL="0" indent="0">
              <a:buNone/>
            </a:pPr>
            <a:endParaRPr lang="uk-UA" sz="1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836712"/>
            <a:ext cx="7929618" cy="792088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Поняття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про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вуглеводи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2996952"/>
            <a:ext cx="1524000" cy="9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293096"/>
            <a:ext cx="205127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3"/>
            <a:ext cx="22322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029" y="3653581"/>
            <a:ext cx="146640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3"/>
            <a:ext cx="1800200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3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47664" y="692696"/>
            <a:ext cx="6208861" cy="1198017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Класифікація вуглеводів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err="1" smtClean="0">
                <a:solidFill>
                  <a:srgbClr val="002060"/>
                </a:solidFill>
              </a:rPr>
              <a:t>C</a:t>
            </a:r>
            <a:r>
              <a:rPr lang="en-US" sz="4400" b="1" i="1" dirty="0" err="1" smtClean="0">
                <a:solidFill>
                  <a:srgbClr val="002060"/>
                </a:solidFill>
              </a:rPr>
              <a:t>n</a:t>
            </a:r>
            <a:r>
              <a:rPr lang="en-US" b="1" i="1" dirty="0" smtClean="0">
                <a:solidFill>
                  <a:srgbClr val="002060"/>
                </a:solidFill>
              </a:rPr>
              <a:t>(H</a:t>
            </a:r>
            <a:r>
              <a:rPr lang="en-US" sz="3600" b="1" i="1" dirty="0" smtClean="0">
                <a:solidFill>
                  <a:srgbClr val="002060"/>
                </a:solidFill>
              </a:rPr>
              <a:t>2</a:t>
            </a:r>
            <a:r>
              <a:rPr lang="en-US" b="1" i="1" dirty="0" smtClean="0">
                <a:solidFill>
                  <a:srgbClr val="002060"/>
                </a:solidFill>
              </a:rPr>
              <a:t>O)</a:t>
            </a:r>
            <a:r>
              <a:rPr lang="en-US" sz="4000" b="1" i="1" dirty="0" smtClean="0">
                <a:solidFill>
                  <a:srgbClr val="002060"/>
                </a:solidFill>
              </a:rPr>
              <a:t>m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827584" y="2492896"/>
            <a:ext cx="1728192" cy="914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моносахариди</a:t>
            </a:r>
            <a:endParaRPr lang="ru-RU" b="1" i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813822" y="2491011"/>
            <a:ext cx="1728192" cy="914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дисахариди</a:t>
            </a:r>
            <a:endParaRPr lang="ru-RU" b="1" i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775893" y="2491011"/>
            <a:ext cx="1612529" cy="84239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полісахариди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717033"/>
            <a:ext cx="2304256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Глюкоза (виноградний цукор)</a:t>
            </a:r>
          </a:p>
          <a:p>
            <a:r>
              <a:rPr lang="uk-UA" dirty="0" smtClean="0"/>
              <a:t>Фруктоза </a:t>
            </a:r>
          </a:p>
          <a:p>
            <a:r>
              <a:rPr lang="uk-UA" dirty="0" smtClean="0"/>
              <a:t>(плодовий цукор, </a:t>
            </a:r>
            <a:r>
              <a:rPr lang="uk-UA" dirty="0" err="1" smtClean="0"/>
              <a:t>кетоноспирт</a:t>
            </a:r>
            <a:r>
              <a:rPr lang="uk-UA" dirty="0" smtClean="0"/>
              <a:t>)</a:t>
            </a:r>
          </a:p>
          <a:p>
            <a:r>
              <a:rPr lang="uk-UA" dirty="0" smtClean="0"/>
              <a:t>Рибоза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</a:t>
            </a:r>
            <a:r>
              <a:rPr lang="en-US" sz="1600" b="1" dirty="0" smtClean="0">
                <a:solidFill>
                  <a:srgbClr val="FF0000"/>
                </a:solidFill>
              </a:rPr>
              <a:t>nH</a:t>
            </a:r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nOn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Дезоксирибоза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27514" y="3689598"/>
            <a:ext cx="2232248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Сахароза</a:t>
            </a:r>
          </a:p>
          <a:p>
            <a:r>
              <a:rPr lang="uk-UA" dirty="0" smtClean="0"/>
              <a:t>(тростинний або буряковий цукор)</a:t>
            </a:r>
          </a:p>
          <a:p>
            <a:r>
              <a:rPr lang="uk-UA" dirty="0" smtClean="0"/>
              <a:t>Лактоза (молочний цукор)</a:t>
            </a:r>
          </a:p>
          <a:p>
            <a:r>
              <a:rPr lang="uk-UA" dirty="0" smtClean="0"/>
              <a:t>Мальтоза (солодовий цукор)</a:t>
            </a:r>
            <a:r>
              <a:rPr lang="ru-RU" b="1" dirty="0" smtClean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200" b="1" dirty="0" smtClean="0">
                <a:solidFill>
                  <a:srgbClr val="FF0000"/>
                </a:solidFill>
              </a:rPr>
              <a:t>12</a:t>
            </a:r>
            <a:r>
              <a:rPr lang="en-US" sz="1600" b="1" dirty="0" smtClean="0">
                <a:solidFill>
                  <a:srgbClr val="FF0000"/>
                </a:solidFill>
              </a:rPr>
              <a:t>H</a:t>
            </a:r>
            <a:r>
              <a:rPr lang="en-US" sz="1200" b="1" dirty="0" smtClean="0">
                <a:solidFill>
                  <a:srgbClr val="FF0000"/>
                </a:solidFill>
              </a:rPr>
              <a:t>22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sz="1400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9" y="3717032"/>
            <a:ext cx="1944214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Крохмаль</a:t>
            </a:r>
          </a:p>
          <a:p>
            <a:r>
              <a:rPr lang="uk-UA" dirty="0" smtClean="0"/>
              <a:t>Целюлоза </a:t>
            </a:r>
          </a:p>
          <a:p>
            <a:r>
              <a:rPr lang="uk-UA" dirty="0" smtClean="0"/>
              <a:t>(клітковина)</a:t>
            </a:r>
          </a:p>
          <a:p>
            <a:r>
              <a:rPr lang="uk-UA" dirty="0" smtClean="0"/>
              <a:t>Глікоген </a:t>
            </a:r>
            <a:endParaRPr lang="uk-UA" dirty="0"/>
          </a:p>
          <a:p>
            <a:r>
              <a:rPr lang="uk-UA" b="1" dirty="0" smtClean="0">
                <a:solidFill>
                  <a:srgbClr val="FF0000"/>
                </a:solidFill>
              </a:rPr>
              <a:t>(С</a:t>
            </a:r>
            <a:r>
              <a:rPr lang="uk-UA" sz="1400" b="1" dirty="0" smtClean="0">
                <a:solidFill>
                  <a:srgbClr val="FF0000"/>
                </a:solidFill>
              </a:rPr>
              <a:t>6</a:t>
            </a:r>
            <a:r>
              <a:rPr lang="uk-UA" b="1" dirty="0" smtClean="0">
                <a:solidFill>
                  <a:srgbClr val="FF0000"/>
                </a:solidFill>
              </a:rPr>
              <a:t>Н</a:t>
            </a:r>
            <a:r>
              <a:rPr lang="uk-UA" sz="1200" b="1" dirty="0" smtClean="0">
                <a:solidFill>
                  <a:srgbClr val="FF0000"/>
                </a:solidFill>
              </a:rPr>
              <a:t>10</a:t>
            </a:r>
            <a:r>
              <a:rPr lang="uk-UA" b="1" dirty="0" smtClean="0">
                <a:solidFill>
                  <a:srgbClr val="FF0000"/>
                </a:solidFill>
              </a:rPr>
              <a:t>О</a:t>
            </a:r>
            <a:r>
              <a:rPr lang="uk-UA" sz="1400" b="1" dirty="0" smtClean="0">
                <a:solidFill>
                  <a:srgbClr val="FF0000"/>
                </a:solidFill>
              </a:rPr>
              <a:t>5</a:t>
            </a:r>
            <a:r>
              <a:rPr lang="uk-UA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Хітин (азотовмісний полісахарид )</a:t>
            </a:r>
          </a:p>
        </p:txBody>
      </p:sp>
    </p:spTree>
    <p:extLst>
      <p:ext uri="{BB962C8B-B14F-4D97-AF65-F5344CB8AC3E}">
        <p14:creationId xmlns:p14="http://schemas.microsoft.com/office/powerpoint/2010/main" xmlns="" val="3232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609600" y="914400"/>
            <a:ext cx="3048000" cy="5262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Солодкість розчину сахарози прийнято за 100%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 солодкість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фруктози - 173%,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 глюкози - 81%,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мальтози і галактози - 32%,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 лактози - 16%. </a:t>
            </a:r>
            <a:br>
              <a:rPr lang="ru-RU" sz="2400" b="1" i="1" u="none" strike="noStrike" cap="none" baseline="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2400" b="1" i="1" u="none" strike="noStrike" cap="none" baseline="0">
              <a:solidFill>
                <a:srgbClr val="591F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716017" y="4437112"/>
            <a:ext cx="38164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716017" y="2708921"/>
            <a:ext cx="3816424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716017" y="692696"/>
            <a:ext cx="3816424" cy="182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428999"/>
            <a:ext cx="69127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Вперше  правильну емпіричну </a:t>
            </a:r>
            <a:r>
              <a:rPr lang="ru-RU" sz="2000" b="1" i="1" dirty="0"/>
              <a:t>формулу </a:t>
            </a:r>
            <a:r>
              <a:rPr lang="ru-RU" sz="2000" b="1" i="1" dirty="0" smtClean="0"/>
              <a:t>глюкози запропонував швецький  учений хімік Йенс Якобс Берцелліус </a:t>
            </a:r>
            <a:r>
              <a:rPr lang="ru-RU" sz="2000" b="1" i="1" dirty="0"/>
              <a:t>в </a:t>
            </a:r>
            <a:r>
              <a:rPr lang="ru-RU" sz="2000" b="1" i="1" dirty="0" smtClean="0"/>
              <a:t>1837 р.</a:t>
            </a:r>
            <a:endParaRPr lang="en-US" sz="2000" b="1" i="1" dirty="0" smtClean="0"/>
          </a:p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         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</a:rPr>
              <a:t>12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72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2771775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351587" y="0"/>
            <a:ext cx="2792411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0" y="4668837"/>
            <a:ext cx="2919411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224587" y="4668837"/>
            <a:ext cx="2919412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3200400" y="2362200"/>
            <a:ext cx="2884487" cy="1752600"/>
          </a:xfrm>
          <a:prstGeom prst="ellipse">
            <a:avLst/>
          </a:prstGeom>
          <a:gradFill>
            <a:gsLst>
              <a:gs pos="0">
                <a:srgbClr val="854193"/>
              </a:gs>
              <a:gs pos="80000">
                <a:srgbClr val="AE56C2"/>
              </a:gs>
              <a:gs pos="100000">
                <a:srgbClr val="B154C4"/>
              </a:gs>
            </a:gsLst>
            <a:lin ang="16200000" scaled="0"/>
          </a:gradFill>
          <a:ln w="9525" cap="flat">
            <a:solidFill>
              <a:srgbClr val="AA61B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-RU" sz="2800" b="1" i="0" u="none" strike="noStrike" cap="none" baseline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Глюкоза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-RU" sz="2800" b="1" i="0" u="none" strike="noStrike" cap="none" baseline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-RU" sz="2800" b="1" i="0" u="none" strike="noStrike" cap="none" baseline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природі</a:t>
            </a:r>
          </a:p>
        </p:txBody>
      </p:sp>
      <p:cxnSp>
        <p:nvCxnSpPr>
          <p:cNvPr id="231" name="Shape 231"/>
          <p:cNvCxnSpPr/>
          <p:nvPr/>
        </p:nvCxnSpPr>
        <p:spPr>
          <a:xfrm flipH="1">
            <a:off x="3059111" y="3962400"/>
            <a:ext cx="674687" cy="69056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2" name="Shape 232"/>
          <p:cNvCxnSpPr/>
          <p:nvPr/>
        </p:nvCxnSpPr>
        <p:spPr>
          <a:xfrm rot="10800000">
            <a:off x="2916236" y="2060574"/>
            <a:ext cx="588962" cy="60642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3" name="Shape 233"/>
          <p:cNvCxnSpPr/>
          <p:nvPr/>
        </p:nvCxnSpPr>
        <p:spPr>
          <a:xfrm rot="10800000" flipH="1">
            <a:off x="5638800" y="2060575"/>
            <a:ext cx="517524" cy="530224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4" name="Shape 234"/>
          <p:cNvCxnSpPr/>
          <p:nvPr/>
        </p:nvCxnSpPr>
        <p:spPr>
          <a:xfrm>
            <a:off x="5435600" y="3933825"/>
            <a:ext cx="720724" cy="719136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3568" y="981075"/>
            <a:ext cx="8460432" cy="5184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ru-RU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Глюкоза - С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ru-RU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Відноситься до оксигеновмісних сполук, вуглеводів.</a:t>
            </a: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550025" y="59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720000">
            <a:off x="3714749" y="2670175"/>
            <a:ext cx="2260599" cy="145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3635375" y="9810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720000">
            <a:off x="6874577" y="2970439"/>
            <a:ext cx="1362074" cy="220503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4505325" y="11366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83568" y="2852936"/>
            <a:ext cx="1728786" cy="132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1200000">
            <a:off x="2621103" y="4118603"/>
            <a:ext cx="14192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-960000">
            <a:off x="5458427" y="4203137"/>
            <a:ext cx="1181099" cy="189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157</TotalTime>
  <Words>602</Words>
  <Application>Microsoft Office PowerPoint</Application>
  <PresentationFormat>Экран (4:3)</PresentationFormat>
  <Paragraphs>162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TS010389964</vt:lpstr>
      <vt:lpstr>Глюкоза</vt:lpstr>
      <vt:lpstr>Девіз уроку:</vt:lpstr>
      <vt:lpstr>Мета уроку:</vt:lpstr>
      <vt:lpstr>Поняття про вуглеводи</vt:lpstr>
      <vt:lpstr>Класифікація вуглеводів Cn(H2O)m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Хімічні властивості глюкози</vt:lpstr>
      <vt:lpstr>Специфічні властивості глюкози</vt:lpstr>
      <vt:lpstr>Добування глюкози</vt:lpstr>
      <vt:lpstr>Слайд 18</vt:lpstr>
      <vt:lpstr>Слайд 19</vt:lpstr>
      <vt:lpstr>Застосування глюкози</vt:lpstr>
      <vt:lpstr>Слайд 21</vt:lpstr>
      <vt:lpstr>Слайд 22</vt:lpstr>
      <vt:lpstr> Дякую  за 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ВУГЛЕВОДИ</dc:title>
  <dc:subject>Шаблон оформления</dc:subject>
  <dc:creator>Oksana</dc:creator>
  <dc:description>Корпорация Майкрософт
Шаблон оформления</dc:description>
  <cp:lastModifiedBy>Леся</cp:lastModifiedBy>
  <cp:revision>21</cp:revision>
  <dcterms:created xsi:type="dcterms:W3CDTF">2015-04-08T18:50:53Z</dcterms:created>
  <dcterms:modified xsi:type="dcterms:W3CDTF">2018-10-14T17:13:01Z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