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0" r:id="rId1"/>
  </p:sldMasterIdLst>
  <p:notesMasterIdLst>
    <p:notesMasterId r:id="rId9"/>
  </p:notesMasterIdLst>
  <p:sldIdLst>
    <p:sldId id="263" r:id="rId2"/>
    <p:sldId id="264" r:id="rId3"/>
    <p:sldId id="265" r:id="rId4"/>
    <p:sldId id="266" r:id="rId5"/>
    <p:sldId id="267" r:id="rId6"/>
    <p:sldId id="257" r:id="rId7"/>
    <p:sldId id="258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66FF"/>
    <a:srgbClr val="CC3300"/>
    <a:srgbClr val="FFCC00"/>
    <a:srgbClr val="99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E58046E-38A4-4D7A-BA09-12AE9B010FF4}" type="datetimeFigureOut">
              <a:rPr lang="ru-RU"/>
              <a:pPr>
                <a:defRPr/>
              </a:pPr>
              <a:t>06.10.2018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B9F3A3C-3B84-46EB-85BA-F63A1996B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0626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71C138-C1F1-498D-8B70-B478D01FDA5B}" type="slidenum">
              <a:rPr lang="ru-RU" smtClean="0"/>
              <a:pPr eaLnBrk="1" hangingPunct="1"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255021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E3CA9-01AF-4A6B-9000-3BAAA122A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9298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165D7-58EB-4DBD-AE4A-F566BF2B2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972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0B1C8-F50E-434F-B970-F6D0B354F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163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DBD2C-FD29-4B1A-970F-A0DBD2D92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100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21C36-6755-4755-8319-732111413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1501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EBAFB-B3D0-493F-956A-743532488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789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9786B-5BF1-4DF9-8901-BA4C87B73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431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73A53-9BC7-4D15-B8E4-BA42626D51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263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849EE-328C-414C-813A-28E177DCD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216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E4E93-9273-4C4D-BE29-79599EA97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3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DABBB-6778-4788-88A3-A816F3184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992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1CA6BE4-8A35-49E5-8508-50CC24023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81" r:id="rId2"/>
    <p:sldLayoutId id="2147483990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91" r:id="rId9"/>
    <p:sldLayoutId id="2147483987" r:id="rId10"/>
    <p:sldLayoutId id="214748398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333375"/>
            <a:ext cx="8229600" cy="6119813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uk-UA" sz="5600" dirty="0" smtClean="0">
                <a:solidFill>
                  <a:srgbClr val="002060"/>
                </a:solidFill>
              </a:rPr>
              <a:t>Відкритий урок на тему:</a:t>
            </a:r>
            <a:r>
              <a:rPr lang="uk-UA" sz="7100" b="1" dirty="0" smtClean="0">
                <a:solidFill>
                  <a:srgbClr val="C00000"/>
                </a:solidFill>
              </a:rPr>
              <a:t>«Дріжджове тісто і вироби з нього»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4787900" y="6453188"/>
            <a:ext cx="4356100" cy="4048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sz="2800"/>
              <a:t> Викладач: Кравченко Т. Ф.</a:t>
            </a:r>
            <a:endParaRPr lang="ru-RU" sz="2800"/>
          </a:p>
        </p:txBody>
      </p:sp>
      <p:pic>
        <p:nvPicPr>
          <p:cNvPr id="4" name="Picture 89" descr="0003931895O-1920x1440"/>
          <p:cNvPicPr>
            <a:picLocks noGrp="1"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67544" y="4293096"/>
            <a:ext cx="3960440" cy="2362498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468313" y="765175"/>
            <a:ext cx="8280400" cy="563245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uk-UA" sz="3600" b="1" smtClean="0"/>
              <a:t>Мета уроку:</a:t>
            </a:r>
            <a:r>
              <a:rPr lang="uk-UA" sz="3600" smtClean="0"/>
              <a:t> </a:t>
            </a:r>
            <a:endParaRPr lang="ru-RU" sz="3600" smtClean="0"/>
          </a:p>
          <a:p>
            <a:pPr algn="just" eaLnBrk="1" hangingPunct="1">
              <a:defRPr/>
            </a:pPr>
            <a:r>
              <a:rPr lang="ru-RU" b="1" smtClean="0"/>
              <a:t>- </a:t>
            </a:r>
            <a:r>
              <a:rPr lang="uk-UA" sz="3200" b="1" i="1" smtClean="0"/>
              <a:t>навчальна:</a:t>
            </a:r>
            <a:r>
              <a:rPr lang="uk-UA" smtClean="0"/>
              <a:t> </a:t>
            </a:r>
            <a:r>
              <a:rPr lang="uk-UA" sz="2400" smtClean="0"/>
              <a:t>ознайомити</a:t>
            </a:r>
            <a:r>
              <a:rPr lang="uk-UA" sz="2400" b="1" smtClean="0"/>
              <a:t> </a:t>
            </a:r>
            <a:r>
              <a:rPr lang="uk-UA" sz="2400" smtClean="0"/>
              <a:t>учнів з</a:t>
            </a:r>
            <a:r>
              <a:rPr lang="uk-UA" sz="2400" b="1" smtClean="0"/>
              <a:t> </a:t>
            </a:r>
            <a:r>
              <a:rPr lang="uk-UA" sz="2400" smtClean="0"/>
              <a:t>технологією приготування дріжджового опарного тіста та виробів з нього</a:t>
            </a:r>
            <a:r>
              <a:rPr lang="ru-RU" sz="2400" smtClean="0"/>
              <a:t>; </a:t>
            </a:r>
          </a:p>
          <a:p>
            <a:pPr algn="just" eaLnBrk="1" hangingPunct="1">
              <a:defRPr/>
            </a:pPr>
            <a:r>
              <a:rPr lang="uk-UA" sz="2400" b="1" smtClean="0"/>
              <a:t>- </a:t>
            </a:r>
            <a:r>
              <a:rPr lang="uk-UA" sz="3200" b="1" i="1" smtClean="0"/>
              <a:t>розвиваюча:</a:t>
            </a:r>
            <a:r>
              <a:rPr lang="uk-UA" sz="2400" b="1" smtClean="0"/>
              <a:t> </a:t>
            </a:r>
            <a:r>
              <a:rPr lang="uk-UA" sz="2400" smtClean="0"/>
              <a:t>розвивати в учнів ініціативу і професійну винахідливість, уміння застосовувати знання в повсякденному житті; розвивати пам'ять, наочне мислення, творчі здібності;</a:t>
            </a:r>
            <a:endParaRPr lang="ru-RU" sz="2400" smtClean="0"/>
          </a:p>
          <a:p>
            <a:pPr algn="just" eaLnBrk="1" hangingPunct="1">
              <a:defRPr/>
            </a:pPr>
            <a:r>
              <a:rPr lang="uk-UA" sz="2400" b="1" smtClean="0"/>
              <a:t>- </a:t>
            </a:r>
            <a:r>
              <a:rPr lang="uk-UA" sz="3200" b="1" i="1" smtClean="0"/>
              <a:t>виховна:</a:t>
            </a:r>
            <a:r>
              <a:rPr lang="uk-UA" sz="2400" b="1" smtClean="0"/>
              <a:t> </a:t>
            </a:r>
            <a:r>
              <a:rPr lang="uk-UA" sz="2400" smtClean="0"/>
              <a:t>виховувати в учнів колективістські відношення, уважність;  формувати вміння висловлювати свої думки, виховувати культуру спілкування; любов до обраної професії.</a:t>
            </a:r>
            <a:endParaRPr lang="ru-RU" sz="2400" smtClean="0"/>
          </a:p>
          <a:p>
            <a:pPr algn="just" eaLnBrk="1" hangingPunct="1">
              <a:defRPr/>
            </a:pPr>
            <a:r>
              <a:rPr lang="uk-UA" sz="3600" b="1" smtClean="0"/>
              <a:t>Тип уроку: </a:t>
            </a:r>
            <a:r>
              <a:rPr lang="uk-UA" sz="3200" smtClean="0"/>
              <a:t>урок - конференція</a:t>
            </a:r>
            <a:endParaRPr lang="ru-RU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64704"/>
            <a:ext cx="8568952" cy="54476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uk-UA" sz="2400" b="1" dirty="0"/>
              <a:t>Комплексно-методичне забезпечення:</a:t>
            </a:r>
            <a:endParaRPr lang="ru-RU" sz="2400" dirty="0"/>
          </a:p>
          <a:p>
            <a:pPr algn="just">
              <a:defRPr/>
            </a:pPr>
            <a:r>
              <a:rPr lang="uk-UA" sz="2000" i="1" dirty="0"/>
              <a:t>дидактичні засоби навчання:  </a:t>
            </a:r>
            <a:r>
              <a:rPr lang="uk-UA" sz="2000" dirty="0"/>
              <a:t>підручник:</a:t>
            </a:r>
            <a:endParaRPr lang="ru-RU" sz="2000" dirty="0"/>
          </a:p>
          <a:p>
            <a:pPr algn="just">
              <a:defRPr/>
            </a:pPr>
            <a:r>
              <a:rPr lang="uk-UA" sz="2000" dirty="0"/>
              <a:t>Зайцева Г.Т., Горпинко Т.М. Технологія виготовлення борошняних кондитерських </a:t>
            </a:r>
            <a:r>
              <a:rPr lang="uk-UA" sz="2000" dirty="0" err="1"/>
              <a:t>виробів.-</a:t>
            </a:r>
            <a:r>
              <a:rPr lang="uk-UA" sz="2000" dirty="0"/>
              <a:t> Київ.: </a:t>
            </a:r>
            <a:r>
              <a:rPr lang="uk-UA" sz="2000" dirty="0" err="1"/>
              <a:t>Вікторія.-</a:t>
            </a:r>
            <a:r>
              <a:rPr lang="uk-UA" sz="2000" dirty="0"/>
              <a:t> 2002р.</a:t>
            </a:r>
            <a:endParaRPr lang="ru-RU" sz="2000" dirty="0"/>
          </a:p>
          <a:p>
            <a:pPr algn="just">
              <a:defRPr/>
            </a:pPr>
            <a:r>
              <a:rPr lang="uk-UA" sz="2000" dirty="0"/>
              <a:t>Тематичні папки: « Дріжджове опарне тісто і вироби з нього</a:t>
            </a:r>
            <a:r>
              <a:rPr lang="uk-UA" sz="2000" dirty="0" smtClean="0"/>
              <a:t>»</a:t>
            </a:r>
            <a:endParaRPr lang="ru-RU" sz="2000" dirty="0"/>
          </a:p>
          <a:p>
            <a:pPr algn="just">
              <a:defRPr/>
            </a:pPr>
            <a:r>
              <a:rPr lang="uk-UA" sz="2000" i="1" dirty="0"/>
              <a:t>технічні засоби навчання: </a:t>
            </a:r>
            <a:r>
              <a:rPr lang="uk-UA" sz="2000" dirty="0"/>
              <a:t>ноутбук, мультимедійний проектор, презентації.</a:t>
            </a:r>
            <a:endParaRPr lang="ru-RU" sz="2000" dirty="0"/>
          </a:p>
          <a:p>
            <a:pPr algn="just">
              <a:defRPr/>
            </a:pPr>
            <a:r>
              <a:rPr lang="uk-UA" sz="2400" b="1" dirty="0"/>
              <a:t>Міжпредметні зв’язки:</a:t>
            </a:r>
            <a:endParaRPr lang="ru-RU" sz="2400" dirty="0"/>
          </a:p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uk-UA" sz="2000" dirty="0"/>
              <a:t>Технологія приготування борошняних кондитерських виробів з основами товарознавства. Тема: «Технологія приготування дріжджового опарного тіста і виробів з нього».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uk-UA" sz="2000" dirty="0"/>
              <a:t>Основи галузевої економіки. Тема: «Ринкова система господарювання».</a:t>
            </a:r>
            <a:endParaRPr lang="ru-RU" sz="2000" dirty="0"/>
          </a:p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uk-UA" sz="2000" dirty="0"/>
              <a:t>Санітарія та гігієна виробництва. Тема: «Основи раціонального харчування». «Основи дієтичного та лікувально-профілактичного харчування».</a:t>
            </a:r>
            <a:endParaRPr lang="ru-RU" sz="2000" b="1" dirty="0"/>
          </a:p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uk-UA" sz="2000" dirty="0"/>
              <a:t>Інформаційні технології. Тема: «Розробка </a:t>
            </a:r>
            <a:r>
              <a:rPr lang="uk-UA" sz="2000" dirty="0" err="1"/>
              <a:t>слайдової</a:t>
            </a:r>
            <a:r>
              <a:rPr lang="uk-UA" sz="2000" dirty="0"/>
              <a:t> презентації».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2"/>
          <p:cNvSpPr>
            <a:spLocks noChangeArrowheads="1"/>
          </p:cNvSpPr>
          <p:nvPr/>
        </p:nvSpPr>
        <p:spPr bwMode="auto">
          <a:xfrm>
            <a:off x="539750" y="-2295525"/>
            <a:ext cx="8496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/>
          </a:p>
          <a:p>
            <a:r>
              <a:rPr lang="uk-UA" b="1"/>
              <a:t> 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2879" y="620688"/>
            <a:ext cx="8424936" cy="57554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uk-UA" i="1" dirty="0"/>
              <a:t>    </a:t>
            </a:r>
            <a:r>
              <a:rPr lang="uk-UA" sz="2400" b="1" dirty="0"/>
              <a:t>Групу  учнів  було поділено  на  малі   проектні  групи, кожна з яких  займалася  своїми  дослідженнями. Групам  дослідників було задано випереджувальне завдання з проблемними питаннями.</a:t>
            </a:r>
            <a:endParaRPr lang="ru-RU" sz="2400" b="1" dirty="0"/>
          </a:p>
          <a:p>
            <a:pPr>
              <a:defRPr/>
            </a:pPr>
            <a:r>
              <a:rPr lang="uk-UA" sz="2000" dirty="0"/>
              <a:t> </a:t>
            </a:r>
            <a:endParaRPr lang="ru-RU" sz="2000" dirty="0"/>
          </a:p>
          <a:p>
            <a:pPr>
              <a:defRPr/>
            </a:pPr>
            <a:r>
              <a:rPr lang="uk-UA" sz="2400" b="1" dirty="0"/>
              <a:t>Група 1</a:t>
            </a:r>
            <a:endParaRPr lang="ru-RU" sz="2400" dirty="0"/>
          </a:p>
          <a:p>
            <a:pPr>
              <a:defRPr/>
            </a:pPr>
            <a:r>
              <a:rPr lang="uk-UA" sz="2000" dirty="0">
                <a:solidFill>
                  <a:srgbClr val="FF0000"/>
                </a:solidFill>
              </a:rPr>
              <a:t>(група учнів-істориків)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uk-UA" sz="2000" dirty="0"/>
              <a:t>отримала питання : </a:t>
            </a:r>
            <a:r>
              <a:rPr lang="uk-UA" sz="2000" b="1" i="1" dirty="0"/>
              <a:t>«</a:t>
            </a:r>
            <a:r>
              <a:rPr lang="ru-RU" sz="2000" b="1" i="1" dirty="0" err="1"/>
              <a:t>Особливості</a:t>
            </a:r>
            <a:r>
              <a:rPr lang="ru-RU" sz="2000" b="1" i="1" dirty="0"/>
              <a:t> </a:t>
            </a:r>
            <a:r>
              <a:rPr lang="ru-RU" sz="2000" b="1" i="1" dirty="0" err="1"/>
              <a:t>національного</a:t>
            </a:r>
            <a:r>
              <a:rPr lang="ru-RU" sz="2000" b="1" i="1" dirty="0"/>
              <a:t> </a:t>
            </a:r>
            <a:r>
              <a:rPr lang="ru-RU" sz="2000" b="1" i="1" dirty="0" err="1"/>
              <a:t>харчування</a:t>
            </a:r>
            <a:r>
              <a:rPr lang="ru-RU" sz="2000" b="1" i="1" dirty="0"/>
              <a:t> </a:t>
            </a:r>
            <a:r>
              <a:rPr lang="ru-RU" sz="2000" b="1" i="1" dirty="0" err="1"/>
              <a:t>крізь</a:t>
            </a:r>
            <a:r>
              <a:rPr lang="ru-RU" sz="2000" b="1" i="1" dirty="0"/>
              <a:t> призму </a:t>
            </a:r>
            <a:r>
              <a:rPr lang="ru-RU" sz="2000" b="1" i="1" dirty="0" err="1"/>
              <a:t>століть</a:t>
            </a:r>
            <a:r>
              <a:rPr lang="ru-RU" sz="2000" b="1" i="1" dirty="0"/>
              <a:t>»</a:t>
            </a:r>
          </a:p>
          <a:p>
            <a:pPr>
              <a:defRPr/>
            </a:pPr>
            <a:r>
              <a:rPr lang="uk-UA" sz="2000" b="1" dirty="0"/>
              <a:t> </a:t>
            </a:r>
            <a:endParaRPr lang="ru-RU" sz="2000" dirty="0"/>
          </a:p>
          <a:p>
            <a:pPr>
              <a:defRPr/>
            </a:pPr>
            <a:r>
              <a:rPr lang="uk-UA" sz="2400" b="1" dirty="0"/>
              <a:t>Група 2</a:t>
            </a:r>
            <a:endParaRPr lang="ru-RU" sz="2400" dirty="0"/>
          </a:p>
          <a:p>
            <a:pPr>
              <a:defRPr/>
            </a:pPr>
            <a:r>
              <a:rPr lang="uk-UA" sz="2000" dirty="0">
                <a:solidFill>
                  <a:srgbClr val="9966FF"/>
                </a:solidFill>
              </a:rPr>
              <a:t> (група учнів-товарознавців)</a:t>
            </a:r>
            <a:r>
              <a:rPr lang="ru-RU" sz="2000" dirty="0"/>
              <a:t> </a:t>
            </a:r>
            <a:r>
              <a:rPr lang="uk-UA" sz="2000" dirty="0"/>
              <a:t>отримала питання : </a:t>
            </a:r>
            <a:r>
              <a:rPr lang="uk-UA" sz="2000" b="1" i="1" dirty="0"/>
              <a:t>«Характеристика сировини та підготовка її до виробництва »</a:t>
            </a:r>
            <a:endParaRPr lang="ru-RU" sz="2000" b="1" i="1" dirty="0"/>
          </a:p>
          <a:p>
            <a:pPr>
              <a:defRPr/>
            </a:pPr>
            <a:r>
              <a:rPr lang="uk-UA" sz="2000" dirty="0"/>
              <a:t> </a:t>
            </a:r>
            <a:endParaRPr lang="ru-RU" sz="2000" dirty="0"/>
          </a:p>
          <a:p>
            <a:pPr>
              <a:defRPr/>
            </a:pPr>
            <a:r>
              <a:rPr lang="uk-UA" sz="2400" b="1" dirty="0"/>
              <a:t>Група 3</a:t>
            </a:r>
            <a:endParaRPr lang="ru-RU" sz="2400" dirty="0"/>
          </a:p>
          <a:p>
            <a:pPr>
              <a:defRPr/>
            </a:pPr>
            <a:r>
              <a:rPr lang="uk-UA" sz="2000" dirty="0"/>
              <a:t> </a:t>
            </a:r>
            <a:r>
              <a:rPr lang="uk-UA" sz="2000" dirty="0">
                <a:solidFill>
                  <a:srgbClr val="002060"/>
                </a:solidFill>
              </a:rPr>
              <a:t>(група учнів-технологів)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uk-UA" sz="2000" dirty="0"/>
              <a:t>отримала питання: </a:t>
            </a:r>
            <a:r>
              <a:rPr lang="uk-UA" sz="2000" b="1" i="1" dirty="0"/>
              <a:t>«Технологія приготування дріжджового опарного тіста і виробів з них »</a:t>
            </a:r>
            <a:endParaRPr lang="ru-RU" sz="2000" b="1" i="1" dirty="0"/>
          </a:p>
          <a:p>
            <a:pPr>
              <a:defRPr/>
            </a:pPr>
            <a:r>
              <a:rPr lang="uk-UA" sz="2000" b="1" i="1" dirty="0"/>
              <a:t> </a:t>
            </a:r>
            <a:endParaRPr lang="ru-RU" sz="2000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08720"/>
            <a:ext cx="7776864" cy="50167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uk-UA" i="1" dirty="0"/>
              <a:t> </a:t>
            </a:r>
            <a:endParaRPr lang="ru-RU" dirty="0"/>
          </a:p>
          <a:p>
            <a:pPr>
              <a:defRPr/>
            </a:pPr>
            <a:r>
              <a:rPr lang="uk-UA" sz="2400" b="1" dirty="0"/>
              <a:t>Група 4</a:t>
            </a:r>
            <a:endParaRPr lang="ru-RU" sz="2400" dirty="0"/>
          </a:p>
          <a:p>
            <a:pPr>
              <a:defRPr/>
            </a:pPr>
            <a:r>
              <a:rPr lang="uk-UA" dirty="0">
                <a:solidFill>
                  <a:srgbClr val="C00000"/>
                </a:solidFill>
              </a:rPr>
              <a:t> </a:t>
            </a:r>
            <a:r>
              <a:rPr lang="uk-UA" sz="2400" dirty="0">
                <a:solidFill>
                  <a:srgbClr val="C00000"/>
                </a:solidFill>
              </a:rPr>
              <a:t>(група учнів-дієтологів)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uk-UA" sz="2400" dirty="0"/>
              <a:t>отримала питання: «Чи шкідливі вироби з дріжджового тіста для харчування людей?»</a:t>
            </a:r>
            <a:endParaRPr lang="ru-RU" sz="2400" dirty="0"/>
          </a:p>
          <a:p>
            <a:pPr>
              <a:defRPr/>
            </a:pPr>
            <a:r>
              <a:rPr lang="uk-UA" b="1" dirty="0"/>
              <a:t> </a:t>
            </a:r>
            <a:endParaRPr lang="ru-RU" dirty="0"/>
          </a:p>
          <a:p>
            <a:pPr>
              <a:defRPr/>
            </a:pPr>
            <a:r>
              <a:rPr lang="uk-UA" sz="2400" b="1" dirty="0"/>
              <a:t>Група 5</a:t>
            </a:r>
            <a:endParaRPr lang="ru-RU" sz="2400" dirty="0"/>
          </a:p>
          <a:p>
            <a:pPr>
              <a:defRPr/>
            </a:pPr>
            <a:r>
              <a:rPr lang="uk-UA" sz="2400" dirty="0">
                <a:solidFill>
                  <a:srgbClr val="00B050"/>
                </a:solidFill>
              </a:rPr>
              <a:t>(група учнів-журналістів)</a:t>
            </a:r>
            <a:r>
              <a:rPr lang="ru-RU" sz="2400" dirty="0">
                <a:solidFill>
                  <a:srgbClr val="00B050"/>
                </a:solidFill>
              </a:rPr>
              <a:t> </a:t>
            </a:r>
            <a:r>
              <a:rPr lang="uk-UA" sz="2400" dirty="0"/>
              <a:t>отримала питання: «Виготовлення </a:t>
            </a:r>
            <a:r>
              <a:rPr lang="ru-RU" sz="2400" dirty="0"/>
              <a:t>нов</a:t>
            </a:r>
            <a:r>
              <a:rPr lang="uk-UA" sz="2400" dirty="0" err="1"/>
              <a:t>их</a:t>
            </a:r>
            <a:r>
              <a:rPr lang="ru-RU" sz="2400" dirty="0"/>
              <a:t> сорт</a:t>
            </a:r>
            <a:r>
              <a:rPr lang="uk-UA" sz="2400" dirty="0" err="1"/>
              <a:t>ів</a:t>
            </a:r>
            <a:r>
              <a:rPr lang="ru-RU" sz="2400" dirty="0"/>
              <a:t> </a:t>
            </a:r>
            <a:r>
              <a:rPr lang="ru-RU" sz="2400" dirty="0" err="1"/>
              <a:t>хліба</a:t>
            </a:r>
            <a:r>
              <a:rPr lang="uk-UA" sz="2400" dirty="0"/>
              <a:t> на Волині</a:t>
            </a:r>
            <a:r>
              <a:rPr lang="ru-RU" sz="2400" dirty="0"/>
              <a:t>»</a:t>
            </a:r>
          </a:p>
          <a:p>
            <a:pPr>
              <a:defRPr/>
            </a:pPr>
            <a:r>
              <a:rPr lang="uk-UA" sz="2000" dirty="0"/>
              <a:t> </a:t>
            </a:r>
            <a:endParaRPr lang="ru-RU" sz="2000" dirty="0"/>
          </a:p>
          <a:p>
            <a:pPr>
              <a:defRPr/>
            </a:pPr>
            <a:r>
              <a:rPr lang="uk-UA" sz="2400" b="1" dirty="0"/>
              <a:t>Група 6</a:t>
            </a:r>
            <a:endParaRPr lang="ru-RU" sz="2400" dirty="0"/>
          </a:p>
          <a:p>
            <a:pPr>
              <a:defRPr/>
            </a:pPr>
            <a:r>
              <a:rPr lang="uk-UA" sz="2400" dirty="0">
                <a:solidFill>
                  <a:srgbClr val="FF0000"/>
                </a:solidFill>
              </a:rPr>
              <a:t>(група учнів-менеджерів)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uk-UA" sz="2400" dirty="0"/>
              <a:t>отримала питання:</a:t>
            </a:r>
            <a:r>
              <a:rPr lang="uk-UA" sz="2400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uk-UA" sz="2400" dirty="0"/>
              <a:t>«</a:t>
            </a:r>
            <a:r>
              <a:rPr lang="uk-UA" sz="2400" dirty="0" smtClean="0"/>
              <a:t>Визначення рейтингу </a:t>
            </a:r>
            <a:r>
              <a:rPr lang="uk-UA" sz="2400" dirty="0"/>
              <a:t>популярності виробів з дріжджовог</a:t>
            </a:r>
            <a:r>
              <a:rPr lang="uk-UA" sz="2000" dirty="0"/>
              <a:t>о </a:t>
            </a:r>
            <a:r>
              <a:rPr lang="uk-UA" sz="2400" dirty="0"/>
              <a:t>опарного тіста в Любешові»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56793"/>
            <a:ext cx="8229600" cy="47678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uk-UA" sz="28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uk-UA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Вивчити матеріал по темі “ Технологія приготування дріжджового тіста і виробів з нього”;</a:t>
            </a:r>
            <a:endParaRPr lang="uk-UA" sz="2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uk-UA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</a:t>
            </a:r>
            <a:r>
              <a:rPr lang="uk-UA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ібрати </a:t>
            </a:r>
            <a:r>
              <a:rPr lang="uk-UA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нову інформацію, оцінити її та порівняти</a:t>
            </a:r>
            <a:r>
              <a:rPr lang="uk-UA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  <a:endParaRPr lang="uk-UA" sz="2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uk-UA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</a:t>
            </a:r>
            <a:r>
              <a:rPr lang="uk-UA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творити презентації;</a:t>
            </a:r>
            <a:endParaRPr lang="uk-UA" sz="2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uk-UA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</a:t>
            </a:r>
            <a:r>
              <a:rPr lang="uk-UA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робити  </a:t>
            </a:r>
            <a:r>
              <a:rPr lang="uk-UA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висновки.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endParaRPr lang="ru-RU" sz="2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2109" y="332656"/>
            <a:ext cx="7416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/>
              <a:t>Досліджуючи поставленні завдання, учні повинні: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908720"/>
            <a:ext cx="8229600" cy="651098"/>
          </a:xfrm>
        </p:spPr>
        <p:txBody>
          <a:bodyPr/>
          <a:lstStyle/>
          <a:p>
            <a:pPr eaLnBrk="1" hangingPunct="1"/>
            <a:r>
              <a:rPr lang="uk-UA" sz="1100" b="1" u="sng" dirty="0" smtClean="0">
                <a:ea typeface="Trebuchet MS" pitchFamily="34" charset="0"/>
                <a:cs typeface="Trebuchet MS" pitchFamily="34" charset="0"/>
              </a:rPr>
              <a:t/>
            </a:r>
            <a:br>
              <a:rPr lang="uk-UA" sz="1100" b="1" u="sng" dirty="0" smtClean="0">
                <a:ea typeface="Trebuchet MS" pitchFamily="34" charset="0"/>
                <a:cs typeface="Trebuchet MS" pitchFamily="34" charset="0"/>
              </a:rPr>
            </a:br>
            <a:r>
              <a:rPr lang="uk-UA" sz="1100" b="1" u="sng" dirty="0" smtClean="0">
                <a:ea typeface="Trebuchet MS" pitchFamily="34" charset="0"/>
                <a:cs typeface="Trebuchet MS" pitchFamily="34" charset="0"/>
              </a:rPr>
              <a:t/>
            </a:r>
            <a:br>
              <a:rPr lang="uk-UA" sz="1100" b="1" u="sng" dirty="0" smtClean="0">
                <a:ea typeface="Trebuchet MS" pitchFamily="34" charset="0"/>
                <a:cs typeface="Trebuchet MS" pitchFamily="34" charset="0"/>
              </a:rPr>
            </a:br>
            <a:r>
              <a:rPr lang="uk-UA" sz="3600" b="1" u="sng" dirty="0" smtClean="0">
                <a:ea typeface="Trebuchet MS" pitchFamily="34" charset="0"/>
                <a:cs typeface="Trebuchet MS" pitchFamily="34" charset="0"/>
              </a:rPr>
              <a:t>Досліджуючи аспекти цього проекту ви</a:t>
            </a:r>
            <a:br>
              <a:rPr lang="uk-UA" sz="3600" b="1" u="sng" dirty="0" smtClean="0">
                <a:ea typeface="Trebuchet MS" pitchFamily="34" charset="0"/>
                <a:cs typeface="Trebuchet MS" pitchFamily="34" charset="0"/>
              </a:rPr>
            </a:br>
            <a:endParaRPr lang="ru-RU" sz="3600" b="1" u="sng" dirty="0" smtClean="0">
              <a:ea typeface="Trebuchet MS" pitchFamily="34" charset="0"/>
              <a:cs typeface="Trebuchet MS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340768"/>
            <a:ext cx="8496944" cy="5256584"/>
          </a:xfrm>
        </p:spPr>
        <p:txBody>
          <a:bodyPr rtlCol="0">
            <a:noAutofit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uk-UA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Розвинули </a:t>
            </a:r>
            <a:r>
              <a:rPr lang="uk-UA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 собі вміння відділяти головне від </a:t>
            </a:r>
            <a:r>
              <a:rPr lang="uk-UA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другорядного.</a:t>
            </a:r>
            <a:endParaRPr lang="uk-UA" sz="2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uk-UA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Встановили </a:t>
            </a:r>
            <a:r>
              <a:rPr lang="uk-UA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взаємозв’язок між предметом </a:t>
            </a:r>
            <a:r>
              <a:rPr lang="uk-UA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“Технологія приготування борошняних кондитерських виробів”  </a:t>
            </a:r>
            <a:r>
              <a:rPr lang="uk-UA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та реальним </a:t>
            </a:r>
            <a:r>
              <a:rPr lang="uk-UA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життям.</a:t>
            </a:r>
            <a:endParaRPr lang="en-US" sz="2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uk-UA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Навчилися самостійно добирати інформацію, аналізувати та класифікувати її, висувати гіпотези, </a:t>
            </a:r>
            <a:r>
              <a:rPr lang="uk-UA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і</a:t>
            </a:r>
            <a:r>
              <a:rPr lang="uk-UA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деї та припущення.</a:t>
            </a:r>
            <a:endParaRPr lang="uk-UA" sz="2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uk-UA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Дізналися </a:t>
            </a:r>
            <a:r>
              <a:rPr lang="uk-UA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багато нової цікавої інформації про </a:t>
            </a:r>
            <a:r>
              <a:rPr lang="uk-UA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дріжджове опарне тісто і вироби з нього.</a:t>
            </a:r>
            <a:endParaRPr lang="uk-UA" sz="2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uk-UA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Навчилися  </a:t>
            </a:r>
            <a:r>
              <a:rPr lang="uk-UA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працювати  в  команді, робити </a:t>
            </a:r>
            <a:r>
              <a:rPr lang="uk-UA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висновки.</a:t>
            </a:r>
            <a:endParaRPr lang="uk-UA" sz="2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r>
              <a:rPr lang="uk-UA" sz="2800" i="1">
                <a:solidFill>
                  <a:schemeClr val="tx1">
                    <a:lumMod val="95000"/>
                    <a:lumOff val="5000"/>
                  </a:schemeClr>
                </a:solidFill>
              </a:rPr>
              <a:t>Краще </a:t>
            </a:r>
            <a:r>
              <a:rPr lang="uk-UA" sz="2800" i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засвоїли </a:t>
            </a:r>
            <a:r>
              <a:rPr lang="uk-UA" sz="28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навики роботи на комп’ютері.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701</TotalTime>
  <Words>369</Words>
  <Application>Microsoft Office PowerPoint</Application>
  <PresentationFormat>Экран (4:3)</PresentationFormat>
  <Paragraphs>53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Constantia</vt:lpstr>
      <vt:lpstr>Trebuchet MS</vt:lpstr>
      <vt:lpstr>Wingdings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Досліджуючи аспекти цього проекту ви </vt:lpstr>
    </vt:vector>
  </TitlesOfParts>
  <Company>Организация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Таня</cp:lastModifiedBy>
  <cp:revision>57</cp:revision>
  <dcterms:created xsi:type="dcterms:W3CDTF">2011-10-07T16:23:08Z</dcterms:created>
  <dcterms:modified xsi:type="dcterms:W3CDTF">2018-10-06T09:52:58Z</dcterms:modified>
</cp:coreProperties>
</file>