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8" r:id="rId1"/>
  </p:sldMasterIdLst>
  <p:notesMasterIdLst>
    <p:notesMasterId r:id="rId24"/>
  </p:notesMasterIdLst>
  <p:sldIdLst>
    <p:sldId id="256" r:id="rId2"/>
    <p:sldId id="257" r:id="rId3"/>
    <p:sldId id="284" r:id="rId4"/>
    <p:sldId id="258" r:id="rId5"/>
    <p:sldId id="259" r:id="rId6"/>
    <p:sldId id="268" r:id="rId7"/>
    <p:sldId id="269" r:id="rId8"/>
    <p:sldId id="263" r:id="rId9"/>
    <p:sldId id="276" r:id="rId10"/>
    <p:sldId id="270" r:id="rId11"/>
    <p:sldId id="271" r:id="rId12"/>
    <p:sldId id="264" r:id="rId13"/>
    <p:sldId id="272" r:id="rId14"/>
    <p:sldId id="283" r:id="rId15"/>
    <p:sldId id="273" r:id="rId16"/>
    <p:sldId id="282" r:id="rId17"/>
    <p:sldId id="274" r:id="rId18"/>
    <p:sldId id="281" r:id="rId19"/>
    <p:sldId id="275" r:id="rId20"/>
    <p:sldId id="286" r:id="rId21"/>
    <p:sldId id="277" r:id="rId22"/>
    <p:sldId id="285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79988A-F362-4925-A6B6-E67356DC10DB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F160E8-7C5A-4643-8A1F-71485DF46E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794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5063C-578C-4F41-B5AE-D846FA4A5C14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6EB4D-C931-49F2-8C45-3528248284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436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5063C-578C-4F41-B5AE-D846FA4A5C14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6EB4D-C931-49F2-8C45-3528248284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1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5063C-578C-4F41-B5AE-D846FA4A5C14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6EB4D-C931-49F2-8C45-3528248284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173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5063C-578C-4F41-B5AE-D846FA4A5C14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6EB4D-C931-49F2-8C45-3528248284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33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5063C-578C-4F41-B5AE-D846FA4A5C14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6EB4D-C931-49F2-8C45-3528248284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268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5063C-578C-4F41-B5AE-D846FA4A5C14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6EB4D-C931-49F2-8C45-3528248284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05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5063C-578C-4F41-B5AE-D846FA4A5C14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6EB4D-C931-49F2-8C45-3528248284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324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5063C-578C-4F41-B5AE-D846FA4A5C14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6EB4D-C931-49F2-8C45-3528248284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961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5063C-578C-4F41-B5AE-D846FA4A5C14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6EB4D-C931-49F2-8C45-3528248284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44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5063C-578C-4F41-B5AE-D846FA4A5C14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6EB4D-C931-49F2-8C45-3528248284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929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5063C-578C-4F41-B5AE-D846FA4A5C14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6EB4D-C931-49F2-8C45-3528248284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092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5063C-578C-4F41-B5AE-D846FA4A5C14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6EB4D-C931-49F2-8C45-3528248284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484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4408" y="2060848"/>
            <a:ext cx="7848872" cy="1440160"/>
          </a:xfrm>
        </p:spPr>
        <p:txBody>
          <a:bodyPr>
            <a:noAutofit/>
          </a:bodyPr>
          <a:lstStyle/>
          <a:p>
            <a:r>
              <a:rPr lang="uk-UA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як засіб формування пізнавальної активності дітей середнього </a:t>
            </a:r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віку»</a:t>
            </a:r>
            <a:endParaRPr lang="ru-R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4408" y="1412776"/>
            <a:ext cx="720735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«КОНСТРУКТОР 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LEGO</a:t>
            </a:r>
            <a:r>
              <a:rPr lang="uk-UA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7" y="3351241"/>
            <a:ext cx="4104456" cy="3318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13387" y="200834"/>
            <a:ext cx="720735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i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Miriam" pitchFamily="34" charset="-79"/>
              </a:rPr>
              <a:t>КЗ «ДНЗ № 255» </a:t>
            </a:r>
            <a:endParaRPr lang="ru-RU" sz="4000" b="1" i="1" cap="none" spc="0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Miriam" pitchFamily="34" charset="-79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76808" y="848906"/>
            <a:ext cx="720735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ПРЕЗЕНТАЦІЯ НА ТЕМУ: 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519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1268760"/>
            <a:ext cx="7344816" cy="4248472"/>
          </a:xfrm>
        </p:spPr>
        <p:txBody>
          <a:bodyPr>
            <a:noAutofit/>
          </a:bodyPr>
          <a:lstStyle/>
          <a:p>
            <a:pPr marL="457200" indent="-457200" algn="l">
              <a:buFont typeface="Wingdings" pitchFamily="2" charset="2"/>
              <a:buChar char="§"/>
            </a:pPr>
            <a:r>
              <a:rPr lang="uk-UA" sz="28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Уявлення про навколишній світ;</a:t>
            </a:r>
          </a:p>
          <a:p>
            <a:pPr marL="457200" indent="-457200" algn="l">
              <a:buFont typeface="Wingdings" pitchFamily="2" charset="2"/>
              <a:buChar char="§"/>
            </a:pPr>
            <a:r>
              <a:rPr lang="uk-UA" sz="28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Сенсорні основи сприймання;</a:t>
            </a:r>
          </a:p>
          <a:p>
            <a:pPr marL="457200" indent="-457200" algn="l">
              <a:buFont typeface="Wingdings" pitchFamily="2" charset="2"/>
              <a:buChar char="§"/>
            </a:pPr>
            <a:r>
              <a:rPr lang="uk-UA" sz="28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Технічні та зображувальні навички;</a:t>
            </a:r>
          </a:p>
          <a:p>
            <a:pPr marL="457200" indent="-457200" algn="l">
              <a:buFont typeface="Wingdings" pitchFamily="2" charset="2"/>
              <a:buChar char="§"/>
            </a:pPr>
            <a:r>
              <a:rPr lang="uk-UA" sz="28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Розвиток дрібної моторики рук;</a:t>
            </a:r>
          </a:p>
          <a:p>
            <a:pPr marL="457200" indent="-457200" algn="l">
              <a:buFont typeface="Wingdings" pitchFamily="2" charset="2"/>
              <a:buChar char="§"/>
            </a:pPr>
            <a:r>
              <a:rPr lang="uk-UA" sz="28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Розвиток мовлення;</a:t>
            </a:r>
          </a:p>
          <a:p>
            <a:pPr marL="457200" indent="-457200" algn="l">
              <a:buFont typeface="Wingdings" pitchFamily="2" charset="2"/>
              <a:buChar char="§"/>
            </a:pPr>
            <a:r>
              <a:rPr lang="uk-UA" sz="28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Вміння працювати в колективі;</a:t>
            </a:r>
          </a:p>
          <a:p>
            <a:pPr marL="457200" indent="-457200" algn="l">
              <a:buFont typeface="Wingdings" pitchFamily="2" charset="2"/>
              <a:buChar char="§"/>
            </a:pPr>
            <a:r>
              <a:rPr lang="uk-UA" sz="28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Математичні поняття;</a:t>
            </a:r>
          </a:p>
          <a:p>
            <a:pPr marL="457200" indent="-457200" algn="l">
              <a:buFont typeface="Wingdings" pitchFamily="2" charset="2"/>
              <a:buChar char="§"/>
            </a:pPr>
            <a:r>
              <a:rPr lang="uk-UA" sz="28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Любов до природи.</a:t>
            </a:r>
            <a:endParaRPr lang="ru-RU" sz="280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835968" y="413048"/>
            <a:ext cx="7848872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b="1" i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Під</a:t>
            </a:r>
            <a:r>
              <a:rPr lang="ru-RU" sz="40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час занять </a:t>
            </a:r>
            <a:r>
              <a:rPr lang="ru-RU" sz="4000" b="1" i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формуємо</a:t>
            </a:r>
            <a:r>
              <a:rPr lang="ru-RU" sz="40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:</a:t>
            </a:r>
            <a:endParaRPr lang="ru-RU" sz="4000" b="1" i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437140"/>
            <a:ext cx="3317032" cy="2210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657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3131840" y="2614877"/>
            <a:ext cx="2880320" cy="203598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solidFill>
                  <a:srgbClr val="00B050"/>
                </a:solidFill>
              </a:rPr>
              <a:t>Форми</a:t>
            </a:r>
            <a:r>
              <a:rPr lang="ru-RU" sz="2800" b="1" dirty="0" smtClean="0">
                <a:solidFill>
                  <a:srgbClr val="00B050"/>
                </a:solidFill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</a:rPr>
              <a:t>роботи</a:t>
            </a:r>
            <a:r>
              <a:rPr lang="ru-RU" sz="2800" b="1" dirty="0" smtClean="0">
                <a:solidFill>
                  <a:srgbClr val="00B050"/>
                </a:solidFill>
              </a:rPr>
              <a:t> з батьками</a:t>
            </a:r>
            <a:r>
              <a:rPr lang="ru-RU" sz="2800" dirty="0" smtClean="0">
                <a:solidFill>
                  <a:srgbClr val="00B050"/>
                </a:solidFill>
              </a:rPr>
              <a:t>:</a:t>
            </a:r>
            <a:endParaRPr lang="ru-RU" sz="2800" dirty="0">
              <a:solidFill>
                <a:srgbClr val="00B050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51520" y="1883968"/>
            <a:ext cx="3177504" cy="16584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solidFill>
                  <a:srgbClr val="00B050"/>
                </a:solidFill>
              </a:rPr>
              <a:t>Майстер-класи</a:t>
            </a:r>
            <a:endParaRPr lang="ru-RU" sz="2800" dirty="0">
              <a:solidFill>
                <a:srgbClr val="00B05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987824" y="866736"/>
            <a:ext cx="3154672" cy="159557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 smtClean="0">
                <a:solidFill>
                  <a:srgbClr val="00B050"/>
                </a:solidFill>
              </a:rPr>
              <a:t>Консультації</a:t>
            </a:r>
            <a:r>
              <a:rPr lang="ru-RU" sz="2800" dirty="0" smtClean="0">
                <a:solidFill>
                  <a:srgbClr val="00B050"/>
                </a:solidFill>
              </a:rPr>
              <a:t>, </a:t>
            </a:r>
            <a:r>
              <a:rPr lang="ru-RU" sz="2800" dirty="0" err="1" smtClean="0">
                <a:solidFill>
                  <a:srgbClr val="00B050"/>
                </a:solidFill>
              </a:rPr>
              <a:t>рекомендації</a:t>
            </a:r>
            <a:endParaRPr lang="ru-RU" sz="2800" dirty="0">
              <a:solidFill>
                <a:srgbClr val="00B050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51520" y="3660414"/>
            <a:ext cx="3177504" cy="192882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 smtClean="0">
                <a:solidFill>
                  <a:srgbClr val="00B050"/>
                </a:solidFill>
              </a:rPr>
              <a:t>Виставки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>
                <a:solidFill>
                  <a:srgbClr val="00B050"/>
                </a:solidFill>
              </a:rPr>
              <a:t>спільних</a:t>
            </a:r>
            <a:r>
              <a:rPr lang="ru-RU" sz="2800" dirty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робіт</a:t>
            </a:r>
            <a:endParaRPr lang="ru-RU" sz="2800" dirty="0">
              <a:solidFill>
                <a:srgbClr val="00B050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059832" y="4910584"/>
            <a:ext cx="3154672" cy="16867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solidFill>
                  <a:srgbClr val="00B050"/>
                </a:solidFill>
              </a:rPr>
              <a:t>Спільні</a:t>
            </a:r>
            <a:r>
              <a:rPr lang="ru-RU" sz="2800" dirty="0">
                <a:solidFill>
                  <a:srgbClr val="00B050"/>
                </a:solidFill>
              </a:rPr>
              <a:t> </a:t>
            </a:r>
            <a:r>
              <a:rPr lang="ru-RU" sz="2800" dirty="0" err="1">
                <a:solidFill>
                  <a:srgbClr val="00B050"/>
                </a:solidFill>
              </a:rPr>
              <a:t>проекти</a:t>
            </a:r>
            <a:endParaRPr lang="ru-RU" sz="2800" dirty="0">
              <a:solidFill>
                <a:srgbClr val="00B050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787338" y="3804430"/>
            <a:ext cx="3032812" cy="185681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solidFill>
                  <a:srgbClr val="00B050"/>
                </a:solidFill>
              </a:rPr>
              <a:t>Презентації</a:t>
            </a:r>
            <a:r>
              <a:rPr lang="ru-RU" sz="2800" dirty="0">
                <a:solidFill>
                  <a:srgbClr val="00B050"/>
                </a:solidFill>
              </a:rPr>
              <a:t>, </a:t>
            </a:r>
            <a:r>
              <a:rPr lang="ru-RU" sz="2800" dirty="0" err="1">
                <a:solidFill>
                  <a:srgbClr val="00B050"/>
                </a:solidFill>
              </a:rPr>
              <a:t>міні-лекції</a:t>
            </a:r>
            <a:endParaRPr lang="ru-RU" sz="2800" dirty="0">
              <a:solidFill>
                <a:srgbClr val="00B050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5786414" y="1883968"/>
            <a:ext cx="3033736" cy="16584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solidFill>
                  <a:srgbClr val="00B050"/>
                </a:solidFill>
              </a:rPr>
              <a:t>Круглі</a:t>
            </a:r>
            <a:r>
              <a:rPr lang="ru-RU" sz="2800" dirty="0">
                <a:solidFill>
                  <a:srgbClr val="00B050"/>
                </a:solidFill>
              </a:rPr>
              <a:t> </a:t>
            </a:r>
            <a:r>
              <a:rPr lang="ru-RU" sz="2800" dirty="0" err="1">
                <a:solidFill>
                  <a:srgbClr val="00B050"/>
                </a:solidFill>
              </a:rPr>
              <a:t>столи</a:t>
            </a:r>
            <a:endParaRPr lang="ru-RU" sz="2800" dirty="0">
              <a:solidFill>
                <a:srgbClr val="00B050"/>
              </a:solidFill>
            </a:endParaRPr>
          </a:p>
        </p:txBody>
      </p:sp>
      <p:sp>
        <p:nvSpPr>
          <p:cNvPr id="15" name="Подзаголовок 2"/>
          <p:cNvSpPr txBox="1">
            <a:spLocks/>
          </p:cNvSpPr>
          <p:nvPr/>
        </p:nvSpPr>
        <p:spPr>
          <a:xfrm>
            <a:off x="835968" y="-27384"/>
            <a:ext cx="7848872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40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Взаємодія з батьками</a:t>
            </a:r>
            <a:endParaRPr lang="ru-RU" sz="4000" b="1" i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66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260648"/>
            <a:ext cx="7848872" cy="1944216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Рекомендації педагогам щодо організації роботи з конструктором </a:t>
            </a:r>
            <a:r>
              <a:rPr lang="en-US" sz="3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LEGO</a:t>
            </a:r>
            <a:endParaRPr lang="ru-RU" sz="36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835968" y="3717032"/>
            <a:ext cx="7848872" cy="2376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40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2204864"/>
            <a:ext cx="807328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uk-UA" sz="2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Створити відповідне середовище;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uk-UA" sz="2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Розкласти в коробки певну кількість деталей, підготувати ілюстрації, зразки моделей;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uk-UA" sz="2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Організувати заняття з підгрупою дітей з кількості 6 чоловік;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uk-UA" sz="2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Враховувати індивідуальні особливості дітей;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uk-UA" sz="2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Узгоджувати </a:t>
            </a:r>
            <a:r>
              <a:rPr lang="uk-UA" sz="20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теми </a:t>
            </a:r>
            <a:r>
              <a:rPr lang="en-US" sz="20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LEGO</a:t>
            </a:r>
            <a:r>
              <a:rPr lang="uk-UA" sz="200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-конструювання</a:t>
            </a:r>
            <a:r>
              <a:rPr lang="uk-UA" sz="2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з тематикою календарного плану;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uk-UA" sz="2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Використовувати сюрпризні моменти, </a:t>
            </a:r>
            <a:r>
              <a:rPr lang="uk-UA" sz="200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фізхвилинки</a:t>
            </a:r>
            <a:r>
              <a:rPr lang="uk-UA" sz="2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;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uk-UA" sz="2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Спостерігати за процесом роботи, привчати до самоконтролю;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uk-UA" sz="2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Використовувати збудовані моделі в дидактичних, рухливих та сюжетно-рольових іграх. </a:t>
            </a:r>
            <a:endParaRPr lang="ru-RU" sz="200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57200" indent="-457200">
              <a:buFont typeface="Wingdings" pitchFamily="2" charset="2"/>
              <a:buChar char="§"/>
            </a:pPr>
            <a:endParaRPr lang="ru-RU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23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дзаголовок 2"/>
          <p:cNvSpPr txBox="1">
            <a:spLocks/>
          </p:cNvSpPr>
          <p:nvPr/>
        </p:nvSpPr>
        <p:spPr>
          <a:xfrm>
            <a:off x="1043608" y="404664"/>
            <a:ext cx="7416824" cy="22322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Дидактичні ігри</a:t>
            </a:r>
            <a:endParaRPr lang="en-US" b="1" i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uk-UA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для мовленнєвого розвитку з використанням конструктора </a:t>
            </a:r>
            <a:r>
              <a:rPr lang="en-US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LEGO</a:t>
            </a:r>
            <a:r>
              <a:rPr lang="uk-UA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:</a:t>
            </a:r>
            <a:endParaRPr lang="ru-RU" b="1" i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2996952"/>
            <a:ext cx="7848872" cy="3384376"/>
          </a:xfrm>
        </p:spPr>
        <p:txBody>
          <a:bodyPr>
            <a:noAutofit/>
          </a:bodyPr>
          <a:lstStyle/>
          <a:p>
            <a:pPr marL="457200" indent="-457200" algn="l">
              <a:buFont typeface="Wingdings" pitchFamily="2" charset="2"/>
              <a:buChar char="§"/>
            </a:pPr>
            <a:r>
              <a:rPr lang="uk-UA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«В гостях у Ганнусі»</a:t>
            </a:r>
          </a:p>
          <a:p>
            <a:pPr marL="457200" indent="-457200" algn="l">
              <a:buFont typeface="Wingdings" pitchFamily="2" charset="2"/>
              <a:buChar char="§"/>
            </a:pPr>
            <a:r>
              <a:rPr lang="uk-UA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«</a:t>
            </a:r>
            <a:r>
              <a:rPr lang="uk-UA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У</a:t>
            </a:r>
            <a:r>
              <a:rPr lang="uk-UA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крамниці»</a:t>
            </a:r>
          </a:p>
          <a:p>
            <a:pPr marL="457200" indent="-457200" algn="l">
              <a:buFont typeface="Wingdings" pitchFamily="2" charset="2"/>
              <a:buChar char="§"/>
            </a:pPr>
            <a:r>
              <a:rPr lang="uk-UA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«Наведи лад у шафі»</a:t>
            </a:r>
          </a:p>
          <a:p>
            <a:pPr marL="457200" indent="-457200" algn="l">
              <a:buFont typeface="Wingdings" pitchFamily="2" charset="2"/>
              <a:buChar char="§"/>
            </a:pPr>
            <a:r>
              <a:rPr lang="uk-UA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«Добери схожі слова»</a:t>
            </a:r>
          </a:p>
          <a:p>
            <a:pPr marL="457200" indent="-457200" algn="l">
              <a:buFont typeface="Wingdings" pitchFamily="2" charset="2"/>
              <a:buChar char="§"/>
            </a:pPr>
            <a:endParaRPr lang="uk-UA" sz="280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69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дзаголовок 2"/>
          <p:cNvSpPr txBox="1">
            <a:spLocks/>
          </p:cNvSpPr>
          <p:nvPr/>
        </p:nvSpPr>
        <p:spPr>
          <a:xfrm>
            <a:off x="539552" y="116632"/>
            <a:ext cx="8280920" cy="12961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Дидактична гра для мовленнєвого розвитку</a:t>
            </a:r>
            <a:endParaRPr lang="ru-RU" b="1" i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916832"/>
            <a:ext cx="4176464" cy="4464495"/>
          </a:xfrm>
        </p:spPr>
        <p:txBody>
          <a:bodyPr>
            <a:noAutofit/>
          </a:bodyPr>
          <a:lstStyle/>
          <a:p>
            <a:r>
              <a:rPr lang="uk-UA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Мета:</a:t>
            </a:r>
          </a:p>
          <a:p>
            <a:r>
              <a:rPr lang="uk-UA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Удосконалювати </a:t>
            </a:r>
            <a:r>
              <a:rPr lang="uk-UA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звуковимову</a:t>
            </a:r>
            <a:r>
              <a:rPr lang="uk-UA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, розвивати фонематичний слух, увагу, пам'ять, конструкційні здібності.</a:t>
            </a: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4680012" y="1772816"/>
            <a:ext cx="4382108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«</a:t>
            </a:r>
            <a:r>
              <a:rPr lang="uk-UA" sz="40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Магазин</a:t>
            </a:r>
            <a:r>
              <a:rPr lang="uk-UA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»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2" t="6216" r="15089" b="6528"/>
          <a:stretch/>
        </p:blipFill>
        <p:spPr bwMode="auto">
          <a:xfrm>
            <a:off x="4392527" y="2636912"/>
            <a:ext cx="4642615" cy="3725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606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дзаголовок 2"/>
          <p:cNvSpPr txBox="1">
            <a:spLocks/>
          </p:cNvSpPr>
          <p:nvPr/>
        </p:nvSpPr>
        <p:spPr>
          <a:xfrm>
            <a:off x="1043608" y="404664"/>
            <a:ext cx="7416824" cy="1944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Рухливі ігри</a:t>
            </a:r>
            <a:endParaRPr lang="en-US" b="1" i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uk-UA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з використанням конструктора </a:t>
            </a:r>
            <a:r>
              <a:rPr lang="en-US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LEGO</a:t>
            </a:r>
            <a:endParaRPr lang="ru-RU" b="1" i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2852936"/>
            <a:ext cx="6696744" cy="3528392"/>
          </a:xfrm>
        </p:spPr>
        <p:txBody>
          <a:bodyPr>
            <a:noAutofit/>
          </a:bodyPr>
          <a:lstStyle/>
          <a:p>
            <a:pPr marL="457200" indent="-457200" algn="l">
              <a:buFont typeface="Wingdings" pitchFamily="2" charset="2"/>
              <a:buChar char="§"/>
            </a:pPr>
            <a:r>
              <a:rPr lang="uk-UA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«Хто швидше»</a:t>
            </a:r>
          </a:p>
          <a:p>
            <a:pPr marL="457200" indent="-457200" algn="l">
              <a:buFont typeface="Wingdings" pitchFamily="2" charset="2"/>
              <a:buChar char="§"/>
            </a:pPr>
            <a:r>
              <a:rPr lang="uk-UA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«</a:t>
            </a:r>
            <a:r>
              <a:rPr lang="en-US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LEGO</a:t>
            </a:r>
            <a:r>
              <a:rPr lang="uk-UA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-боулінг</a:t>
            </a:r>
            <a:r>
              <a:rPr lang="uk-UA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»</a:t>
            </a:r>
          </a:p>
          <a:p>
            <a:pPr marL="457200" indent="-457200" algn="l">
              <a:buFont typeface="Wingdings" pitchFamily="2" charset="2"/>
              <a:buChar char="§"/>
            </a:pPr>
            <a:r>
              <a:rPr lang="uk-UA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«Ворітця»</a:t>
            </a:r>
          </a:p>
          <a:p>
            <a:pPr marL="457200" indent="-457200" algn="l">
              <a:buFont typeface="Wingdings" pitchFamily="2" charset="2"/>
              <a:buChar char="§"/>
            </a:pPr>
            <a:r>
              <a:rPr lang="uk-UA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«Переправа»</a:t>
            </a:r>
          </a:p>
          <a:p>
            <a:pPr marL="457200" indent="-457200" algn="l">
              <a:buFont typeface="Wingdings" pitchFamily="2" charset="2"/>
              <a:buChar char="§"/>
            </a:pPr>
            <a:r>
              <a:rPr lang="uk-UA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«Знайди пару»</a:t>
            </a:r>
          </a:p>
          <a:p>
            <a:pPr marL="457200" indent="-457200" algn="l">
              <a:buFont typeface="Wingdings" pitchFamily="2" charset="2"/>
              <a:buChar char="§"/>
            </a:pPr>
            <a:endParaRPr lang="uk-UA" sz="280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20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дзаголовок 2"/>
          <p:cNvSpPr txBox="1">
            <a:spLocks/>
          </p:cNvSpPr>
          <p:nvPr/>
        </p:nvSpPr>
        <p:spPr>
          <a:xfrm>
            <a:off x="1043608" y="116632"/>
            <a:ext cx="7416824" cy="1152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Рухлива гра з </a:t>
            </a:r>
            <a:r>
              <a:rPr lang="uk-UA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використанням конструктора </a:t>
            </a:r>
            <a:r>
              <a:rPr lang="en-US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LEGO</a:t>
            </a:r>
            <a:endParaRPr lang="ru-RU" b="1" i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6930" y="1628800"/>
            <a:ext cx="4310100" cy="4896544"/>
          </a:xfrm>
        </p:spPr>
        <p:txBody>
          <a:bodyPr>
            <a:noAutofit/>
          </a:bodyPr>
          <a:lstStyle/>
          <a:p>
            <a:r>
              <a:rPr lang="uk-UA" sz="28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Мета:</a:t>
            </a:r>
          </a:p>
          <a:p>
            <a:r>
              <a:rPr lang="uk-UA" sz="28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Розвивати дрібну моторику рук, та координацію, тренувати окомір, удосконалювати вміння орієнтуватися в просторі. Формувати навички дій по заданому зразку.</a:t>
            </a:r>
            <a:endParaRPr lang="uk-UA" sz="280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4496670" y="1484784"/>
            <a:ext cx="4565449" cy="1368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«</a:t>
            </a:r>
            <a:r>
              <a:rPr lang="uk-UA" sz="40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ЛЕГО-футбол</a:t>
            </a:r>
            <a:r>
              <a:rPr lang="uk-UA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»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670" y="2819400"/>
            <a:ext cx="4556774" cy="3218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520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дзаголовок 2"/>
          <p:cNvSpPr txBox="1">
            <a:spLocks/>
          </p:cNvSpPr>
          <p:nvPr/>
        </p:nvSpPr>
        <p:spPr>
          <a:xfrm>
            <a:off x="1043608" y="404664"/>
            <a:ext cx="7416824" cy="1800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b="1" i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Фізхвилинки</a:t>
            </a:r>
            <a:endParaRPr lang="uk-UA" b="1" i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uk-UA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з використанням конструктора </a:t>
            </a:r>
            <a:r>
              <a:rPr lang="en-US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LEGO</a:t>
            </a:r>
            <a:endParaRPr lang="ru-RU" b="1" i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2852936"/>
            <a:ext cx="7992888" cy="3168352"/>
          </a:xfrm>
        </p:spPr>
        <p:txBody>
          <a:bodyPr>
            <a:noAutofit/>
          </a:bodyPr>
          <a:lstStyle/>
          <a:p>
            <a:pPr marL="457200" indent="-457200" algn="l">
              <a:buFont typeface="Wingdings" pitchFamily="2" charset="2"/>
              <a:buChar char="§"/>
            </a:pPr>
            <a:r>
              <a:rPr lang="uk-UA" sz="4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«Зроби що я скажу»</a:t>
            </a:r>
          </a:p>
          <a:p>
            <a:pPr marL="457200" indent="-457200" algn="l">
              <a:buFont typeface="Wingdings" pitchFamily="2" charset="2"/>
              <a:buChar char="§"/>
            </a:pPr>
            <a:r>
              <a:rPr lang="uk-UA" sz="4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«</a:t>
            </a:r>
            <a:r>
              <a:rPr lang="uk-UA" sz="4000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Зоопарк</a:t>
            </a:r>
            <a:r>
              <a:rPr lang="uk-UA" sz="4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»</a:t>
            </a:r>
          </a:p>
          <a:p>
            <a:pPr marL="457200" indent="-457200" algn="l">
              <a:buFont typeface="Wingdings" pitchFamily="2" charset="2"/>
              <a:buChar char="§"/>
            </a:pPr>
            <a:r>
              <a:rPr lang="uk-UA" sz="4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«Весела лічба»</a:t>
            </a:r>
          </a:p>
          <a:p>
            <a:pPr marL="457200" indent="-457200" algn="l">
              <a:buFont typeface="Wingdings" pitchFamily="2" charset="2"/>
              <a:buChar char="§"/>
            </a:pPr>
            <a:r>
              <a:rPr lang="uk-UA" sz="4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«</a:t>
            </a:r>
            <a:r>
              <a:rPr lang="en-US" sz="4000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LEGO</a:t>
            </a:r>
            <a:r>
              <a:rPr lang="uk-UA" sz="4000" i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-цеглинка</a:t>
            </a:r>
            <a:r>
              <a:rPr lang="uk-UA" sz="4000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на голові</a:t>
            </a:r>
            <a:r>
              <a:rPr lang="uk-UA" sz="4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50881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дзаголовок 2"/>
          <p:cNvSpPr txBox="1">
            <a:spLocks/>
          </p:cNvSpPr>
          <p:nvPr/>
        </p:nvSpPr>
        <p:spPr>
          <a:xfrm>
            <a:off x="1043608" y="116632"/>
            <a:ext cx="7416824" cy="1224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b="1" i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Фізхвилинка</a:t>
            </a:r>
            <a:r>
              <a:rPr lang="uk-UA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з використанням </a:t>
            </a:r>
            <a:r>
              <a:rPr lang="uk-UA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конструктора </a:t>
            </a:r>
            <a:r>
              <a:rPr lang="en-US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LEGO</a:t>
            </a:r>
            <a:endParaRPr lang="ru-RU" b="1" i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6930" y="1340768"/>
            <a:ext cx="4419838" cy="5040559"/>
          </a:xfrm>
        </p:spPr>
        <p:txBody>
          <a:bodyPr>
            <a:noAutofit/>
          </a:bodyPr>
          <a:lstStyle/>
          <a:p>
            <a:r>
              <a:rPr lang="uk-UA" sz="28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Мета:</a:t>
            </a:r>
          </a:p>
          <a:p>
            <a:pPr algn="just"/>
            <a:r>
              <a:rPr lang="uk-UA" sz="28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Розвивати рухову пам'ять, здатність до наслідування, сприяти поліпшенню настрою.</a:t>
            </a:r>
          </a:p>
          <a:p>
            <a:r>
              <a:rPr lang="uk-UA" sz="28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Хід:</a:t>
            </a:r>
            <a:endParaRPr lang="uk-UA" sz="2800" b="1" i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/>
            <a:r>
              <a:rPr lang="uk-UA" sz="28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Вихователь дістає з мішечка </a:t>
            </a:r>
            <a:r>
              <a:rPr lang="uk-UA" sz="280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лего-тваринок</a:t>
            </a:r>
            <a:r>
              <a:rPr lang="uk-UA" sz="28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, а діти імітують звуки та рухи цих тварин.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992" y="2132856"/>
            <a:ext cx="4324535" cy="3596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4932040" y="1340768"/>
            <a:ext cx="3960440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«</a:t>
            </a:r>
            <a:r>
              <a:rPr lang="uk-UA" sz="40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Зоопарк</a:t>
            </a:r>
            <a:r>
              <a:rPr lang="uk-UA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62853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дзаголовок 2"/>
          <p:cNvSpPr txBox="1">
            <a:spLocks/>
          </p:cNvSpPr>
          <p:nvPr/>
        </p:nvSpPr>
        <p:spPr>
          <a:xfrm>
            <a:off x="1043608" y="188640"/>
            <a:ext cx="7416824" cy="1512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6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Працюємо граючи</a:t>
            </a:r>
            <a:endParaRPr lang="uk-UA" sz="3600" b="1" i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uk-UA" sz="36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з конструктором </a:t>
            </a:r>
            <a:r>
              <a:rPr lang="en-US" sz="36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LEGO</a:t>
            </a:r>
            <a:endParaRPr lang="ru-RU" sz="3600" b="1" i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Содержимое 4" descr="DSC_28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1586467"/>
            <a:ext cx="4555756" cy="2562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5" descr="DSC_3286.jpg"/>
          <p:cNvPicPr>
            <a:picLocks noChangeAspect="1"/>
          </p:cNvPicPr>
          <p:nvPr/>
        </p:nvPicPr>
        <p:blipFill>
          <a:blip r:embed="rId4" cstate="print"/>
          <a:srcRect l="12621"/>
          <a:stretch>
            <a:fillRect/>
          </a:stretch>
        </p:blipFill>
        <p:spPr>
          <a:xfrm rot="5400000">
            <a:off x="3301345" y="4501677"/>
            <a:ext cx="2725098" cy="1754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DSC_3288.jpg"/>
          <p:cNvPicPr>
            <a:picLocks noChangeAspect="1"/>
          </p:cNvPicPr>
          <p:nvPr/>
        </p:nvPicPr>
        <p:blipFill>
          <a:blip r:embed="rId5" cstate="print"/>
          <a:srcRect l="9603" r="10823"/>
          <a:stretch>
            <a:fillRect/>
          </a:stretch>
        </p:blipFill>
        <p:spPr>
          <a:xfrm>
            <a:off x="5050333" y="1772816"/>
            <a:ext cx="3463430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DSC_3271.jpg"/>
          <p:cNvPicPr>
            <a:picLocks noChangeAspect="1"/>
          </p:cNvPicPr>
          <p:nvPr/>
        </p:nvPicPr>
        <p:blipFill>
          <a:blip r:embed="rId6" cstate="print"/>
          <a:srcRect l="27586"/>
          <a:stretch>
            <a:fillRect/>
          </a:stretch>
        </p:blipFill>
        <p:spPr>
          <a:xfrm rot="5400000">
            <a:off x="846867" y="4312379"/>
            <a:ext cx="2653090" cy="2060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DSC_3281.jpg"/>
          <p:cNvPicPr>
            <a:picLocks noChangeAspect="1"/>
          </p:cNvPicPr>
          <p:nvPr/>
        </p:nvPicPr>
        <p:blipFill>
          <a:blip r:embed="rId7" cstate="print"/>
          <a:srcRect l="15556" b="15802"/>
          <a:stretch>
            <a:fillRect/>
          </a:stretch>
        </p:blipFill>
        <p:spPr>
          <a:xfrm rot="5400000">
            <a:off x="5748939" y="4614645"/>
            <a:ext cx="2448272" cy="1373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1522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548680"/>
            <a:ext cx="7848872" cy="288032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«</a:t>
            </a:r>
            <a:r>
              <a:rPr lang="ru-RU" sz="40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Конструюючи</a:t>
            </a:r>
            <a:r>
              <a:rPr lang="ru-RU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ru-RU" sz="40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дитина</a:t>
            </a:r>
            <a:r>
              <a:rPr lang="ru-RU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40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діє</a:t>
            </a:r>
            <a:r>
              <a:rPr lang="ru-RU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, як зодчий, </a:t>
            </a:r>
            <a:r>
              <a:rPr lang="ru-RU" sz="40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будуючи</a:t>
            </a:r>
            <a:r>
              <a:rPr lang="ru-RU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40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будинок</a:t>
            </a:r>
            <a:r>
              <a:rPr lang="ru-RU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40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власного</a:t>
            </a:r>
            <a:r>
              <a:rPr lang="ru-RU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40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інтелекту</a:t>
            </a:r>
            <a:r>
              <a:rPr lang="ru-RU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».</a:t>
            </a:r>
            <a:endParaRPr lang="ru-RU" sz="40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835968" y="3717032"/>
            <a:ext cx="7848872" cy="2376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40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292080" y="4005064"/>
            <a:ext cx="30243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40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Ж. </a:t>
            </a:r>
            <a:r>
              <a:rPr lang="ru-RU" sz="4000" b="1" i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Піаже</a:t>
            </a:r>
            <a:endParaRPr lang="ru-RU" sz="4000" b="1" i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37288"/>
            <a:ext cx="4464496" cy="3493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928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дзаголовок 2"/>
          <p:cNvSpPr txBox="1">
            <a:spLocks/>
          </p:cNvSpPr>
          <p:nvPr/>
        </p:nvSpPr>
        <p:spPr>
          <a:xfrm>
            <a:off x="1043608" y="188640"/>
            <a:ext cx="7416824" cy="1512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6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Результативність роботи</a:t>
            </a:r>
          </a:p>
          <a:p>
            <a:r>
              <a:rPr lang="uk-UA" sz="36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з конструктором </a:t>
            </a:r>
            <a:r>
              <a:rPr lang="en-US" sz="36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LEGO</a:t>
            </a:r>
            <a:endParaRPr lang="ru-RU" sz="3600" b="1" i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1173479" y="1916832"/>
            <a:ext cx="7416824" cy="4392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b="1" i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683568" y="1660628"/>
            <a:ext cx="7992888" cy="5112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uk-UA" sz="18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Робота </a:t>
            </a:r>
            <a:r>
              <a:rPr lang="uk-UA" sz="18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з конструктором стимулює у дошкільників розвиток творчих здібностей, забезпечує стійку мотивацію до отримання знань, до пізнання нового.</a:t>
            </a:r>
          </a:p>
          <a:p>
            <a:pPr algn="just"/>
            <a:r>
              <a:rPr lang="uk-UA" sz="18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Конструюючи діти середнього віку навчаються:</a:t>
            </a:r>
          </a:p>
          <a:p>
            <a:pPr algn="just"/>
            <a:r>
              <a:rPr lang="uk-UA" sz="18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•	Виконувати посильну трудову діяльність, створюючи моделі з деталей конструктора;</a:t>
            </a:r>
          </a:p>
          <a:p>
            <a:pPr algn="just"/>
            <a:r>
              <a:rPr lang="uk-UA" sz="18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•	Планувати свої дії відповідно до поставленої мети;</a:t>
            </a:r>
          </a:p>
          <a:p>
            <a:pPr algn="just"/>
            <a:r>
              <a:rPr lang="uk-UA" sz="18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•	Свідомо контролювати поведінку та узгоджувати свої дії з діями товаришів;</a:t>
            </a:r>
          </a:p>
          <a:p>
            <a:pPr algn="just"/>
            <a:r>
              <a:rPr lang="uk-UA" sz="18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•	Створювати конструкції високої якості, міцні та естетично привабливі;</a:t>
            </a:r>
          </a:p>
          <a:p>
            <a:pPr algn="just"/>
            <a:r>
              <a:rPr lang="uk-UA" sz="18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•	Керуватися схематичною інструкцією в своїй діяльності;</a:t>
            </a:r>
          </a:p>
          <a:p>
            <a:pPr algn="just"/>
            <a:r>
              <a:rPr lang="uk-UA" sz="18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•	Аналізувати результати своєї праці та виправляти помилки.</a:t>
            </a:r>
          </a:p>
        </p:txBody>
      </p:sp>
    </p:spTree>
    <p:extLst>
      <p:ext uri="{BB962C8B-B14F-4D97-AF65-F5344CB8AC3E}">
        <p14:creationId xmlns:p14="http://schemas.microsoft.com/office/powerpoint/2010/main" val="183432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835968" y="3717032"/>
            <a:ext cx="7848872" cy="2376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40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4464496" cy="3348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39" y="2996952"/>
            <a:ext cx="5489825" cy="3348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248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дзаголовок 2"/>
          <p:cNvSpPr txBox="1">
            <a:spLocks/>
          </p:cNvSpPr>
          <p:nvPr/>
        </p:nvSpPr>
        <p:spPr>
          <a:xfrm>
            <a:off x="683568" y="980728"/>
            <a:ext cx="7920880" cy="4680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15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Дякуємо за увагу!</a:t>
            </a:r>
            <a:endParaRPr lang="uk-UA" sz="11500" b="1" i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13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835968" y="3717032"/>
            <a:ext cx="7848872" cy="2376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40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57200" y="274638"/>
            <a:ext cx="8229600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Конструктори</a:t>
            </a:r>
            <a:r>
              <a:rPr lang="ru-RU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LEGO</a:t>
            </a:r>
            <a:endParaRPr lang="ru-RU" sz="40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457200" y="1196752"/>
            <a:ext cx="4402832" cy="2403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Унікальним явищем у світі ігор для дітей усього світу, що дозволяє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без проблем </a:t>
            </a: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спілкуватися всім 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одно</a:t>
            </a: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ю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універсальною мовою - </a:t>
            </a:r>
            <a:r>
              <a:rPr lang="uk-UA" sz="24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мовою</a:t>
            </a:r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гри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є конструктор LEGO.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071" y="1196752"/>
            <a:ext cx="4035425" cy="314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63" y="3614202"/>
            <a:ext cx="4422577" cy="3006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496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476672"/>
            <a:ext cx="7848872" cy="1512168"/>
          </a:xfrm>
        </p:spPr>
        <p:txBody>
          <a:bodyPr>
            <a:noAutofit/>
          </a:bodyPr>
          <a:lstStyle/>
          <a:p>
            <a:r>
              <a:rPr lang="ru-RU" sz="40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Прийоми</a:t>
            </a:r>
            <a:r>
              <a:rPr lang="ru-RU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40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навчання</a:t>
            </a:r>
            <a:r>
              <a:rPr lang="ru-RU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40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конструюванню</a:t>
            </a:r>
            <a:endParaRPr lang="ru-RU" sz="40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835968" y="3717032"/>
            <a:ext cx="7848872" cy="2376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40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467544" y="1850586"/>
            <a:ext cx="6336704" cy="9759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/>
              <a:t>За зразком педагога</a:t>
            </a:r>
            <a:endParaRPr lang="ru-RU" sz="3200" dirty="0"/>
          </a:p>
        </p:txBody>
      </p:sp>
      <p:sp>
        <p:nvSpPr>
          <p:cNvPr id="11" name="Стрелка вправо 10"/>
          <p:cNvSpPr/>
          <p:nvPr/>
        </p:nvSpPr>
        <p:spPr>
          <a:xfrm>
            <a:off x="971600" y="2747956"/>
            <a:ext cx="6336704" cy="9759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/>
              <a:t>За показом педагога</a:t>
            </a:r>
            <a:endParaRPr lang="ru-RU" sz="3200" dirty="0"/>
          </a:p>
        </p:txBody>
      </p:sp>
      <p:sp>
        <p:nvSpPr>
          <p:cNvPr id="12" name="Стрелка вправо 11"/>
          <p:cNvSpPr/>
          <p:nvPr/>
        </p:nvSpPr>
        <p:spPr>
          <a:xfrm>
            <a:off x="1475656" y="3677178"/>
            <a:ext cx="6336704" cy="9759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/>
              <a:t>За картинкою</a:t>
            </a:r>
            <a:endParaRPr lang="ru-RU" sz="3200" dirty="0"/>
          </a:p>
        </p:txBody>
      </p:sp>
      <p:sp>
        <p:nvSpPr>
          <p:cNvPr id="13" name="Стрелка вправо 12"/>
          <p:cNvSpPr/>
          <p:nvPr/>
        </p:nvSpPr>
        <p:spPr>
          <a:xfrm>
            <a:off x="1979712" y="4613282"/>
            <a:ext cx="6336704" cy="9759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/>
              <a:t>За уявленням</a:t>
            </a:r>
            <a:endParaRPr lang="ru-RU" sz="3200" dirty="0"/>
          </a:p>
        </p:txBody>
      </p:sp>
      <p:sp>
        <p:nvSpPr>
          <p:cNvPr id="14" name="Стрелка вправо 13"/>
          <p:cNvSpPr/>
          <p:nvPr/>
        </p:nvSpPr>
        <p:spPr>
          <a:xfrm>
            <a:off x="2483768" y="5589240"/>
            <a:ext cx="6336704" cy="9759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/>
              <a:t>За схемою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88262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835968" y="3717032"/>
            <a:ext cx="7848872" cy="2376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40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57356" y="2209168"/>
            <a:ext cx="2786082" cy="1219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85750" algn="ctr">
              <a:buFont typeface="Wingdings" pitchFamily="2" charset="2"/>
              <a:buChar char="Ø"/>
            </a:pPr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  <a:r>
              <a:rPr lang="ru-RU" sz="2400" dirty="0" err="1" smtClean="0">
                <a:latin typeface="Comic Sans MS" pitchFamily="66" charset="0"/>
              </a:rPr>
              <a:t>Наочно-дійов</a:t>
            </a:r>
            <a:r>
              <a:rPr lang="uk-UA" sz="2400" dirty="0" smtClean="0">
                <a:latin typeface="Comic Sans MS" pitchFamily="66" charset="0"/>
              </a:rPr>
              <a:t>е</a:t>
            </a:r>
            <a:r>
              <a:rPr lang="ru-RU" sz="2400" dirty="0" smtClean="0">
                <a:latin typeface="Comic Sans MS" pitchFamily="66" charset="0"/>
              </a:rPr>
              <a:t> </a:t>
            </a:r>
            <a:r>
              <a:rPr lang="ru-RU" sz="2400" dirty="0">
                <a:latin typeface="Comic Sans MS" pitchFamily="66" charset="0"/>
              </a:rPr>
              <a:t>та </a:t>
            </a:r>
            <a:r>
              <a:rPr lang="ru-RU" sz="2400" dirty="0" err="1">
                <a:latin typeface="Comic Sans MS" pitchFamily="66" charset="0"/>
              </a:rPr>
              <a:t>образне</a:t>
            </a:r>
            <a:r>
              <a:rPr lang="ru-RU" sz="2400" dirty="0">
                <a:latin typeface="Comic Sans MS" pitchFamily="66" charset="0"/>
              </a:rPr>
              <a:t> </a:t>
            </a:r>
            <a:r>
              <a:rPr lang="ru-RU" sz="2400" dirty="0" err="1">
                <a:latin typeface="Comic Sans MS" pitchFamily="66" charset="0"/>
              </a:rPr>
              <a:t>мислення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>
            <a:off x="1857356" y="423242"/>
            <a:ext cx="5572164" cy="178592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latin typeface="Comic Sans MS" pitchFamily="66" charset="0"/>
              </a:rPr>
              <a:t>Під</a:t>
            </a:r>
            <a:r>
              <a:rPr lang="ru-RU" sz="2000" dirty="0" smtClean="0">
                <a:latin typeface="Comic Sans MS" pitchFamily="66" charset="0"/>
              </a:rPr>
              <a:t> час </a:t>
            </a:r>
            <a:r>
              <a:rPr lang="ru-RU" sz="2000" dirty="0" err="1" smtClean="0">
                <a:latin typeface="Comic Sans MS" pitchFamily="66" charset="0"/>
              </a:rPr>
              <a:t>роботи</a:t>
            </a:r>
            <a:r>
              <a:rPr lang="ru-RU" sz="2000" dirty="0" smtClean="0">
                <a:latin typeface="Comic Sans MS" pitchFamily="66" charset="0"/>
              </a:rPr>
              <a:t> </a:t>
            </a:r>
          </a:p>
          <a:p>
            <a:pPr algn="ctr"/>
            <a:r>
              <a:rPr lang="ru-RU" sz="2000" dirty="0">
                <a:latin typeface="Comic Sans MS" pitchFamily="66" charset="0"/>
              </a:rPr>
              <a:t>з</a:t>
            </a:r>
            <a:r>
              <a:rPr lang="ru-RU" sz="2000" dirty="0" smtClean="0">
                <a:latin typeface="Comic Sans MS" pitchFamily="66" charset="0"/>
              </a:rPr>
              <a:t> конструктором у </a:t>
            </a:r>
            <a:r>
              <a:rPr lang="ru-RU" sz="2000" dirty="0" err="1" smtClean="0">
                <a:latin typeface="Comic Sans MS" pitchFamily="66" charset="0"/>
              </a:rPr>
              <a:t>дитини</a:t>
            </a:r>
            <a:r>
              <a:rPr lang="ru-RU" sz="2000" dirty="0" smtClean="0">
                <a:latin typeface="Comic Sans MS" pitchFamily="66" charset="0"/>
              </a:rPr>
              <a:t> </a:t>
            </a:r>
            <a:r>
              <a:rPr lang="ru-RU" sz="2000" dirty="0" err="1" smtClean="0">
                <a:latin typeface="Comic Sans MS" pitchFamily="66" charset="0"/>
              </a:rPr>
              <a:t>формується</a:t>
            </a:r>
            <a:r>
              <a:rPr lang="ru-RU" sz="2000" dirty="0" smtClean="0">
                <a:latin typeface="Comic Sans MS" pitchFamily="66" charset="0"/>
              </a:rPr>
              <a:t>: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57356" y="3429000"/>
            <a:ext cx="2786082" cy="14948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85750" algn="ctr">
              <a:buFont typeface="Wingdings" pitchFamily="2" charset="2"/>
              <a:buChar char="Ø"/>
            </a:pPr>
            <a:r>
              <a:rPr lang="uk-UA" sz="2400" dirty="0">
                <a:latin typeface="Comic Sans MS" pitchFamily="66" charset="0"/>
              </a:rPr>
              <a:t>  Уміння порівнювати, </a:t>
            </a:r>
            <a:r>
              <a:rPr lang="uk-UA" sz="2400" dirty="0" smtClean="0">
                <a:latin typeface="Comic Sans MS" pitchFamily="66" charset="0"/>
              </a:rPr>
              <a:t>узагальнювати</a:t>
            </a:r>
            <a:r>
              <a:rPr lang="uk-UA" sz="2400" dirty="0">
                <a:latin typeface="Comic Sans MS" pitchFamily="66" charset="0"/>
              </a:rPr>
              <a:t>, класифікувати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57356" y="4923812"/>
            <a:ext cx="2786082" cy="142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85750" algn="ctr">
              <a:buFont typeface="Wingdings" pitchFamily="2" charset="2"/>
              <a:buChar char="Ø"/>
            </a:pPr>
            <a:r>
              <a:rPr lang="ru-RU" sz="2400" dirty="0">
                <a:latin typeface="Comic Sans MS" pitchFamily="66" charset="0"/>
              </a:rPr>
              <a:t>  Образна та </a:t>
            </a:r>
            <a:r>
              <a:rPr lang="ru-RU" sz="2400" dirty="0" err="1">
                <a:latin typeface="Comic Sans MS" pitchFamily="66" charset="0"/>
              </a:rPr>
              <a:t>рухова</a:t>
            </a:r>
            <a:r>
              <a:rPr lang="ru-RU" sz="2400" dirty="0">
                <a:latin typeface="Comic Sans MS" pitchFamily="66" charset="0"/>
              </a:rPr>
              <a:t> память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43438" y="4923812"/>
            <a:ext cx="2786082" cy="142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Ø"/>
            </a:pPr>
            <a:r>
              <a:rPr lang="ru-RU" sz="2400" dirty="0" smtClean="0">
                <a:latin typeface="Comic Sans MS" pitchFamily="66" charset="0"/>
              </a:rPr>
              <a:t>  </a:t>
            </a:r>
            <a:r>
              <a:rPr lang="ru-RU" sz="2400" dirty="0" err="1" smtClean="0">
                <a:latin typeface="Comic Sans MS" pitchFamily="66" charset="0"/>
              </a:rPr>
              <a:t>Пояснювальне</a:t>
            </a:r>
            <a:r>
              <a:rPr lang="ru-RU" sz="2400" dirty="0" smtClean="0">
                <a:latin typeface="Comic Sans MS" pitchFamily="66" charset="0"/>
              </a:rPr>
              <a:t> </a:t>
            </a:r>
            <a:r>
              <a:rPr lang="ru-RU" sz="2400" dirty="0" err="1" smtClean="0">
                <a:latin typeface="Comic Sans MS" pitchFamily="66" charset="0"/>
              </a:rPr>
              <a:t>мовлення</a:t>
            </a:r>
            <a:endParaRPr lang="ru-RU" sz="2400" dirty="0" smtClean="0">
              <a:latin typeface="Comic Sans MS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43438" y="3429000"/>
            <a:ext cx="2786082" cy="14948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85750" algn="ctr">
              <a:buFont typeface="Wingdings" pitchFamily="2" charset="2"/>
              <a:buChar char="Ø"/>
            </a:pPr>
            <a:r>
              <a:rPr lang="ru-RU" sz="1600" dirty="0" smtClean="0">
                <a:latin typeface="Comic Sans MS" pitchFamily="66" charset="0"/>
              </a:rPr>
              <a:t>  </a:t>
            </a:r>
            <a:r>
              <a:rPr lang="ru-RU" sz="2400" dirty="0" err="1">
                <a:latin typeface="Comic Sans MS" pitchFamily="66" charset="0"/>
              </a:rPr>
              <a:t>Уміння</a:t>
            </a:r>
            <a:r>
              <a:rPr lang="ru-RU" sz="2400" dirty="0">
                <a:latin typeface="Comic Sans MS" pitchFamily="66" charset="0"/>
              </a:rPr>
              <a:t> </a:t>
            </a:r>
            <a:r>
              <a:rPr lang="ru-RU" sz="2400" dirty="0" err="1">
                <a:latin typeface="Comic Sans MS" pitchFamily="66" charset="0"/>
              </a:rPr>
              <a:t>зосереджувати</a:t>
            </a:r>
            <a:r>
              <a:rPr lang="ru-RU" sz="2400" dirty="0">
                <a:latin typeface="Comic Sans MS" pitchFamily="66" charset="0"/>
              </a:rPr>
              <a:t> </a:t>
            </a:r>
            <a:r>
              <a:rPr lang="ru-RU" sz="2400" dirty="0" err="1">
                <a:latin typeface="Comic Sans MS" pitchFamily="66" charset="0"/>
              </a:rPr>
              <a:t>увагу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43438" y="2209168"/>
            <a:ext cx="2786082" cy="1219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85750" algn="ctr">
              <a:buFont typeface="Wingdings" pitchFamily="2" charset="2"/>
              <a:buChar char="Ø"/>
            </a:pPr>
            <a:r>
              <a:rPr lang="uk-UA" sz="1600" dirty="0" smtClean="0">
                <a:latin typeface="Comic Sans MS" pitchFamily="66" charset="0"/>
              </a:rPr>
              <a:t>  </a:t>
            </a:r>
            <a:r>
              <a:rPr lang="uk-UA" sz="2400" dirty="0">
                <a:latin typeface="Comic Sans MS" pitchFamily="66" charset="0"/>
              </a:rPr>
              <a:t>Образна та просторова уява</a:t>
            </a:r>
            <a:endParaRPr lang="ru-RU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72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835968" y="3554438"/>
            <a:ext cx="7848872" cy="2376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40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57356" y="2046574"/>
            <a:ext cx="2786082" cy="102238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85750" algn="ctr">
              <a:buFont typeface="Wingdings" pitchFamily="2" charset="2"/>
              <a:buChar char="Ø"/>
            </a:pPr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  <a:r>
              <a:rPr lang="ru-RU" sz="2000" dirty="0" err="1" smtClean="0">
                <a:latin typeface="Comic Sans MS" pitchFamily="66" charset="0"/>
              </a:rPr>
              <a:t>Сенсорні</a:t>
            </a:r>
            <a:r>
              <a:rPr lang="ru-RU" sz="2000" dirty="0" smtClean="0">
                <a:latin typeface="Comic Sans MS" pitchFamily="66" charset="0"/>
              </a:rPr>
              <a:t> </a:t>
            </a:r>
            <a:r>
              <a:rPr lang="ru-RU" sz="2000" dirty="0" err="1" smtClean="0">
                <a:latin typeface="Comic Sans MS" pitchFamily="66" charset="0"/>
              </a:rPr>
              <a:t>основи</a:t>
            </a:r>
            <a:r>
              <a:rPr lang="ru-RU" sz="2000" dirty="0" smtClean="0">
                <a:latin typeface="Comic Sans MS" pitchFamily="66" charset="0"/>
              </a:rPr>
              <a:t> </a:t>
            </a:r>
            <a:r>
              <a:rPr lang="ru-RU" sz="2000" dirty="0" err="1" smtClean="0">
                <a:latin typeface="Comic Sans MS" pitchFamily="66" charset="0"/>
              </a:rPr>
              <a:t>сприймання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>
            <a:off x="1857356" y="260648"/>
            <a:ext cx="5572164" cy="1785926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latin typeface="Comic Sans MS" pitchFamily="66" charset="0"/>
              </a:rPr>
              <a:t>Під</a:t>
            </a:r>
            <a:r>
              <a:rPr lang="ru-RU" dirty="0" smtClean="0">
                <a:latin typeface="Comic Sans MS" pitchFamily="66" charset="0"/>
              </a:rPr>
              <a:t> час </a:t>
            </a:r>
            <a:r>
              <a:rPr lang="ru-RU" dirty="0" err="1" smtClean="0">
                <a:latin typeface="Comic Sans MS" pitchFamily="66" charset="0"/>
              </a:rPr>
              <a:t>роботи</a:t>
            </a:r>
            <a:r>
              <a:rPr lang="ru-RU" dirty="0" smtClean="0">
                <a:latin typeface="Comic Sans MS" pitchFamily="66" charset="0"/>
              </a:rPr>
              <a:t> </a:t>
            </a:r>
          </a:p>
          <a:p>
            <a:pPr algn="ctr"/>
            <a:r>
              <a:rPr lang="ru-RU" dirty="0">
                <a:latin typeface="Comic Sans MS" pitchFamily="66" charset="0"/>
              </a:rPr>
              <a:t>з</a:t>
            </a:r>
            <a:r>
              <a:rPr lang="ru-RU" dirty="0" smtClean="0">
                <a:latin typeface="Comic Sans MS" pitchFamily="66" charset="0"/>
              </a:rPr>
              <a:t> конструктором у </a:t>
            </a:r>
            <a:r>
              <a:rPr lang="ru-RU" dirty="0" err="1" smtClean="0">
                <a:latin typeface="Comic Sans MS" pitchFamily="66" charset="0"/>
              </a:rPr>
              <a:t>дитини</a:t>
            </a:r>
            <a:r>
              <a:rPr lang="ru-RU" dirty="0" smtClean="0">
                <a:latin typeface="Comic Sans MS" pitchFamily="66" charset="0"/>
              </a:rPr>
              <a:t> </a:t>
            </a:r>
            <a:r>
              <a:rPr lang="ru-RU" dirty="0" err="1" smtClean="0">
                <a:latin typeface="Comic Sans MS" pitchFamily="66" charset="0"/>
              </a:rPr>
              <a:t>розвивається</a:t>
            </a:r>
            <a:r>
              <a:rPr lang="ru-RU" dirty="0" smtClean="0">
                <a:latin typeface="Comic Sans MS" pitchFamily="66" charset="0"/>
              </a:rPr>
              <a:t>: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57356" y="3067270"/>
            <a:ext cx="2786082" cy="135732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85750" algn="ctr">
              <a:buFont typeface="Wingdings" pitchFamily="2" charset="2"/>
              <a:buChar char="Ø"/>
            </a:pPr>
            <a:r>
              <a:rPr lang="uk-UA" sz="2000" dirty="0" smtClean="0">
                <a:latin typeface="Comic Sans MS" pitchFamily="66" charset="0"/>
              </a:rPr>
              <a:t>Навички орієнтування у просторі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57356" y="4424592"/>
            <a:ext cx="2786082" cy="10926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85750" algn="ctr">
              <a:buFont typeface="Wingdings" pitchFamily="2" charset="2"/>
              <a:buChar char="Ø"/>
            </a:pPr>
            <a:r>
              <a:rPr lang="ru-RU" sz="2400" dirty="0">
                <a:latin typeface="Comic Sans MS" pitchFamily="66" charset="0"/>
              </a:rPr>
              <a:t>  </a:t>
            </a:r>
            <a:r>
              <a:rPr lang="ru-RU" sz="2000" dirty="0" err="1" smtClean="0">
                <a:latin typeface="Comic Sans MS" pitchFamily="66" charset="0"/>
              </a:rPr>
              <a:t>Інтерес</a:t>
            </a:r>
            <a:r>
              <a:rPr lang="ru-RU" sz="2000" dirty="0" smtClean="0">
                <a:latin typeface="Comic Sans MS" pitchFamily="66" charset="0"/>
              </a:rPr>
              <a:t> до </a:t>
            </a:r>
            <a:r>
              <a:rPr lang="ru-RU" sz="2000" dirty="0" err="1" smtClean="0">
                <a:latin typeface="Comic Sans MS" pitchFamily="66" charset="0"/>
              </a:rPr>
              <a:t>дидактичної</a:t>
            </a:r>
            <a:r>
              <a:rPr lang="ru-RU" sz="2000" dirty="0" smtClean="0">
                <a:latin typeface="Comic Sans MS" pitchFamily="66" charset="0"/>
              </a:rPr>
              <a:t> та </a:t>
            </a:r>
            <a:r>
              <a:rPr lang="ru-RU" sz="2000" dirty="0" err="1" smtClean="0">
                <a:latin typeface="Comic Sans MS" pitchFamily="66" charset="0"/>
              </a:rPr>
              <a:t>рольово</a:t>
            </a:r>
            <a:r>
              <a:rPr lang="uk-UA" sz="2000" dirty="0" smtClean="0">
                <a:latin typeface="Comic Sans MS" pitchFamily="66" charset="0"/>
              </a:rPr>
              <a:t>ї</a:t>
            </a:r>
            <a:r>
              <a:rPr lang="ru-RU" sz="2000" dirty="0" smtClean="0">
                <a:latin typeface="Comic Sans MS" pitchFamily="66" charset="0"/>
              </a:rPr>
              <a:t> </a:t>
            </a:r>
            <a:r>
              <a:rPr lang="ru-RU" sz="2000" dirty="0" err="1" smtClean="0">
                <a:latin typeface="Comic Sans MS" pitchFamily="66" charset="0"/>
              </a:rPr>
              <a:t>гри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43438" y="4424592"/>
            <a:ext cx="2786082" cy="10926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Ø"/>
            </a:pPr>
            <a:r>
              <a:rPr lang="ru-RU" sz="2400" dirty="0" smtClean="0">
                <a:latin typeface="Comic Sans MS" pitchFamily="66" charset="0"/>
              </a:rPr>
              <a:t>  </a:t>
            </a:r>
            <a:r>
              <a:rPr lang="ru-RU" sz="2000" dirty="0" err="1" smtClean="0">
                <a:latin typeface="Comic Sans MS" pitchFamily="66" charset="0"/>
              </a:rPr>
              <a:t>Пояснювальна</a:t>
            </a:r>
            <a:r>
              <a:rPr lang="ru-RU" sz="2000" dirty="0" smtClean="0">
                <a:latin typeface="Comic Sans MS" pitchFamily="66" charset="0"/>
              </a:rPr>
              <a:t> </a:t>
            </a:r>
            <a:r>
              <a:rPr lang="ru-RU" sz="2000" dirty="0" err="1" smtClean="0">
                <a:latin typeface="Comic Sans MS" pitchFamily="66" charset="0"/>
              </a:rPr>
              <a:t>активність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43438" y="3067270"/>
            <a:ext cx="2786082" cy="135732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85750" algn="ctr">
              <a:buFont typeface="Wingdings" pitchFamily="2" charset="2"/>
              <a:buChar char="Ø"/>
            </a:pPr>
            <a:r>
              <a:rPr lang="ru-RU" sz="2000" dirty="0">
                <a:latin typeface="Comic Sans MS" pitchFamily="66" charset="0"/>
              </a:rPr>
              <a:t>  </a:t>
            </a:r>
            <a:r>
              <a:rPr lang="ru-RU" sz="2000" dirty="0" err="1" smtClean="0">
                <a:latin typeface="Comic Sans MS" pitchFamily="66" charset="0"/>
              </a:rPr>
              <a:t>Емоційна</a:t>
            </a:r>
            <a:r>
              <a:rPr lang="ru-RU" sz="2000" dirty="0" smtClean="0">
                <a:latin typeface="Comic Sans MS" pitchFamily="66" charset="0"/>
              </a:rPr>
              <a:t> </a:t>
            </a:r>
            <a:r>
              <a:rPr lang="ru-RU" sz="2000" dirty="0" err="1" smtClean="0">
                <a:latin typeface="Comic Sans MS" pitchFamily="66" charset="0"/>
              </a:rPr>
              <a:t>сприйнятливість</a:t>
            </a:r>
            <a:r>
              <a:rPr lang="ru-RU" sz="2000" dirty="0" smtClean="0">
                <a:latin typeface="Comic Sans MS" pitchFamily="66" charset="0"/>
              </a:rPr>
              <a:t> 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43438" y="2046574"/>
            <a:ext cx="2786082" cy="102238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85750" algn="ctr">
              <a:buFont typeface="Wingdings" pitchFamily="2" charset="2"/>
              <a:buChar char="Ø"/>
            </a:pPr>
            <a:r>
              <a:rPr lang="uk-UA" sz="2000" dirty="0">
                <a:latin typeface="Comic Sans MS" pitchFamily="66" charset="0"/>
              </a:rPr>
              <a:t>  </a:t>
            </a:r>
            <a:r>
              <a:rPr lang="uk-UA" sz="2000" dirty="0" smtClean="0">
                <a:latin typeface="Comic Sans MS" pitchFamily="66" charset="0"/>
              </a:rPr>
              <a:t>Технічні та образотворчі навички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857356" y="5517232"/>
            <a:ext cx="5572163" cy="10926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85750" algn="ctr">
              <a:buFont typeface="Wingdings" pitchFamily="2" charset="2"/>
              <a:buChar char="Ø"/>
            </a:pPr>
            <a:r>
              <a:rPr lang="ru-RU" sz="2400" dirty="0">
                <a:latin typeface="Comic Sans MS" pitchFamily="66" charset="0"/>
              </a:rPr>
              <a:t>  </a:t>
            </a:r>
            <a:r>
              <a:rPr lang="ru-RU" sz="2000" dirty="0" err="1" smtClean="0">
                <a:latin typeface="Comic Sans MS" pitchFamily="66" charset="0"/>
              </a:rPr>
              <a:t>Здатність</a:t>
            </a:r>
            <a:r>
              <a:rPr lang="ru-RU" sz="2000" dirty="0" smtClean="0">
                <a:latin typeface="Comic Sans MS" pitchFamily="66" charset="0"/>
              </a:rPr>
              <a:t> до самоконтролю</a:t>
            </a:r>
            <a:endParaRPr lang="ru-RU" sz="20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02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835968" y="4221088"/>
            <a:ext cx="7848872" cy="2376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40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57356" y="2713224"/>
            <a:ext cx="2786082" cy="150786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85750" algn="ctr">
              <a:buFont typeface="Wingdings" pitchFamily="2" charset="2"/>
              <a:buChar char="Ø"/>
            </a:pPr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  <a:r>
              <a:rPr lang="ru-RU" sz="2400" dirty="0" err="1" smtClean="0">
                <a:latin typeface="Comic Sans MS" pitchFamily="66" charset="0"/>
              </a:rPr>
              <a:t>Самостійність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>
            <a:off x="1857356" y="927298"/>
            <a:ext cx="5572164" cy="1785926"/>
          </a:xfrm>
          <a:prstGeom prst="triangl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latin typeface="Comic Sans MS" pitchFamily="66" charset="0"/>
              </a:rPr>
              <a:t>Під</a:t>
            </a:r>
            <a:r>
              <a:rPr lang="ru-RU" dirty="0" smtClean="0">
                <a:latin typeface="Comic Sans MS" pitchFamily="66" charset="0"/>
              </a:rPr>
              <a:t> час </a:t>
            </a:r>
            <a:r>
              <a:rPr lang="ru-RU" dirty="0" err="1" smtClean="0">
                <a:latin typeface="Comic Sans MS" pitchFamily="66" charset="0"/>
              </a:rPr>
              <a:t>роботи</a:t>
            </a:r>
            <a:r>
              <a:rPr lang="ru-RU" dirty="0" smtClean="0">
                <a:latin typeface="Comic Sans MS" pitchFamily="66" charset="0"/>
              </a:rPr>
              <a:t> </a:t>
            </a:r>
          </a:p>
          <a:p>
            <a:pPr algn="ctr"/>
            <a:r>
              <a:rPr lang="ru-RU" dirty="0">
                <a:latin typeface="Comic Sans MS" pitchFamily="66" charset="0"/>
              </a:rPr>
              <a:t>з</a:t>
            </a:r>
            <a:r>
              <a:rPr lang="ru-RU" dirty="0" smtClean="0">
                <a:latin typeface="Comic Sans MS" pitchFamily="66" charset="0"/>
              </a:rPr>
              <a:t> конструктором у </a:t>
            </a:r>
            <a:r>
              <a:rPr lang="ru-RU" dirty="0" err="1" smtClean="0">
                <a:latin typeface="Comic Sans MS" pitchFamily="66" charset="0"/>
              </a:rPr>
              <a:t>дитини</a:t>
            </a:r>
            <a:r>
              <a:rPr lang="ru-RU" dirty="0" smtClean="0">
                <a:latin typeface="Comic Sans MS" pitchFamily="66" charset="0"/>
              </a:rPr>
              <a:t> </a:t>
            </a:r>
            <a:r>
              <a:rPr lang="ru-RU" dirty="0" err="1" smtClean="0">
                <a:latin typeface="Comic Sans MS" pitchFamily="66" charset="0"/>
              </a:rPr>
              <a:t>виховуються</a:t>
            </a:r>
            <a:r>
              <a:rPr lang="ru-RU" dirty="0" smtClean="0">
                <a:latin typeface="Comic Sans MS" pitchFamily="66" charset="0"/>
              </a:rPr>
              <a:t>: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57356" y="4214562"/>
            <a:ext cx="2786082" cy="151869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3" indent="-285750" algn="ctr">
              <a:buFont typeface="Wingdings" pitchFamily="2" charset="2"/>
              <a:buChar char="Ø"/>
            </a:pPr>
            <a:r>
              <a:rPr lang="uk-UA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Наполегливість</a:t>
            </a:r>
            <a:endParaRPr lang="ru-RU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43438" y="4214562"/>
            <a:ext cx="2786082" cy="151869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85750" algn="ctr">
              <a:buFont typeface="Wingdings" pitchFamily="2" charset="2"/>
              <a:buChar char="Ø"/>
            </a:pPr>
            <a:r>
              <a:rPr lang="ru-RU" sz="1600" dirty="0" smtClean="0">
                <a:latin typeface="Comic Sans MS" pitchFamily="66" charset="0"/>
              </a:rPr>
              <a:t>  </a:t>
            </a:r>
            <a:r>
              <a:rPr lang="ru-RU" sz="2400" dirty="0" err="1" smtClean="0">
                <a:latin typeface="Comic Sans MS" pitchFamily="66" charset="0"/>
              </a:rPr>
              <a:t>Креативність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43438" y="2713224"/>
            <a:ext cx="2786082" cy="150786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85750" algn="ctr">
              <a:buFont typeface="Wingdings" pitchFamily="2" charset="2"/>
              <a:buChar char="Ø"/>
            </a:pPr>
            <a:r>
              <a:rPr lang="uk-UA" sz="1600" dirty="0" smtClean="0">
                <a:latin typeface="Comic Sans MS" pitchFamily="66" charset="0"/>
              </a:rPr>
              <a:t>  </a:t>
            </a:r>
            <a:r>
              <a:rPr lang="uk-UA" sz="2400" dirty="0">
                <a:latin typeface="Comic Sans MS" pitchFamily="66" charset="0"/>
              </a:rPr>
              <a:t>І</a:t>
            </a:r>
            <a:r>
              <a:rPr lang="uk-UA" sz="2400" dirty="0" smtClean="0">
                <a:latin typeface="Comic Sans MS" pitchFamily="66" charset="0"/>
              </a:rPr>
              <a:t>ніціативність</a:t>
            </a:r>
            <a:endParaRPr lang="ru-RU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64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18634" y="332656"/>
            <a:ext cx="3218700" cy="10038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Принципи</a:t>
            </a:r>
            <a:endParaRPr lang="ru-RU" sz="4000" b="1" dirty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131840" y="1773627"/>
            <a:ext cx="2448272" cy="129614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tx1"/>
                </a:solidFill>
              </a:rPr>
              <a:t>Доступність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80436" y="1773627"/>
            <a:ext cx="2808312" cy="129614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tx1"/>
                </a:solidFill>
              </a:rPr>
              <a:t>Послідовність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5724128" y="1773627"/>
            <a:ext cx="3312368" cy="129614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tx1"/>
                </a:solidFill>
              </a:rPr>
              <a:t>Систематичність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355976" y="1412776"/>
            <a:ext cx="216024" cy="2923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0517">
            <a:off x="2391528" y="1359288"/>
            <a:ext cx="274637" cy="535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36203">
            <a:off x="6044003" y="1344545"/>
            <a:ext cx="585787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592" y="3153580"/>
            <a:ext cx="6155760" cy="3612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588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457200" y="274638"/>
            <a:ext cx="8229600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20000"/>
              </a:spcBef>
            </a:pPr>
            <a:r>
              <a:rPr lang="ru-RU" sz="40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Види</a:t>
            </a:r>
            <a:r>
              <a:rPr lang="ru-RU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конструктора </a:t>
            </a:r>
            <a:r>
              <a:rPr lang="en-US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LEGO</a:t>
            </a:r>
            <a:endParaRPr lang="ru-RU" sz="40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" name="Содержимое 8" descr="лего дупло постройк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4" y="1357298"/>
            <a:ext cx="3924300" cy="2256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Содержимое 9" descr="лего постройки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29602" y="3612457"/>
            <a:ext cx="3924300" cy="2132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1071538" y="3571876"/>
            <a:ext cx="3214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Comic Sans MS" pitchFamily="66" charset="0"/>
              </a:rPr>
              <a:t>З великими деталями </a:t>
            </a:r>
            <a:r>
              <a:rPr lang="ru-RU" sz="2800" b="1" dirty="0" smtClean="0">
                <a:solidFill>
                  <a:srgbClr val="FF0000"/>
                </a:solidFill>
                <a:latin typeface="Comic Sans MS" pitchFamily="66" charset="0"/>
              </a:rPr>
              <a:t>- Дупло</a:t>
            </a:r>
            <a:endParaRPr lang="ru-RU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04048" y="2752039"/>
            <a:ext cx="3286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Comic Sans MS" pitchFamily="66" charset="0"/>
              </a:rPr>
              <a:t>З</a:t>
            </a:r>
            <a:r>
              <a:rPr lang="ru-RU" sz="20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  <a:latin typeface="Comic Sans MS" pitchFamily="66" charset="0"/>
              </a:rPr>
              <a:t>більш</a:t>
            </a:r>
            <a:r>
              <a:rPr lang="ru-RU" sz="20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  <a:latin typeface="Comic Sans MS" pitchFamily="66" charset="0"/>
              </a:rPr>
              <a:t>мілкими</a:t>
            </a:r>
            <a:r>
              <a:rPr lang="ru-RU" sz="2000" dirty="0" smtClean="0">
                <a:solidFill>
                  <a:srgbClr val="FF0000"/>
                </a:solidFill>
                <a:latin typeface="Comic Sans MS" pitchFamily="66" charset="0"/>
              </a:rPr>
              <a:t> деталями - </a:t>
            </a:r>
            <a:r>
              <a:rPr lang="ru-RU" sz="2800" b="1" dirty="0" smtClean="0">
                <a:solidFill>
                  <a:srgbClr val="FF0000"/>
                </a:solidFill>
                <a:latin typeface="Comic Sans MS" pitchFamily="66" charset="0"/>
              </a:rPr>
              <a:t>ДАКТА</a:t>
            </a:r>
            <a:endParaRPr lang="ru-RU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26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393</TotalTime>
  <Words>552</Words>
  <Application>Microsoft Office PowerPoint</Application>
  <PresentationFormat>Экран (4:3)</PresentationFormat>
  <Paragraphs>116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КОНСТРУКТОР LEGO</dc:title>
  <dc:creator>Влад</dc:creator>
  <cp:lastModifiedBy>Влад</cp:lastModifiedBy>
  <cp:revision>47</cp:revision>
  <dcterms:created xsi:type="dcterms:W3CDTF">2016-01-24T11:48:00Z</dcterms:created>
  <dcterms:modified xsi:type="dcterms:W3CDTF">2018-10-08T17:16:28Z</dcterms:modified>
</cp:coreProperties>
</file>