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543596"/>
          </a:xfrm>
        </p:spPr>
        <p:txBody>
          <a:bodyPr>
            <a:normAutofit fontScale="90000"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err="1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Повсякденне</a:t>
            </a:r>
            <a: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err="1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життя</a:t>
            </a:r>
            <a: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українців</a:t>
            </a:r>
            <a: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18 – 19 ст</a:t>
            </a:r>
            <a:r>
              <a:rPr lang="ru-RU" sz="3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Опіка</a:t>
            </a: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над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здоров’ям</a:t>
            </a: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медичні</a:t>
            </a: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служби</a:t>
            </a: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b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Дозвілля</a:t>
            </a: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розваги</a:t>
            </a: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й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задоволення</a:t>
            </a: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культурних</a:t>
            </a:r>
            <a:r>
              <a:rPr lang="ru-RU" sz="3100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100" b="1" dirty="0" err="1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запитів</a:t>
            </a:r>
            <a:r>
              <a:rPr lang="ru-RU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b="1" dirty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Учитель історії України</a:t>
            </a:r>
          </a:p>
          <a:p>
            <a:r>
              <a:rPr lang="uk-UA" b="1" i="1" dirty="0">
                <a:solidFill>
                  <a:srgbClr val="002060"/>
                </a:solidFill>
              </a:rPr>
              <a:t>КЗ  “ Спеціальна загальноосвітня школа-інтернат</a:t>
            </a:r>
          </a:p>
          <a:p>
            <a:r>
              <a:rPr lang="uk-UA" b="1" i="1" dirty="0">
                <a:solidFill>
                  <a:srgbClr val="002060"/>
                </a:solidFill>
              </a:rPr>
              <a:t> І-ІІ ступенів № 55 Харківської обласної ради ”</a:t>
            </a:r>
          </a:p>
          <a:p>
            <a:r>
              <a:rPr lang="uk-UA" b="1" i="1" dirty="0" err="1">
                <a:solidFill>
                  <a:srgbClr val="002060"/>
                </a:solidFill>
              </a:rPr>
              <a:t>Сігнаєвська</a:t>
            </a:r>
            <a:r>
              <a:rPr lang="uk-UA" b="1" i="1" dirty="0">
                <a:solidFill>
                  <a:srgbClr val="002060"/>
                </a:solidFill>
              </a:rPr>
              <a:t> Серафима </a:t>
            </a:r>
            <a:r>
              <a:rPr lang="uk-UA" b="1" i="1" dirty="0" err="1">
                <a:solidFill>
                  <a:srgbClr val="002060"/>
                </a:solidFill>
              </a:rPr>
              <a:t>Пантеліївна</a:t>
            </a:r>
            <a:endParaRPr lang="uk-UA" b="1" i="1" dirty="0">
              <a:solidFill>
                <a:srgbClr val="00206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486505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19" y="1556793"/>
            <a:ext cx="8640961" cy="20162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/>
              <a:t>     </a:t>
            </a:r>
            <a:r>
              <a:rPr lang="uk-UA" b="1" i="1" dirty="0" smtClean="0"/>
              <a:t>Розвиток </a:t>
            </a:r>
            <a:r>
              <a:rPr lang="uk-UA" b="1" i="1" dirty="0"/>
              <a:t>міст значно прискорився між 1870-1900 рр. </a:t>
            </a:r>
          </a:p>
          <a:p>
            <a:pPr marL="0" indent="0">
              <a:buNone/>
            </a:pPr>
            <a:r>
              <a:rPr lang="uk-UA" b="1" i="1" dirty="0" smtClean="0"/>
              <a:t>     Це </a:t>
            </a:r>
            <a:r>
              <a:rPr lang="uk-UA" b="1" i="1" dirty="0"/>
              <a:t>було зумовлено вивільненням  селянства,    свободою </a:t>
            </a:r>
            <a:r>
              <a:rPr lang="uk-UA" b="1" i="1" dirty="0" smtClean="0"/>
              <a:t>їхнього</a:t>
            </a:r>
          </a:p>
          <a:p>
            <a:pPr marL="0" indent="0">
              <a:buNone/>
            </a:pPr>
            <a:r>
              <a:rPr lang="uk-UA" b="1" i="1" dirty="0"/>
              <a:t> </a:t>
            </a:r>
            <a:r>
              <a:rPr lang="uk-UA" b="1" i="1" dirty="0" smtClean="0"/>
              <a:t>    пересування</a:t>
            </a:r>
            <a:r>
              <a:rPr lang="uk-UA" b="1" i="1" dirty="0"/>
              <a:t>, розвитком промисловості, </a:t>
            </a:r>
            <a:r>
              <a:rPr lang="uk-UA" b="1" i="1" dirty="0" smtClean="0"/>
              <a:t>торгівлі  </a:t>
            </a:r>
            <a:r>
              <a:rPr lang="uk-UA" b="1" i="1" dirty="0"/>
              <a:t>й </a:t>
            </a:r>
            <a:r>
              <a:rPr lang="uk-UA" b="1" i="1" dirty="0" smtClean="0"/>
              <a:t>особливо</a:t>
            </a:r>
          </a:p>
          <a:p>
            <a:pPr marL="0" indent="0">
              <a:buNone/>
            </a:pPr>
            <a:r>
              <a:rPr lang="uk-UA" b="1" i="1" dirty="0"/>
              <a:t> </a:t>
            </a:r>
            <a:r>
              <a:rPr lang="uk-UA" b="1" i="1" dirty="0" smtClean="0"/>
              <a:t>     </a:t>
            </a:r>
            <a:r>
              <a:rPr lang="uk-UA" b="1" i="1" dirty="0"/>
              <a:t>будівництвом залізниць.  </a:t>
            </a:r>
            <a:r>
              <a:rPr lang="uk-UA" b="1" i="1" dirty="0" smtClean="0"/>
              <a:t> Наприкінці </a:t>
            </a:r>
            <a:r>
              <a:rPr lang="en-US" b="1" i="1" dirty="0"/>
              <a:t>XIX </a:t>
            </a:r>
            <a:r>
              <a:rPr lang="uk-UA" b="1" i="1" dirty="0"/>
              <a:t>ст. в Україні виникли 4 </a:t>
            </a:r>
            <a:endParaRPr lang="uk-UA" b="1" i="1" dirty="0" smtClean="0"/>
          </a:p>
          <a:p>
            <a:pPr marL="0" indent="0">
              <a:buNone/>
            </a:pPr>
            <a:r>
              <a:rPr lang="uk-UA" b="1" i="1" dirty="0"/>
              <a:t> </a:t>
            </a:r>
            <a:r>
              <a:rPr lang="uk-UA" b="1" i="1" dirty="0" smtClean="0"/>
              <a:t>     великі центри:  </a:t>
            </a:r>
            <a:r>
              <a:rPr lang="uk-UA" b="1" i="1" dirty="0" smtClean="0">
                <a:solidFill>
                  <a:srgbClr val="FF0000"/>
                </a:solidFill>
              </a:rPr>
              <a:t>Одеса</a:t>
            </a:r>
            <a:r>
              <a:rPr lang="uk-UA" b="1" i="1" dirty="0">
                <a:solidFill>
                  <a:srgbClr val="FF0000"/>
                </a:solidFill>
              </a:rPr>
              <a:t>, Київ, Харків, Катеринослав.</a:t>
            </a:r>
          </a:p>
          <a:p>
            <a:endParaRPr lang="uk-UA" b="1" i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>
                  <a:solidFill>
                    <a:srgbClr val="FF0000"/>
                  </a:solidFill>
                </a:ln>
                <a:solidFill>
                  <a:srgbClr val="92D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Розвиток міст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8496944" cy="320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49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844824"/>
            <a:ext cx="3816423" cy="4281339"/>
          </a:xfrm>
        </p:spPr>
        <p:txBody>
          <a:bodyPr>
            <a:normAutofit fontScale="62500" lnSpcReduction="20000"/>
          </a:bodyPr>
          <a:lstStyle/>
          <a:p>
            <a:r>
              <a:rPr lang="uk-UA" sz="2600" b="1" i="1" dirty="0"/>
              <a:t>Процеси модернізації супроводжувалися розширенням доступу населення до медичного обслуговування, яке раніше було </a:t>
            </a:r>
            <a:r>
              <a:rPr lang="uk-UA" sz="2600" b="1" i="1" dirty="0" err="1"/>
              <a:t>привілегією</a:t>
            </a:r>
            <a:r>
              <a:rPr lang="uk-UA" sz="2600" b="1" i="1" dirty="0"/>
              <a:t> вищих верств суспільства. </a:t>
            </a:r>
            <a:endParaRPr lang="uk-UA" sz="2600" b="1" i="1" dirty="0" smtClean="0"/>
          </a:p>
          <a:p>
            <a:r>
              <a:rPr lang="uk-UA" sz="2600" b="1" i="1" dirty="0" smtClean="0"/>
              <a:t>На </a:t>
            </a:r>
            <a:r>
              <a:rPr lang="uk-UA" sz="2600" b="1" i="1" dirty="0"/>
              <a:t>Наддніпрянщині визначну роль відіграла мережа земських лікувальних установ, які виникли після ліквідації кріпацтва і введення земського самоврядування. </a:t>
            </a:r>
            <a:endParaRPr lang="uk-UA" sz="2600" b="1" i="1" dirty="0" smtClean="0"/>
          </a:p>
          <a:p>
            <a:r>
              <a:rPr lang="uk-UA" sz="2600" b="1" i="1" dirty="0" smtClean="0">
                <a:solidFill>
                  <a:srgbClr val="FF0000"/>
                </a:solidFill>
              </a:rPr>
              <a:t>У </a:t>
            </a:r>
            <a:r>
              <a:rPr lang="uk-UA" sz="2600" b="1" i="1" dirty="0">
                <a:solidFill>
                  <a:srgbClr val="FF0000"/>
                </a:solidFill>
              </a:rPr>
              <a:t>1910 р. </a:t>
            </a:r>
            <a:r>
              <a:rPr lang="uk-UA" sz="2600" b="1" i="1" dirty="0"/>
              <a:t>працювало </a:t>
            </a:r>
            <a:r>
              <a:rPr lang="uk-UA" sz="2600" b="1" i="1" dirty="0">
                <a:solidFill>
                  <a:srgbClr val="FF0000"/>
                </a:solidFill>
              </a:rPr>
              <a:t>біля 1 тис. </a:t>
            </a:r>
            <a:r>
              <a:rPr lang="uk-UA" sz="2600" b="1" i="1" dirty="0"/>
              <a:t>земських лікарів і </a:t>
            </a:r>
            <a:r>
              <a:rPr lang="uk-UA" sz="2600" b="1" i="1" dirty="0">
                <a:solidFill>
                  <a:srgbClr val="FF0000"/>
                </a:solidFill>
              </a:rPr>
              <a:t>3100 фельдшерів і акушерок. </a:t>
            </a:r>
            <a:r>
              <a:rPr lang="uk-UA" sz="2600" b="1" i="1" dirty="0"/>
              <a:t>Вони надавали медичну допомогу сільським жителям і проводили санітарно-просвітницьку роботу</a:t>
            </a:r>
            <a:r>
              <a:rPr lang="uk-UA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Опіка</a:t>
            </a: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над </a:t>
            </a:r>
            <a:r>
              <a:rPr lang="ru-RU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здоров’ям</a:t>
            </a: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і </a:t>
            </a:r>
            <a:r>
              <a:rPr lang="ru-RU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медичні</a:t>
            </a: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служби</a:t>
            </a:r>
            <a:r>
              <a:rPr lang="ru-RU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uk-UA" b="1" i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18" name="Picture 2" descr="C:\Users\less\Desktop\137829902680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772816"/>
            <a:ext cx="482453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377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434488"/>
          </a:xfrm>
        </p:spPr>
        <p:txBody>
          <a:bodyPr>
            <a:normAutofit fontScale="90000"/>
          </a:bodyPr>
          <a:lstStyle/>
          <a:p>
            <a:r>
              <a:rPr lang="uk-UA" sz="2000" b="1" i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Невеликі медичні заклади працювали при заводах і фабриках, у деяких поміщицьких </a:t>
            </a:r>
            <a:r>
              <a:rPr lang="uk-UA" sz="2000" b="1" i="1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економіях</a:t>
            </a:r>
            <a:r>
              <a:rPr lang="uk-UA" sz="2000" b="1" i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. Так, наприклад, відомий підприємець Микола Терещенко утримував за свої кошти «</a:t>
            </a:r>
            <a:r>
              <a:rPr lang="uk-UA" sz="2000" b="1" i="1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Чорноробну</a:t>
            </a:r>
            <a:r>
              <a:rPr lang="uk-UA" sz="2000" b="1" i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лікарню» для робітників </a:t>
            </a:r>
            <a:r>
              <a:rPr lang="uk-UA" sz="20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/>
            </a:r>
            <a:br>
              <a:rPr lang="uk-UA" sz="20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</a:br>
            <a:r>
              <a:rPr lang="uk-UA" sz="20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(</a:t>
            </a:r>
            <a:r>
              <a:rPr lang="uk-UA" sz="2000" b="1" i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нині це Національна дитяча спеціалізована клінічна лікарня «Охматдит»)</a:t>
            </a:r>
          </a:p>
        </p:txBody>
      </p:sp>
      <p:pic>
        <p:nvPicPr>
          <p:cNvPr id="8194" name="Picture 2" descr="C:\Users\less\Desktop\260px-Ohmat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" y="1916832"/>
            <a:ext cx="401079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ess\Desktop\3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16391"/>
            <a:ext cx="475252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93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Андрій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Шептицький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у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Львові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у 1903 р.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відкрив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«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Народну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лічницю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». До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такої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благородної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справи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долучалися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десятки </a:t>
            </a:r>
            <a:r>
              <a:rPr lang="ru-RU" sz="24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меценатів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uk-UA" sz="24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42" name="Picture 2" descr="C:\Users\less\Desktop\collage_l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6995"/>
            <a:ext cx="8712968" cy="520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56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44824"/>
            <a:ext cx="7660373" cy="428133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>
                <a:solidFill>
                  <a:srgbClr val="002060"/>
                </a:solidFill>
              </a:rPr>
              <a:t>проаналізувати повсякденне життя української аристократії, підприємців, робітників та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   селянства </a:t>
            </a:r>
            <a:r>
              <a:rPr lang="uk-UA" b="1" dirty="0">
                <a:solidFill>
                  <a:srgbClr val="002060"/>
                </a:solidFill>
              </a:rPr>
              <a:t>наприкінці Х</a:t>
            </a:r>
            <a:r>
              <a:rPr lang="en-US" b="1" dirty="0">
                <a:solidFill>
                  <a:srgbClr val="002060"/>
                </a:solidFill>
              </a:rPr>
              <a:t>VIII- </a:t>
            </a:r>
            <a:r>
              <a:rPr lang="uk-UA" b="1" dirty="0">
                <a:solidFill>
                  <a:srgbClr val="002060"/>
                </a:solidFill>
              </a:rPr>
              <a:t>першій половині ХІХ ст., </a:t>
            </a:r>
          </a:p>
          <a:p>
            <a:r>
              <a:rPr lang="uk-UA" b="1" dirty="0">
                <a:solidFill>
                  <a:srgbClr val="002060"/>
                </a:solidFill>
              </a:rPr>
              <a:t>розвинути в учнів уміння та навички самостійної роботи, </a:t>
            </a:r>
            <a:r>
              <a:rPr lang="uk-UA" b="1" dirty="0" err="1">
                <a:solidFill>
                  <a:srgbClr val="002060"/>
                </a:solidFill>
              </a:rPr>
              <a:t>роботи</a:t>
            </a:r>
            <a:r>
              <a:rPr lang="uk-UA" b="1" dirty="0">
                <a:solidFill>
                  <a:srgbClr val="002060"/>
                </a:solidFill>
              </a:rPr>
              <a:t> в групах, </a:t>
            </a:r>
            <a:r>
              <a:rPr lang="uk-UA" b="1" dirty="0" smtClean="0">
                <a:solidFill>
                  <a:srgbClr val="002060"/>
                </a:solidFill>
              </a:rPr>
              <a:t>уміння  аналізувати</a:t>
            </a:r>
            <a:r>
              <a:rPr lang="uk-UA" b="1" dirty="0">
                <a:solidFill>
                  <a:srgbClr val="002060"/>
                </a:solidFill>
              </a:rPr>
              <a:t>, порівнювати та узагальнювати;</a:t>
            </a:r>
          </a:p>
          <a:p>
            <a:r>
              <a:rPr lang="uk-UA" b="1" dirty="0">
                <a:solidFill>
                  <a:srgbClr val="002060"/>
                </a:solidFill>
              </a:rPr>
              <a:t>виховувати інтерес до вивчення повсякденного життя українського народу</a:t>
            </a:r>
            <a:r>
              <a:rPr lang="uk-UA" dirty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</a:rPr>
              <a:t> 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МЕТА УРОКУ</a:t>
            </a:r>
            <a:endParaRPr lang="uk-UA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853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00B0F0"/>
                </a:solidFill>
              </a:rPr>
              <a:t>Розповісти </a:t>
            </a:r>
            <a:r>
              <a:rPr lang="uk-UA" b="1" dirty="0">
                <a:solidFill>
                  <a:srgbClr val="00B0F0"/>
                </a:solidFill>
              </a:rPr>
              <a:t>про життя мешканців українських сіл і міст.</a:t>
            </a:r>
          </a:p>
          <a:p>
            <a:pPr marL="0" indent="0">
              <a:buNone/>
            </a:pPr>
            <a:endParaRPr lang="uk-UA" sz="800" b="1" dirty="0">
              <a:solidFill>
                <a:srgbClr val="00B0F0"/>
              </a:solidFill>
            </a:endParaRPr>
          </a:p>
          <a:p>
            <a:r>
              <a:rPr lang="uk-UA" b="1" dirty="0" smtClean="0">
                <a:solidFill>
                  <a:srgbClr val="00B0F0"/>
                </a:solidFill>
              </a:rPr>
              <a:t>Визначити </a:t>
            </a:r>
            <a:r>
              <a:rPr lang="uk-UA" b="1" dirty="0">
                <a:solidFill>
                  <a:srgbClr val="00B0F0"/>
                </a:solidFill>
              </a:rPr>
              <a:t>особливості буденного життя мешканців міст і сіл у 18 - 19 ст., </a:t>
            </a:r>
            <a:r>
              <a:rPr lang="uk-UA" b="1" dirty="0" smtClean="0">
                <a:solidFill>
                  <a:srgbClr val="00B0F0"/>
                </a:solidFill>
              </a:rPr>
              <a:t>порівнюючи  </a:t>
            </a:r>
            <a:r>
              <a:rPr lang="uk-UA" b="1" dirty="0">
                <a:solidFill>
                  <a:srgbClr val="00B0F0"/>
                </a:solidFill>
              </a:rPr>
              <a:t>їх із сьогоденням.</a:t>
            </a:r>
          </a:p>
          <a:p>
            <a:endParaRPr lang="uk-UA" sz="800" b="1" dirty="0">
              <a:solidFill>
                <a:srgbClr val="00B0F0"/>
              </a:solidFill>
            </a:endParaRPr>
          </a:p>
          <a:p>
            <a:r>
              <a:rPr lang="uk-UA" b="1" dirty="0" smtClean="0">
                <a:solidFill>
                  <a:srgbClr val="00B0F0"/>
                </a:solidFill>
              </a:rPr>
              <a:t>Описати </a:t>
            </a:r>
            <a:r>
              <a:rPr lang="uk-UA" b="1" dirty="0">
                <a:solidFill>
                  <a:srgbClr val="00B0F0"/>
                </a:solidFill>
              </a:rPr>
              <a:t>одяг українців у 18 - 19 </a:t>
            </a:r>
            <a:r>
              <a:rPr lang="uk-UA" b="1" dirty="0" smtClean="0">
                <a:solidFill>
                  <a:srgbClr val="00B0F0"/>
                </a:solidFill>
              </a:rPr>
              <a:t>ст..</a:t>
            </a:r>
            <a:endParaRPr lang="uk-UA" b="1" dirty="0">
              <a:solidFill>
                <a:srgbClr val="00B0F0"/>
              </a:solidFill>
            </a:endParaRPr>
          </a:p>
          <a:p>
            <a:endParaRPr lang="uk-UA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ЗАВДАННЯ УРОКУ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073152" cy="235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197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988840"/>
            <a:ext cx="7408333" cy="413732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b="1" i="1" dirty="0"/>
              <a:t>Після цього уроку учні зможуть:</a:t>
            </a:r>
          </a:p>
          <a:p>
            <a:r>
              <a:rPr lang="uk-UA" b="1" i="1" dirty="0">
                <a:solidFill>
                  <a:srgbClr val="7030A0"/>
                </a:solidFill>
              </a:rPr>
              <a:t>описувати повсякденне життя українців кінця </a:t>
            </a:r>
            <a:r>
              <a:rPr lang="en-US" b="1" i="1" dirty="0">
                <a:solidFill>
                  <a:srgbClr val="7030A0"/>
                </a:solidFill>
              </a:rPr>
              <a:t>XVIII — </a:t>
            </a:r>
            <a:r>
              <a:rPr lang="uk-UA" b="1" i="1" dirty="0">
                <a:solidFill>
                  <a:srgbClr val="7030A0"/>
                </a:solidFill>
              </a:rPr>
              <a:t>першої половини </a:t>
            </a:r>
            <a:r>
              <a:rPr lang="en-US" b="1" i="1" dirty="0">
                <a:solidFill>
                  <a:srgbClr val="7030A0"/>
                </a:solidFill>
              </a:rPr>
              <a:t>XIX </a:t>
            </a:r>
            <a:r>
              <a:rPr lang="uk-UA" b="1" i="1" dirty="0">
                <a:solidFill>
                  <a:srgbClr val="7030A0"/>
                </a:solidFill>
              </a:rPr>
              <a:t>ст.;</a:t>
            </a:r>
          </a:p>
          <a:p>
            <a:r>
              <a:rPr lang="uk-UA" b="1" i="1" dirty="0">
                <a:solidFill>
                  <a:srgbClr val="7030A0"/>
                </a:solidFill>
              </a:rPr>
              <a:t>характеризувати зміни в повсякденному житті різних верств населення, яких воно зазнало   в цей період.</a:t>
            </a:r>
          </a:p>
          <a:p>
            <a:r>
              <a:rPr lang="uk-UA" b="1" i="1" dirty="0">
                <a:solidFill>
                  <a:srgbClr val="7030A0"/>
                </a:solidFill>
              </a:rPr>
              <a:t> показувати на карті </a:t>
            </a:r>
            <a:r>
              <a:rPr lang="uk-UA" b="1" i="1" dirty="0" err="1">
                <a:solidFill>
                  <a:srgbClr val="7030A0"/>
                </a:solidFill>
              </a:rPr>
              <a:t>історико-географічні</a:t>
            </a:r>
            <a:r>
              <a:rPr lang="uk-UA" b="1" i="1" dirty="0">
                <a:solidFill>
                  <a:srgbClr val="7030A0"/>
                </a:solidFill>
              </a:rPr>
              <a:t> об'єкти України, які згадуються в підручнику</a:t>
            </a:r>
          </a:p>
          <a:p>
            <a:pPr marL="0" indent="0">
              <a:buNone/>
            </a:pPr>
            <a:endParaRPr lang="uk-UA" b="1" i="1" dirty="0">
              <a:solidFill>
                <a:srgbClr val="7030A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ОЧІКУВАНІ РЕЗУЛЬТАТИ:</a:t>
            </a:r>
          </a:p>
        </p:txBody>
      </p:sp>
    </p:spTree>
    <p:extLst>
      <p:ext uri="{BB962C8B-B14F-4D97-AF65-F5344CB8AC3E}">
        <p14:creationId xmlns:p14="http://schemas.microsoft.com/office/powerpoint/2010/main" xmlns="" val="3108486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Яким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було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українське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село у 18 – </a:t>
            </a:r>
            <a:r>
              <a:rPr lang="ru-RU" b="1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першій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половині</a:t>
            </a:r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 19 </a:t>
            </a:r>
            <a:r>
              <a:rPr lang="ru-RU" b="1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ст</a:t>
            </a:r>
            <a:endParaRPr lang="uk-UA" b="1" dirty="0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71296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240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Яким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був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одяг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українців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у 18 – на початку 19 ст.</a:t>
            </a:r>
            <a:endParaRPr lang="uk-UA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1561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7136" y="1628800"/>
            <a:ext cx="446353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32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1224136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FF0000"/>
                </a:solidFill>
              </a:rPr>
              <a:t>Повсякденне  життя  українців  було  сповнене   напруженої праці, домашніх турбот, </a:t>
            </a:r>
            <a:r>
              <a:rPr lang="uk-UA" b="1" i="1" dirty="0" err="1">
                <a:solidFill>
                  <a:srgbClr val="FF0000"/>
                </a:solidFill>
              </a:rPr>
              <a:t>релегійних</a:t>
            </a:r>
            <a:r>
              <a:rPr lang="uk-UA" b="1" i="1" dirty="0">
                <a:solidFill>
                  <a:srgbClr val="FF0000"/>
                </a:solidFill>
              </a:rPr>
              <a:t> почувань, громадського єднання та змістовного дозвілля.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Повсякденне життя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4858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0767"/>
            <a:ext cx="419417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006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628800"/>
            <a:ext cx="3744416" cy="47525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• </a:t>
            </a:r>
            <a:r>
              <a:rPr lang="uk-UA" b="1" i="1" dirty="0"/>
              <a:t>Повсякденне життя селян </a:t>
            </a:r>
            <a:endParaRPr lang="uk-UA" b="1" i="1" dirty="0" smtClean="0"/>
          </a:p>
          <a:p>
            <a:pPr marL="0" indent="0">
              <a:buNone/>
            </a:pPr>
            <a:r>
              <a:rPr lang="uk-UA" b="1" i="1" dirty="0"/>
              <a:t> </a:t>
            </a:r>
            <a:r>
              <a:rPr lang="uk-UA" b="1" i="1" dirty="0" smtClean="0"/>
              <a:t>    найбільше </a:t>
            </a:r>
            <a:r>
              <a:rPr lang="uk-UA" b="1" i="1" dirty="0"/>
              <a:t>відповідало </a:t>
            </a:r>
            <a:r>
              <a:rPr lang="uk-UA" b="1" i="1" dirty="0" smtClean="0"/>
              <a:t> </a:t>
            </a:r>
          </a:p>
          <a:p>
            <a:pPr marL="0" indent="0">
              <a:buNone/>
            </a:pPr>
            <a:r>
              <a:rPr lang="uk-UA" b="1" i="1" dirty="0"/>
              <a:t> </a:t>
            </a:r>
            <a:r>
              <a:rPr lang="uk-UA" b="1" i="1" dirty="0" smtClean="0"/>
              <a:t>    традиціям</a:t>
            </a:r>
            <a:r>
              <a:rPr lang="uk-UA" b="1" i="1" dirty="0"/>
              <a:t>. </a:t>
            </a:r>
          </a:p>
          <a:p>
            <a:r>
              <a:rPr lang="uk-UA" b="1" i="1" dirty="0" smtClean="0"/>
              <a:t>Молодше </a:t>
            </a:r>
            <a:r>
              <a:rPr lang="uk-UA" b="1" i="1" dirty="0"/>
              <a:t>покоління виявляло повагу до старших.</a:t>
            </a:r>
          </a:p>
          <a:p>
            <a:r>
              <a:rPr lang="uk-UA" b="1" i="1" dirty="0" smtClean="0"/>
              <a:t>Традиційні </a:t>
            </a:r>
            <a:r>
              <a:rPr lang="uk-UA" b="1" i="1" dirty="0"/>
              <a:t>етичні норми не дозволяли образ і сварок у громадських місцях. </a:t>
            </a:r>
          </a:p>
          <a:p>
            <a:r>
              <a:rPr lang="uk-UA" b="1" i="1" dirty="0" smtClean="0"/>
              <a:t>Селяни </a:t>
            </a:r>
            <a:r>
              <a:rPr lang="uk-UA" b="1" i="1" dirty="0"/>
              <a:t>продовжували збиратися на толоки, допомагаючи один одному. </a:t>
            </a:r>
          </a:p>
          <a:p>
            <a:r>
              <a:rPr lang="uk-UA" b="1" i="1" dirty="0" smtClean="0"/>
              <a:t>Села </a:t>
            </a:r>
            <a:r>
              <a:rPr lang="uk-UA" b="1" i="1" dirty="0"/>
              <a:t>відзначали </a:t>
            </a:r>
            <a:r>
              <a:rPr lang="uk-UA" b="1" i="1" dirty="0" err="1"/>
              <a:t>релегійні</a:t>
            </a:r>
            <a:r>
              <a:rPr lang="uk-UA" b="1" i="1" dirty="0"/>
              <a:t> свята, чітко дотримувалися звичаїв і традицій, що супроводжували їх від народження і до смерті. </a:t>
            </a:r>
          </a:p>
          <a:p>
            <a:endParaRPr lang="uk-UA" b="1" i="1" dirty="0"/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Повсякденне життя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39248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496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84785"/>
            <a:ext cx="8640959" cy="2016224"/>
          </a:xfrm>
        </p:spPr>
        <p:txBody>
          <a:bodyPr>
            <a:normAutofit fontScale="55000" lnSpcReduction="20000"/>
          </a:bodyPr>
          <a:lstStyle/>
          <a:p>
            <a:r>
              <a:rPr lang="uk-UA" sz="2900" b="1" i="1" dirty="0" smtClean="0"/>
              <a:t>          До </a:t>
            </a:r>
            <a:r>
              <a:rPr lang="uk-UA" sz="2900" b="1" i="1" dirty="0"/>
              <a:t>1861р. міста в Україні розвивалися повільно, а міські мешканці становили 10% від загальної кількості населення.     </a:t>
            </a:r>
          </a:p>
          <a:p>
            <a:pPr marL="0" indent="0">
              <a:buNone/>
            </a:pPr>
            <a:r>
              <a:rPr lang="uk-UA" sz="2900" b="1" i="1" dirty="0" smtClean="0"/>
              <a:t>               </a:t>
            </a:r>
            <a:r>
              <a:rPr lang="uk-UA" sz="2900" b="1" i="1" dirty="0"/>
              <a:t>Деякому зростанню лівобережних міст, таких як Полтава, Ромни, Суми, Харків, </a:t>
            </a:r>
            <a:r>
              <a:rPr lang="uk-UA" sz="2900" b="1" i="1" dirty="0" smtClean="0"/>
              <a:t> </a:t>
            </a:r>
          </a:p>
          <a:p>
            <a:pPr marL="0" indent="0">
              <a:buNone/>
            </a:pPr>
            <a:r>
              <a:rPr lang="uk-UA" sz="2900" b="1" i="1" dirty="0"/>
              <a:t> </a:t>
            </a:r>
            <a:r>
              <a:rPr lang="uk-UA" sz="2900" b="1" i="1" dirty="0" smtClean="0"/>
              <a:t>     сприяло </a:t>
            </a:r>
            <a:r>
              <a:rPr lang="uk-UA" sz="2900" b="1" i="1" dirty="0"/>
              <a:t>проведення численних ярмарків.   </a:t>
            </a:r>
          </a:p>
          <a:p>
            <a:pPr marL="0" indent="0">
              <a:buNone/>
            </a:pPr>
            <a:r>
              <a:rPr lang="uk-UA" sz="2900" b="1" i="1" dirty="0" smtClean="0"/>
              <a:t>             </a:t>
            </a:r>
            <a:r>
              <a:rPr lang="uk-UA" sz="2900" b="1" i="1" dirty="0"/>
              <a:t>Такі правобережні міста, як Біла Церква, Бердичів, Житомир, почали розвиватися </a:t>
            </a:r>
            <a:r>
              <a:rPr lang="uk-UA" sz="2900" b="1" i="1" dirty="0" smtClean="0"/>
              <a:t>й</a:t>
            </a:r>
          </a:p>
          <a:p>
            <a:pPr marL="0" indent="0">
              <a:buNone/>
            </a:pPr>
            <a:r>
              <a:rPr lang="uk-UA" sz="2900" b="1" i="1" dirty="0"/>
              <a:t> </a:t>
            </a:r>
            <a:r>
              <a:rPr lang="uk-UA" sz="2900" b="1" i="1" dirty="0" smtClean="0"/>
              <a:t>     </a:t>
            </a:r>
            <a:r>
              <a:rPr lang="uk-UA" sz="2900" b="1" i="1" dirty="0"/>
              <a:t>перетворюватися на осередки торгівлі й ремесла за рахунок припливу євреїв.    </a:t>
            </a:r>
          </a:p>
          <a:p>
            <a:pPr marL="0" indent="0">
              <a:buNone/>
            </a:pPr>
            <a:r>
              <a:rPr lang="uk-UA" sz="2900" b="1" i="1" dirty="0" smtClean="0"/>
              <a:t>             </a:t>
            </a:r>
            <a:r>
              <a:rPr lang="uk-UA" sz="2900" b="1" i="1" dirty="0"/>
              <a:t>Більшість міського населення проживала в містах, які за чисельністю не перевищували </a:t>
            </a:r>
            <a:endParaRPr lang="uk-UA" sz="2900" b="1" i="1" dirty="0" smtClean="0"/>
          </a:p>
          <a:p>
            <a:pPr marL="0" indent="0">
              <a:buNone/>
            </a:pPr>
            <a:r>
              <a:rPr lang="uk-UA" sz="2900" b="1" i="1" dirty="0"/>
              <a:t> </a:t>
            </a:r>
            <a:r>
              <a:rPr lang="uk-UA" sz="2900" b="1" i="1" dirty="0" smtClean="0"/>
              <a:t>    20 </a:t>
            </a:r>
            <a:r>
              <a:rPr lang="uk-UA" sz="2900" b="1" i="1" dirty="0"/>
              <a:t>тис. жителів. Лише в Одесі мешкало понад 100 тис. міщан.</a:t>
            </a:r>
          </a:p>
          <a:p>
            <a:endParaRPr lang="uk-UA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Міста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46" y="3501008"/>
            <a:ext cx="8723312" cy="321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964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71</TotalTime>
  <Words>545</Words>
  <Application>Microsoft Office PowerPoint</Application>
  <PresentationFormat>Экран (4:3)</PresentationFormat>
  <Paragraphs>54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   Повсякденне життя українців у 18 – 19 ст.    Опіка над здоров’ям і медичні служби.         Дозвілля, розваги й задоволення культурних запитів </vt:lpstr>
      <vt:lpstr>МЕТА УРОКУ</vt:lpstr>
      <vt:lpstr>ЗАВДАННЯ УРОКУ</vt:lpstr>
      <vt:lpstr>ОЧІКУВАНІ РЕЗУЛЬТАТИ:</vt:lpstr>
      <vt:lpstr>Яким було українське село у 18 – першій половині 19 ст</vt:lpstr>
      <vt:lpstr>Яким був одяг українців у 18 – на початку 19 ст.</vt:lpstr>
      <vt:lpstr>Повсякденне життя</vt:lpstr>
      <vt:lpstr>Повсякденне життя</vt:lpstr>
      <vt:lpstr>Міста </vt:lpstr>
      <vt:lpstr>Розвиток міст </vt:lpstr>
      <vt:lpstr>Опіка над здоров’ям і медичні служби.</vt:lpstr>
      <vt:lpstr>Невеликі медичні заклади працювали при заводах і фабриках, у деяких поміщицьких економіях. Так, наприклад, відомий підприємець Микола Терещенко утримував за свої кошти «Чорноробну лікарню» для робітників  (нині це Національна дитяча спеціалізована клінічна лікарня «Охматдит»)</vt:lpstr>
      <vt:lpstr>Андрій Шептицький у Львові у 1903 р. відкрив «Народну лічницю». До такої благородної справи долучалися десятки меценатів.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Повсякденне життя.    Опіка над здоров’ям і медичні служби.         Дозвілля, розваги й задоволення культурних запитів </dc:title>
  <dc:creator>less</dc:creator>
  <cp:lastModifiedBy>Digor</cp:lastModifiedBy>
  <cp:revision>10</cp:revision>
  <dcterms:created xsi:type="dcterms:W3CDTF">2018-05-16T09:24:31Z</dcterms:created>
  <dcterms:modified xsi:type="dcterms:W3CDTF">2018-09-04T18:58:54Z</dcterms:modified>
</cp:coreProperties>
</file>