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8" r:id="rId2"/>
    <p:sldId id="256" r:id="rId3"/>
    <p:sldId id="257" r:id="rId4"/>
    <p:sldId id="258" r:id="rId5"/>
    <p:sldId id="259" r:id="rId6"/>
    <p:sldId id="260" r:id="rId7"/>
    <p:sldId id="261" r:id="rId8"/>
    <p:sldId id="267" r:id="rId9"/>
    <p:sldId id="262" r:id="rId10"/>
    <p:sldId id="263" r:id="rId11"/>
    <p:sldId id="264" r:id="rId12"/>
    <p:sldId id="265" r:id="rId13"/>
    <p:sldId id="266" r:id="rId14"/>
    <p:sldId id="269" r:id="rId15"/>
    <p:sldId id="271" r:id="rId16"/>
    <p:sldId id="277" r:id="rId17"/>
    <p:sldId id="272" r:id="rId18"/>
    <p:sldId id="268" r:id="rId19"/>
    <p:sldId id="270" r:id="rId20"/>
    <p:sldId id="274" r:id="rId21"/>
    <p:sldId id="275" r:id="rId22"/>
    <p:sldId id="276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15" autoAdjust="0"/>
    <p:restoredTop sz="88151" autoAdjust="0"/>
  </p:normalViewPr>
  <p:slideViewPr>
    <p:cSldViewPr snapToGrid="0">
      <p:cViewPr varScale="1">
        <p:scale>
          <a:sx n="65" d="100"/>
          <a:sy n="65" d="100"/>
        </p:scale>
        <p:origin x="-71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CF0CDA-E819-4C94-AF07-A222BE1FE3DD}" type="datetimeFigureOut">
              <a:rPr lang="ru-RU" smtClean="0"/>
              <a:t>20.10.2018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47B1E1-2B27-48DD-8E1E-294BFAAD482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176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7B1E1-2B27-48DD-8E1E-294BFAAD4828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0813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7B1E1-2B27-48DD-8E1E-294BFAAD4828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3260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F727-1D7B-456B-9BB2-E9C697896CCA}" type="datetimeFigureOut">
              <a:rPr lang="ru-RU" smtClean="0"/>
              <a:t>20.10.2018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812-8A87-437D-8D41-0E4A7960390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8355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F727-1D7B-456B-9BB2-E9C697896CCA}" type="datetimeFigureOut">
              <a:rPr lang="ru-RU" smtClean="0"/>
              <a:t>20.10.2018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812-8A87-437D-8D41-0E4A7960390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0465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F727-1D7B-456B-9BB2-E9C697896CCA}" type="datetimeFigureOut">
              <a:rPr lang="ru-RU" smtClean="0"/>
              <a:t>20.10.2018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812-8A87-437D-8D41-0E4A7960390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8646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F727-1D7B-456B-9BB2-E9C697896CCA}" type="datetimeFigureOut">
              <a:rPr lang="ru-RU" smtClean="0"/>
              <a:t>20.10.2018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812-8A87-437D-8D41-0E4A7960390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9939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F727-1D7B-456B-9BB2-E9C697896CCA}" type="datetimeFigureOut">
              <a:rPr lang="ru-RU" smtClean="0"/>
              <a:t>20.10.2018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812-8A87-437D-8D41-0E4A7960390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8149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F727-1D7B-456B-9BB2-E9C697896CCA}" type="datetimeFigureOut">
              <a:rPr lang="ru-RU" smtClean="0"/>
              <a:t>20.10.2018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812-8A87-437D-8D41-0E4A7960390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5581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F727-1D7B-456B-9BB2-E9C697896CCA}" type="datetimeFigureOut">
              <a:rPr lang="ru-RU" smtClean="0"/>
              <a:t>20.10.2018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812-8A87-437D-8D41-0E4A7960390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8105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F727-1D7B-456B-9BB2-E9C697896CCA}" type="datetimeFigureOut">
              <a:rPr lang="ru-RU" smtClean="0"/>
              <a:t>20.10.2018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812-8A87-437D-8D41-0E4A7960390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2266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F727-1D7B-456B-9BB2-E9C697896CCA}" type="datetimeFigureOut">
              <a:rPr lang="ru-RU" smtClean="0"/>
              <a:t>20.10.2018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812-8A87-437D-8D41-0E4A7960390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3691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F727-1D7B-456B-9BB2-E9C697896CCA}" type="datetimeFigureOut">
              <a:rPr lang="ru-RU" smtClean="0"/>
              <a:t>20.10.2018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812-8A87-437D-8D41-0E4A7960390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4193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8F727-1D7B-456B-9BB2-E9C697896CCA}" type="datetimeFigureOut">
              <a:rPr lang="ru-RU" smtClean="0"/>
              <a:t>20.10.2018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812-8A87-437D-8D41-0E4A7960390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3237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8F727-1D7B-456B-9BB2-E9C697896CCA}" type="datetimeFigureOut">
              <a:rPr lang="ru-RU" smtClean="0"/>
              <a:t>20.10.2018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F2812-8A87-437D-8D41-0E4A7960390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1198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82" y="307654"/>
            <a:ext cx="7929307" cy="4279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93175" y="4586746"/>
            <a:ext cx="93642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i="1" dirty="0" smtClean="0">
                <a:solidFill>
                  <a:srgbClr val="002060"/>
                </a:solidFill>
              </a:rPr>
              <a:t>Виховання  національної свідомості і патріотизму на </a:t>
            </a:r>
            <a:r>
              <a:rPr lang="uk-UA" sz="3600" b="1" i="1" dirty="0">
                <a:solidFill>
                  <a:srgbClr val="002060"/>
                </a:solidFill>
              </a:rPr>
              <a:t>уроках в початковій школі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154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static.klasnaocinka.com.ua/uploads/editor/2654/98141/sitepage_121/images/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909" y="-2"/>
            <a:ext cx="6216443" cy="5678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396980"/>
            <a:ext cx="6096000" cy="46583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уроках </a:t>
            </a:r>
            <a:r>
              <a:rPr lang="ru-RU" sz="4000" b="1" i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російської мови</a:t>
            </a:r>
            <a:r>
              <a:rPr lang="ru-RU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необхідно посилити українознавчу складову через перекладені твори українських письменників та поетів на російську мову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86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425" y="90152"/>
            <a:ext cx="11062952" cy="8019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уроках </a:t>
            </a:r>
            <a:r>
              <a:rPr lang="ru-RU" sz="3200" b="1" i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природознавства 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виховні цілі пов’язані з ознайомленням з традиціями шанобливого ставлення українського народу до природи, любов до рідного краю, Батьківщини.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-Екскурсії рідним краєм;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uk-UA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uk-U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кції в рамках збереження природи;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-Навчальні проекти : «Водойми нашого міста», «Посади свою квітку», «Почистимо галявинку»,</a:t>
            </a:r>
            <a:r>
              <a:rPr lang="ru-RU" sz="3200" dirty="0"/>
              <a:t>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“Плач першоцвітів” ;</a:t>
            </a: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“За чистоту рідного міста”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;“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Досліджуємо дерево” ;</a:t>
            </a: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„Творимо дива разом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природою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  <a:endParaRPr lang="uk-UA" sz="3200" b="1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uk-UA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Створення штабів охорони природи.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uk-UA" sz="32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220" name="Picture 4" descr="http://pop-ask.ru/wp-content/uploads/2014/04/strana_ukrain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7475" y="1676240"/>
            <a:ext cx="4126561" cy="1935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359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81587" y="-65084"/>
            <a:ext cx="844424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знайомленням з традиціями шанобливого ставлення українського народу до природи, любов до рідного краю, Батьківщини.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81733" y="3774223"/>
            <a:ext cx="80441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32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явні мандри просторами рідної країни, </a:t>
            </a:r>
            <a:r>
              <a:rPr lang="uk-UA" sz="32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міста</a:t>
            </a:r>
            <a:r>
              <a:rPr lang="ru-RU" sz="32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(згідно теми уроку). Знайомство з історичними особами.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10242" name="Picture 2" descr="http://cs622421.vk.me/v622421342/17c78/q2yrNo_bCW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15" y="0"/>
            <a:ext cx="3351772" cy="4760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84822" y="2055403"/>
            <a:ext cx="72379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uk-UA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онкурси, вікторини, присвячені рідному краю або країні.</a:t>
            </a:r>
            <a:endParaRPr lang="ru-RU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30596" y="5776023"/>
            <a:ext cx="31509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http://lib-krm.org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30983" y="5800818"/>
            <a:ext cx="81610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http://educational.com.ua/index.php?id=27376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9489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74663" y="225209"/>
            <a:ext cx="7976316" cy="3228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уроках </a:t>
            </a: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Трудового навчання</a:t>
            </a: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діти знайомляться з традиційними народними ремеслами в України, вчаться виготовляти сюжетні витинанки різних регіонів України, оздоблювати вироби технікою вишивки.</a:t>
            </a:r>
            <a:endParaRPr lang="ru-RU" sz="3200" b="1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www.ukrvytynanka.com.ua/images/harchenko5/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27" y="225209"/>
            <a:ext cx="3490693" cy="2427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2.bp.blogspot.com/-fDfhexJoujc/TXe4EXG7T6I/AAAAAAAAASg/wLR2kZEa07U/s1600/new00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26" y="2775397"/>
            <a:ext cx="3490693" cy="4082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3.bp.blogspot.com/-xqDwCGMO4No/VBcTcytKpKI/AAAAAAAAAuQ/Pof5VbgZgrY/s1600/8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523" y="3467760"/>
            <a:ext cx="7256206" cy="335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65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http://cs305308.vk.me/u29859664/152837653/x_4b35d45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930821"/>
            <a:ext cx="12192000" cy="3927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ttp://www.ukraina.fi/gallery/albums/bandura_duo/gallery-13310389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017"/>
            <a:ext cx="3301324" cy="234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065172" y="217362"/>
            <a:ext cx="893254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уроках </a:t>
            </a:r>
            <a:r>
              <a:rPr lang="ru-RU" sz="3200" b="1" i="1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 Мистецтва» </a:t>
            </a:r>
            <a:r>
              <a:rPr lang="ru-RU" sz="3200" b="1" i="1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вивчаємо українські народні і сучасні пісні. Слухаємо музику у виконанні на народних інструментах. Знайомимось із сучасними популярними співаками. </a:t>
            </a:r>
          </a:p>
          <a:p>
            <a:endParaRPr lang="uk-UA" sz="28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Конкурси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дитячої зображувальної творчості  «У світі немає кращої країни, ніж Україна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єдина, сильна, вільна"</a:t>
            </a:r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27201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791687" y="629409"/>
            <a:ext cx="732341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уроці </a:t>
            </a:r>
            <a:r>
              <a:rPr lang="uk-UA" sz="36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«Основи здоров</a:t>
            </a:r>
            <a:r>
              <a:rPr lang="en-US" sz="36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36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я» </a:t>
            </a:r>
            <a:r>
              <a:rPr lang="uk-UA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вивченні теми «Харчування», доцільно ознайомити дітей з національними стравами.</a:t>
            </a:r>
          </a:p>
          <a:p>
            <a:endParaRPr lang="uk-UA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вивченні теми «Як зміцнити своє здоров</a:t>
            </a: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я» або «Загартування організму», розказати про способи тренування і загартування козаків на Січі.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im1-tub-ua.yandex.net/i?id=0b8fb96c7a70feac06ee47e6fcc2cad4&amp;n=33&amp;h=190&amp;w=2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23" y="350837"/>
            <a:ext cx="4137160" cy="3094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prochesnok.ru/uploads/posts/2015-03/1425316153_chesnochnye-pampushki-i-borsch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94" y="3888994"/>
            <a:ext cx="4197858" cy="2775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295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361" y="0"/>
            <a:ext cx="7582003" cy="43997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8942" y="4246669"/>
            <a:ext cx="117841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Навчальний предмет </a:t>
            </a:r>
            <a:r>
              <a:rPr lang="ru-RU" sz="36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 у світі</a:t>
            </a:r>
            <a:r>
              <a:rPr lang="ru-RU" sz="36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</a:t>
            </a:r>
            <a:r>
              <a:rPr lang="uk-UA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ністю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спрямований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соціалізацію особистості молодшого школяра, його патріотичне і громадянське виховання.</a:t>
            </a:r>
          </a:p>
        </p:txBody>
      </p:sp>
    </p:spTree>
    <p:extLst>
      <p:ext uri="{BB962C8B-B14F-4D97-AF65-F5344CB8AC3E}">
        <p14:creationId xmlns:p14="http://schemas.microsoft.com/office/powerpoint/2010/main" val="14939034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9741" y="329182"/>
            <a:ext cx="11072456" cy="8817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По-перше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 за жави, законодавства, державних символів - Герба, Прапора, Гімнсвоїм значенням є стратегічним завданням. Не менш важливим є повсякденне виховання поваги до Конституції дервідокремити як один з найголовніших напрямів виховної роботи, національно-патріотичне виховання – справуу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uk-UA" sz="32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uk-UA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uk-UA" sz="3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uk-UA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uk-UA" sz="3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uk-UA" sz="3200" dirty="0" smtClean="0">
              <a:solidFill>
                <a:srgbClr val="FF000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1110" y="3735045"/>
            <a:ext cx="4031087" cy="298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27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504" y="3760630"/>
            <a:ext cx="3898135" cy="28524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5003" y="748732"/>
            <a:ext cx="10968636" cy="2727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По-друге,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необхідно виховувати в учнівської молоді національну самосвідомість, налаштованість на осмислення моральних та культурних цінностей, історії, систему вчинків, які мотивуються любов'ю, вірою, волею, усвідомленням відповідальності.</a:t>
            </a:r>
            <a:endParaRPr lang="ru-RU" sz="32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97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899" y="3593377"/>
            <a:ext cx="4031087" cy="298772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34182" y="426611"/>
            <a:ext cx="5722374" cy="4834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По-третє,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системно здійснювати виховання в учнів громадянської позиції; вивчення та популяризацію історії українського козацтва, збереження і пропаганду історико-культурної спадщини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українського народу.</a:t>
            </a:r>
            <a:endParaRPr lang="ru-RU" sz="32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38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37127" y="439910"/>
            <a:ext cx="100068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dirty="0">
                <a:solidFill>
                  <a:srgbClr val="C00000"/>
                </a:solidFill>
                <a:latin typeface="Monotype Corsiva" pitchFamily="66" charset="0"/>
              </a:rPr>
              <a:t>Це так, як дихати – любити Батьківщину.</a:t>
            </a:r>
            <a:br>
              <a:rPr lang="uk-UA" sz="4400" dirty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uk-UA" sz="4400" dirty="0">
                <a:solidFill>
                  <a:srgbClr val="C00000"/>
                </a:solidFill>
                <a:latin typeface="Monotype Corsiva" pitchFamily="66" charset="0"/>
              </a:rPr>
              <a:t>                        В. Сосюра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9" name="Picture 4" descr="D:\ВИКА\ЗАМ\103239770_201654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6073" y="2208727"/>
            <a:ext cx="8335046" cy="46492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559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899" y="3593377"/>
            <a:ext cx="4031087" cy="298772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3639" y="748583"/>
            <a:ext cx="11127347" cy="3253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По-четверте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важливим аспектом формування національно самосвідомої особистості є виховання поваги та любові до державної мови. Володіння українською мовою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повинно стати пріоритетними у виховній роботі з дітьми. Мовне середовище повинно впливати на формування учня-громадянина, патріота України.</a:t>
            </a:r>
            <a:endParaRPr lang="ru-RU" sz="32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78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6697" y="690851"/>
            <a:ext cx="6032091" cy="3253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По-п’яте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формувати моральні якості особистості, культуру поведінки, виховувати бережливе ставлення до природи, розвивати мотивацію до праці.</a:t>
            </a:r>
            <a:endParaRPr lang="ru-RU" sz="32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899" y="3593377"/>
            <a:ext cx="4031087" cy="298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72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2023" y="303959"/>
            <a:ext cx="1152229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«Усяка жива історична народність є найпрекраснішим створінням Божим на землі, і вихованню лишається тільки черпати з цього багатого і чистого 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джерела. » </a:t>
            </a: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писав 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К</a:t>
            </a: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Ушинський.- Зміст поняття патріотизму включає в себе почуття прихильності до тих місць, де людина народилася і виросла»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2981" y="3745578"/>
            <a:ext cx="6651521" cy="2375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46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4374" y="133529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/>
              <a:t>.</a:t>
            </a:r>
            <a:endParaRPr lang="ru-RU" sz="4400" b="1" dirty="0"/>
          </a:p>
          <a:p>
            <a:endParaRPr lang="ru-RU" sz="4400" b="1" dirty="0"/>
          </a:p>
        </p:txBody>
      </p:sp>
      <p:pic>
        <p:nvPicPr>
          <p:cNvPr id="2050" name="Picture 2" descr="http://i01.fotocdn.net/s2/170/gallery_m/7/22338618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04" y="781249"/>
            <a:ext cx="5924609" cy="5235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61503" y="93577"/>
            <a:ext cx="597150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молодшому шкільному вісвоєї країни, її природи, рідного ці важливо формувати здатність дитини пізнавати себе як члена сім’ї, родини, дитячого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угрупування; як учня, жителя міста чи села; виховувати у неї любов до рідного дому, краю, вулиці, слова, побуту </a:t>
            </a:r>
            <a:r>
              <a:rPr lang="uk-UA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традиій.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62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8187" y="296214"/>
            <a:ext cx="552503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Чільне місце на уроках </a:t>
            </a:r>
            <a:r>
              <a:rPr lang="ru-RU" sz="3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української мови 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повинно займати використання малих фольклорних форм – </a:t>
            </a:r>
            <a:r>
              <a:rPr lang="ru-RU" sz="3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загадок, лічилок, мирилок, приказок і прислів’їв, народних прикмет, уривків з казок, дитячих пісень, колискових, щедрівок, колядок, веснянок, закличок тощо. </a:t>
            </a:r>
            <a:endParaRPr lang="ru-RU" sz="3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://img1.liveinternet.ru/images/attach/c/4/84/36/84036885_div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458" y="1133788"/>
            <a:ext cx="6023999" cy="469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850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www.vibori.kr.ua/uploads/den_n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3369" y="4013277"/>
            <a:ext cx="3618631" cy="2683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15155" y="553793"/>
            <a:ext cx="11874321" cy="4834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процесі опрацювання правила вживання великої літери у власних назвах варто зосередити увагу учнів на застосуванні цього правила під час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запису </a:t>
            </a:r>
            <a:r>
              <a:rPr lang="ru-RU" sz="32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назви нашої Батьківщини, її столиці, рідного міста чи села, річок, морів, гір та інших географічних назв України.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працювання текстів </a:t>
            </a:r>
            <a:r>
              <a:rPr lang="ru-RU" sz="32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 походження цих назв, про красу і неповторність визначних місць України, про історичне минуле нашої країни та її відомих людей (письменників, художників, історичних постатей, спортсменів, акторів, артистів тощо).</a:t>
            </a:r>
            <a:endParaRPr lang="ru-RU" sz="3200" b="1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86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7476" y="0"/>
            <a:ext cx="4374524" cy="688097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8738" y="743340"/>
            <a:ext cx="8002074" cy="480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икористання різноманітних текстів виховного і повчального змісту. 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Через тексти (аналіз їх змісту)  виховується  любов до рідного краю і своєї Батьківщини, повага до національних традицій і символів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почуття гордості за відомих людей України, турботливе ставлення до цінностей і надбань нашої країни.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43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9713" y="1174965"/>
            <a:ext cx="8996787" cy="549820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40835"/>
            <a:ext cx="10818254" cy="206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Доцільним є проведення тематичних уроків з української мови: «Свято рідної мови», «Шевченківське слово» та ін.</a:t>
            </a:r>
            <a:endParaRPr lang="ru-RU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032" y="4734175"/>
            <a:ext cx="915757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Конкурси читання віршів </a:t>
            </a:r>
          </a:p>
          <a:p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національно- патріотичного напрямку</a:t>
            </a:r>
          </a:p>
          <a:p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видатних українських поетів.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82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cdpokrova.org.ua/site01/wp-content/uploads/2013/12/nezalezhnist2012b-930x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769" y="0"/>
            <a:ext cx="8910794" cy="1751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1066" y="1751527"/>
            <a:ext cx="116940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</a:t>
            </a:r>
            <a:r>
              <a:rPr lang="ru-RU" sz="4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національно-патріотичне виховання відбувається опосередковано, через умову математичної задачі.</a:t>
            </a:r>
          </a:p>
        </p:txBody>
      </p:sp>
      <p:pic>
        <p:nvPicPr>
          <p:cNvPr id="3" name="Picture 2" descr="http://img1.liveinternet.ru/images/attach/c/11/115/149/115149715_4709286_9314617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945" y="3690519"/>
            <a:ext cx="3536015" cy="291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6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dnz28.edu.kh.ua/files2/images/kalinka.gif?size=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5181" y="257578"/>
            <a:ext cx="25431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8941" y="141594"/>
            <a:ext cx="9955369" cy="4025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endParaRPr lang="ru-RU" sz="2800" b="1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першого тому "Книги Скорботи України" увійшли персоналії  тисяч  загиблих мешканців Чернігівської області. За національним складом 6 тисяч 700 українців, 522 євреї, 237 росіян, 43 цигани, 14 німців, 2 білоруси, 1 грек, 1 грузин, 19 осіб невстановленої національності. Скільки всього людей загинуло за Чернігівщину?</a:t>
            </a:r>
            <a:endParaRPr lang="uk-UA" sz="28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endParaRPr lang="ru-RU" sz="2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8941" y="3938790"/>
            <a:ext cx="9955369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endParaRPr lang="ru-RU" sz="2800" b="1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uk-UA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Село Андріївку Слов</a:t>
            </a:r>
            <a:r>
              <a:rPr lang="en-US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янського району було визволено 6 вересня 1943 року. Під час жорстокого бою за село загинуло 3 командири, бійців – на 142 особи більше. Скільки всього загинуло воїнів у бою за село?</a:t>
            </a:r>
            <a:endParaRPr lang="ru-RU" sz="2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43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</TotalTime>
  <Words>879</Words>
  <Application>Microsoft Office PowerPoint</Application>
  <PresentationFormat>Произвольный</PresentationFormat>
  <Paragraphs>51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Larisa</dc:creator>
  <cp:lastModifiedBy>Лариса</cp:lastModifiedBy>
  <cp:revision>47</cp:revision>
  <dcterms:created xsi:type="dcterms:W3CDTF">2015-10-19T11:13:09Z</dcterms:created>
  <dcterms:modified xsi:type="dcterms:W3CDTF">2018-10-20T08:40:51Z</dcterms:modified>
</cp:coreProperties>
</file>