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32" r:id="rId2"/>
    <p:sldMasterId id="2147483744" r:id="rId3"/>
    <p:sldMasterId id="2147483756" r:id="rId4"/>
  </p:sldMasterIdLst>
  <p:notesMasterIdLst>
    <p:notesMasterId r:id="rId19"/>
  </p:notesMasterIdLst>
  <p:sldIdLst>
    <p:sldId id="258" r:id="rId5"/>
    <p:sldId id="272" r:id="rId6"/>
    <p:sldId id="270" r:id="rId7"/>
    <p:sldId id="277" r:id="rId8"/>
    <p:sldId id="263" r:id="rId9"/>
    <p:sldId id="275" r:id="rId10"/>
    <p:sldId id="259" r:id="rId11"/>
    <p:sldId id="260" r:id="rId12"/>
    <p:sldId id="261" r:id="rId13"/>
    <p:sldId id="278" r:id="rId14"/>
    <p:sldId id="267" r:id="rId15"/>
    <p:sldId id="280" r:id="rId16"/>
    <p:sldId id="268" r:id="rId17"/>
    <p:sldId id="28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3AE74A-B96F-4658-B7F6-ED6C72B514E6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176266-6EBB-4234-BF5E-37C4FFE18B9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76266-6EBB-4234-BF5E-37C4FFE18B90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1E5957-8949-463C-BBE3-F8D28CB48B79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267D34-74EF-4A11-949E-83730B21D8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1E5957-8949-463C-BBE3-F8D28CB48B79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267D34-74EF-4A11-949E-83730B21D8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1E5957-8949-463C-BBE3-F8D28CB48B79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267D34-74EF-4A11-949E-83730B21D8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E5957-8949-463C-BBE3-F8D28CB48B79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7D34-74EF-4A11-949E-83730B21D8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E5957-8949-463C-BBE3-F8D28CB48B79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7D34-74EF-4A11-949E-83730B21D8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E5957-8949-463C-BBE3-F8D28CB48B79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7D34-74EF-4A11-949E-83730B21D8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E5957-8949-463C-BBE3-F8D28CB48B79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7D34-74EF-4A11-949E-83730B21D8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E5957-8949-463C-BBE3-F8D28CB48B79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7D34-74EF-4A11-949E-83730B21D8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E5957-8949-463C-BBE3-F8D28CB48B79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7D34-74EF-4A11-949E-83730B21D8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E5957-8949-463C-BBE3-F8D28CB48B79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7D34-74EF-4A11-949E-83730B21D8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E5957-8949-463C-BBE3-F8D28CB48B79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7D34-74EF-4A11-949E-83730B21D8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1E5957-8949-463C-BBE3-F8D28CB48B79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267D34-74EF-4A11-949E-83730B21D8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E5957-8949-463C-BBE3-F8D28CB48B79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7D34-74EF-4A11-949E-83730B21D8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E5957-8949-463C-BBE3-F8D28CB48B79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7D34-74EF-4A11-949E-83730B21D8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E5957-8949-463C-BBE3-F8D28CB48B79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7D34-74EF-4A11-949E-83730B21D8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E5957-8949-463C-BBE3-F8D28CB48B79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9267D34-74EF-4A11-949E-83730B21D8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E5957-8949-463C-BBE3-F8D28CB48B79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9267D34-74EF-4A11-949E-83730B21D8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E5957-8949-463C-BBE3-F8D28CB48B79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7D34-74EF-4A11-949E-83730B21D8B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8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E5957-8949-463C-BBE3-F8D28CB48B79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7D34-74EF-4A11-949E-83730B21D8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E5957-8949-463C-BBE3-F8D28CB48B79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39267D34-74EF-4A11-949E-83730B21D8B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wheel spokes="8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E5957-8949-463C-BBE3-F8D28CB48B79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7D34-74EF-4A11-949E-83730B21D8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E5957-8949-463C-BBE3-F8D28CB48B79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7D34-74EF-4A11-949E-83730B21D8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1E5957-8949-463C-BBE3-F8D28CB48B79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267D34-74EF-4A11-949E-83730B21D8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E5957-8949-463C-BBE3-F8D28CB48B79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7D34-74EF-4A11-949E-83730B21D8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E5957-8949-463C-BBE3-F8D28CB48B79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7D34-74EF-4A11-949E-83730B21D8B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wheel spokes="8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E5957-8949-463C-BBE3-F8D28CB48B79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7D34-74EF-4A11-949E-83730B21D8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E5957-8949-463C-BBE3-F8D28CB48B79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7D34-74EF-4A11-949E-83730B21D8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E5957-8949-463C-BBE3-F8D28CB48B79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7D34-74EF-4A11-949E-83730B21D8B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>
    <p:wheel spokes="8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E5957-8949-463C-BBE3-F8D28CB48B79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7D34-74EF-4A11-949E-83730B21D8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E5957-8949-463C-BBE3-F8D28CB48B79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9267D34-74EF-4A11-949E-83730B21D8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8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E5957-8949-463C-BBE3-F8D28CB48B79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7D34-74EF-4A11-949E-83730B21D8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E5957-8949-463C-BBE3-F8D28CB48B79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7D34-74EF-4A11-949E-83730B21D8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E5957-8949-463C-BBE3-F8D28CB48B79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7D34-74EF-4A11-949E-83730B21D8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1E5957-8949-463C-BBE3-F8D28CB48B79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267D34-74EF-4A11-949E-83730B21D8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E5957-8949-463C-BBE3-F8D28CB48B79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7D34-74EF-4A11-949E-83730B21D8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E5957-8949-463C-BBE3-F8D28CB48B79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7D34-74EF-4A11-949E-83730B21D8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E5957-8949-463C-BBE3-F8D28CB48B79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7D34-74EF-4A11-949E-83730B21D8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E5957-8949-463C-BBE3-F8D28CB48B79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7D34-74EF-4A11-949E-83730B21D8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E5957-8949-463C-BBE3-F8D28CB48B79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7D34-74EF-4A11-949E-83730B21D8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1E5957-8949-463C-BBE3-F8D28CB48B79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267D34-74EF-4A11-949E-83730B21D8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1E5957-8949-463C-BBE3-F8D28CB48B79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267D34-74EF-4A11-949E-83730B21D8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1E5957-8949-463C-BBE3-F8D28CB48B79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267D34-74EF-4A11-949E-83730B21D8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1E5957-8949-463C-BBE3-F8D28CB48B79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267D34-74EF-4A11-949E-83730B21D8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1E5957-8949-463C-BBE3-F8D28CB48B79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267D34-74EF-4A11-949E-83730B21D8B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  <p:transition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671E5957-8949-463C-BBE3-F8D28CB48B79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39267D34-74EF-4A11-949E-83730B21D8B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>
    <p:wheel spokes="8"/>
  </p:transition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1E5957-8949-463C-BBE3-F8D28CB48B79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267D34-74EF-4A11-949E-83730B21D8B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>
    <p:wheel spokes="8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71E5957-8949-463C-BBE3-F8D28CB48B79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9267D34-74EF-4A11-949E-83730B21D8B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>
    <p:wheel spokes="8"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71E5957-8949-463C-BBE3-F8D28CB48B79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9267D34-74EF-4A11-949E-83730B21D8B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>
    <p:wheel spokes="8"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Чарівник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603448"/>
            <a:ext cx="9143999" cy="4032448"/>
          </a:xfrm>
        </p:spPr>
      </p:pic>
      <p:pic>
        <p:nvPicPr>
          <p:cNvPr id="8" name="Рисунок 7" descr="квітка-семицвітк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" y="3429000"/>
            <a:ext cx="3491879" cy="3429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3491880" y="3429000"/>
            <a:ext cx="5652120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uk-UA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Звертаюся до всіх, хто знає математику і вміє щось створювати своїми руками! Допоможіть</a:t>
            </a:r>
            <a:r>
              <a:rPr lang="uk-UA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!</a:t>
            </a:r>
            <a:r>
              <a:rPr lang="en-US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uk-UA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Злий </a:t>
            </a:r>
            <a:r>
              <a:rPr lang="uk-UA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чарівник зачарував нашу країну</a:t>
            </a:r>
            <a:r>
              <a:rPr lang="en-US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uk-UA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Математику і її мешканців. Врятуйте їх! Для цього виконайте всі завдання , які написані на </a:t>
            </a:r>
            <a:r>
              <a:rPr lang="uk-UA" sz="2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квітці-семицвітці</a:t>
            </a:r>
            <a:r>
              <a:rPr lang="uk-UA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. Якщо виконаєте правильно, прочитаєте девіз її мешканців!</a:t>
            </a:r>
          </a:p>
          <a:p>
            <a:pPr algn="just"/>
            <a:r>
              <a:rPr lang="uk-UA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                              </a:t>
            </a:r>
            <a:r>
              <a:rPr lang="uk-UA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</a:t>
            </a:r>
            <a:r>
              <a:rPr lang="uk-UA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обрий чарівник</a:t>
            </a:r>
            <a:endParaRPr lang="ru-RU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ome\Desktop\Musik-S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550696"/>
          </a:xfrm>
          <a:prstGeom prst="rect">
            <a:avLst/>
          </a:prstGeom>
          <a:noFill/>
        </p:spPr>
      </p:pic>
      <p:pic>
        <p:nvPicPr>
          <p:cNvPr id="1027" name="Picture 3" descr="C:\Users\Home\Desktop\x_c30a4ad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4077072"/>
            <a:ext cx="5004047" cy="278092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403649" y="1916832"/>
            <a:ext cx="698477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5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</a:rPr>
              <a:t>Фізкультхвилинка</a:t>
            </a:r>
            <a:r>
              <a:rPr lang="uk-UA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</a:rPr>
              <a:t> </a:t>
            </a:r>
          </a:p>
          <a:p>
            <a:pPr algn="ctr"/>
            <a:r>
              <a:rPr lang="uk-UA" sz="5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</a:rPr>
              <a:t>“Гра</a:t>
            </a:r>
            <a:r>
              <a:rPr lang="uk-UA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</a:rPr>
              <a:t> в </a:t>
            </a:r>
            <a:r>
              <a:rPr lang="uk-UA" sz="5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</a:rPr>
              <a:t>сніжки”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/>
              </a:solidFill>
              <a:effectLst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Группа 52"/>
          <p:cNvGrpSpPr/>
          <p:nvPr/>
        </p:nvGrpSpPr>
        <p:grpSpPr>
          <a:xfrm>
            <a:off x="1259632" y="620688"/>
            <a:ext cx="2736304" cy="2520280"/>
            <a:chOff x="2123728" y="476672"/>
            <a:chExt cx="2736304" cy="2520280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2123728" y="476672"/>
              <a:ext cx="2736304" cy="252028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ый треугольник 9"/>
            <p:cNvSpPr/>
            <p:nvPr/>
          </p:nvSpPr>
          <p:spPr>
            <a:xfrm>
              <a:off x="2267744" y="2348880"/>
              <a:ext cx="648072" cy="504056"/>
            </a:xfrm>
            <a:prstGeom prst="rt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11" name="Прямоугольный треугольник 10"/>
            <p:cNvSpPr/>
            <p:nvPr/>
          </p:nvSpPr>
          <p:spPr>
            <a:xfrm flipH="1">
              <a:off x="4067944" y="2348880"/>
              <a:ext cx="648072" cy="504056"/>
            </a:xfrm>
            <a:prstGeom prst="rt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13" name="Прямоугольный треугольник 12"/>
            <p:cNvSpPr/>
            <p:nvPr/>
          </p:nvSpPr>
          <p:spPr>
            <a:xfrm flipH="1" flipV="1">
              <a:off x="4139952" y="620688"/>
              <a:ext cx="504056" cy="648072"/>
            </a:xfrm>
            <a:prstGeom prst="rt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16" name="Прямоугольный треугольник 15"/>
            <p:cNvSpPr/>
            <p:nvPr/>
          </p:nvSpPr>
          <p:spPr>
            <a:xfrm flipV="1">
              <a:off x="2267744" y="620688"/>
              <a:ext cx="648072" cy="576064"/>
            </a:xfrm>
            <a:prstGeom prst="rt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17" name="Пятиугольник 16"/>
            <p:cNvSpPr/>
            <p:nvPr/>
          </p:nvSpPr>
          <p:spPr>
            <a:xfrm>
              <a:off x="3563888" y="1484784"/>
              <a:ext cx="504056" cy="432048"/>
            </a:xfrm>
            <a:prstGeom prst="homePlat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ятиугольник 17"/>
            <p:cNvSpPr/>
            <p:nvPr/>
          </p:nvSpPr>
          <p:spPr>
            <a:xfrm flipH="1">
              <a:off x="2987824" y="1484784"/>
              <a:ext cx="504056" cy="432048"/>
            </a:xfrm>
            <a:prstGeom prst="homePlat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3203848" y="908720"/>
              <a:ext cx="648072" cy="43204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3203848" y="2060848"/>
              <a:ext cx="720080" cy="43204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Овал 21"/>
            <p:cNvSpPr/>
            <p:nvPr/>
          </p:nvSpPr>
          <p:spPr>
            <a:xfrm>
              <a:off x="4139952" y="1484784"/>
              <a:ext cx="504056" cy="504056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Овал 22"/>
            <p:cNvSpPr/>
            <p:nvPr/>
          </p:nvSpPr>
          <p:spPr>
            <a:xfrm>
              <a:off x="2411760" y="1484784"/>
              <a:ext cx="504056" cy="504056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4" name="Группа 53"/>
          <p:cNvGrpSpPr/>
          <p:nvPr/>
        </p:nvGrpSpPr>
        <p:grpSpPr>
          <a:xfrm>
            <a:off x="5076056" y="620688"/>
            <a:ext cx="2736304" cy="2520280"/>
            <a:chOff x="5220072" y="476672"/>
            <a:chExt cx="2664296" cy="2520280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5220072" y="476672"/>
              <a:ext cx="2664296" cy="252028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5364088" y="620688"/>
              <a:ext cx="576064" cy="57606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7164288" y="620688"/>
              <a:ext cx="576064" cy="57606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5364088" y="2204864"/>
              <a:ext cx="576064" cy="57606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7164288" y="2204864"/>
              <a:ext cx="576064" cy="57606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Овал 27"/>
            <p:cNvSpPr/>
            <p:nvPr/>
          </p:nvSpPr>
          <p:spPr>
            <a:xfrm>
              <a:off x="6156176" y="1268760"/>
              <a:ext cx="864096" cy="864096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Прямоугольный треугольник 28"/>
            <p:cNvSpPr/>
            <p:nvPr/>
          </p:nvSpPr>
          <p:spPr>
            <a:xfrm flipV="1">
              <a:off x="5364088" y="1412776"/>
              <a:ext cx="648072" cy="576064"/>
            </a:xfrm>
            <a:prstGeom prst="rt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30" name="Прямоугольный треугольник 29"/>
            <p:cNvSpPr/>
            <p:nvPr/>
          </p:nvSpPr>
          <p:spPr>
            <a:xfrm flipH="1" flipV="1">
              <a:off x="7092280" y="1412776"/>
              <a:ext cx="567680" cy="639688"/>
            </a:xfrm>
            <a:prstGeom prst="rt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31" name="Прямоугольный треугольник 30"/>
            <p:cNvSpPr/>
            <p:nvPr/>
          </p:nvSpPr>
          <p:spPr>
            <a:xfrm>
              <a:off x="6228184" y="2276872"/>
              <a:ext cx="639688" cy="495672"/>
            </a:xfrm>
            <a:prstGeom prst="rt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33" name="Прямоугольный треугольник 32"/>
            <p:cNvSpPr/>
            <p:nvPr/>
          </p:nvSpPr>
          <p:spPr>
            <a:xfrm flipV="1">
              <a:off x="6228184" y="620688"/>
              <a:ext cx="648072" cy="576064"/>
            </a:xfrm>
            <a:prstGeom prst="rt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56" name="Группа 55"/>
          <p:cNvGrpSpPr/>
          <p:nvPr/>
        </p:nvGrpSpPr>
        <p:grpSpPr>
          <a:xfrm>
            <a:off x="1259632" y="3645024"/>
            <a:ext cx="2736304" cy="2664296"/>
            <a:chOff x="2123728" y="3717032"/>
            <a:chExt cx="2736304" cy="2664296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2123728" y="3717032"/>
              <a:ext cx="2736304" cy="26642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55" name="Группа 54"/>
            <p:cNvGrpSpPr/>
            <p:nvPr/>
          </p:nvGrpSpPr>
          <p:grpSpPr>
            <a:xfrm>
              <a:off x="2267744" y="3789040"/>
              <a:ext cx="2448272" cy="2448272"/>
              <a:chOff x="2267744" y="3789040"/>
              <a:chExt cx="2448272" cy="2448272"/>
            </a:xfrm>
          </p:grpSpPr>
          <p:sp>
            <p:nvSpPr>
              <p:cNvPr id="34" name="Пятиугольник 33"/>
              <p:cNvSpPr/>
              <p:nvPr/>
            </p:nvSpPr>
            <p:spPr>
              <a:xfrm>
                <a:off x="2267744" y="5661248"/>
                <a:ext cx="648072" cy="576064"/>
              </a:xfrm>
              <a:prstGeom prst="homePlate">
                <a:avLst>
                  <a:gd name="adj" fmla="val 51425"/>
                </a:avLst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5" name="Пятиугольник 34"/>
              <p:cNvSpPr/>
              <p:nvPr/>
            </p:nvSpPr>
            <p:spPr>
              <a:xfrm>
                <a:off x="2267744" y="3789040"/>
                <a:ext cx="576064" cy="584448"/>
              </a:xfrm>
              <a:prstGeom prst="homePlat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6" name="Пятиугольник 35"/>
              <p:cNvSpPr/>
              <p:nvPr/>
            </p:nvSpPr>
            <p:spPr>
              <a:xfrm flipH="1">
                <a:off x="4139952" y="5661248"/>
                <a:ext cx="576064" cy="576064"/>
              </a:xfrm>
              <a:prstGeom prst="homePlat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7" name="Пятиугольник 36"/>
              <p:cNvSpPr/>
              <p:nvPr/>
            </p:nvSpPr>
            <p:spPr>
              <a:xfrm flipH="1">
                <a:off x="4067944" y="3789040"/>
                <a:ext cx="576064" cy="648072"/>
              </a:xfrm>
              <a:prstGeom prst="homePlat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8" name="Прямоугольник 37"/>
              <p:cNvSpPr/>
              <p:nvPr/>
            </p:nvSpPr>
            <p:spPr>
              <a:xfrm flipV="1">
                <a:off x="3059832" y="3789040"/>
                <a:ext cx="792088" cy="576064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9" name="Прямоугольник 38"/>
              <p:cNvSpPr/>
              <p:nvPr/>
            </p:nvSpPr>
            <p:spPr>
              <a:xfrm>
                <a:off x="3131840" y="5661248"/>
                <a:ext cx="792088" cy="576064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1" name="Прямоугольный треугольник 40"/>
              <p:cNvSpPr/>
              <p:nvPr/>
            </p:nvSpPr>
            <p:spPr>
              <a:xfrm rot="18642195" flipV="1">
                <a:off x="3037748" y="4684458"/>
                <a:ext cx="764247" cy="657433"/>
              </a:xfrm>
              <a:prstGeom prst="rtTriangl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42" name="Прямоугольный треугольник 41"/>
              <p:cNvSpPr/>
              <p:nvPr/>
            </p:nvSpPr>
            <p:spPr>
              <a:xfrm rot="7874794" flipV="1">
                <a:off x="3184899" y="4680853"/>
                <a:ext cx="757979" cy="664648"/>
              </a:xfrm>
              <a:prstGeom prst="rtTriangl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40" name="Овал 39"/>
              <p:cNvSpPr/>
              <p:nvPr/>
            </p:nvSpPr>
            <p:spPr>
              <a:xfrm>
                <a:off x="2267744" y="4725144"/>
                <a:ext cx="576064" cy="57606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3" name="Овал 42"/>
              <p:cNvSpPr/>
              <p:nvPr/>
            </p:nvSpPr>
            <p:spPr>
              <a:xfrm rot="11189671">
                <a:off x="4134387" y="4726571"/>
                <a:ext cx="580514" cy="559865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58" name="Группа 57"/>
          <p:cNvGrpSpPr/>
          <p:nvPr/>
        </p:nvGrpSpPr>
        <p:grpSpPr>
          <a:xfrm>
            <a:off x="5004048" y="3645024"/>
            <a:ext cx="2808312" cy="2664296"/>
            <a:chOff x="5220072" y="3717032"/>
            <a:chExt cx="2808312" cy="2664296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5220072" y="3717032"/>
              <a:ext cx="2808312" cy="26642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57" name="Группа 56"/>
            <p:cNvGrpSpPr/>
            <p:nvPr/>
          </p:nvGrpSpPr>
          <p:grpSpPr>
            <a:xfrm>
              <a:off x="5436096" y="3933056"/>
              <a:ext cx="2376264" cy="2304256"/>
              <a:chOff x="5364088" y="3789040"/>
              <a:chExt cx="2376264" cy="2304256"/>
            </a:xfrm>
          </p:grpSpPr>
          <p:sp>
            <p:nvSpPr>
              <p:cNvPr id="44" name="Овал 43"/>
              <p:cNvSpPr/>
              <p:nvPr/>
            </p:nvSpPr>
            <p:spPr>
              <a:xfrm>
                <a:off x="5364088" y="3789040"/>
                <a:ext cx="576064" cy="57606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5" name="Овал 44"/>
              <p:cNvSpPr/>
              <p:nvPr/>
            </p:nvSpPr>
            <p:spPr>
              <a:xfrm>
                <a:off x="7164288" y="3789040"/>
                <a:ext cx="576064" cy="57606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6" name="Овал 45"/>
              <p:cNvSpPr/>
              <p:nvPr/>
            </p:nvSpPr>
            <p:spPr>
              <a:xfrm>
                <a:off x="5364088" y="5517232"/>
                <a:ext cx="576064" cy="57606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7" name="Овал 46"/>
              <p:cNvSpPr/>
              <p:nvPr/>
            </p:nvSpPr>
            <p:spPr>
              <a:xfrm>
                <a:off x="7092280" y="5517232"/>
                <a:ext cx="576064" cy="57606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6228184" y="4653136"/>
                <a:ext cx="648072" cy="576064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9" name="Прямоугольный треугольник 48"/>
              <p:cNvSpPr/>
              <p:nvPr/>
            </p:nvSpPr>
            <p:spPr>
              <a:xfrm rot="16200000">
                <a:off x="5488542" y="4633572"/>
                <a:ext cx="576064" cy="615192"/>
              </a:xfrm>
              <a:prstGeom prst="rtTriangl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50" name="Прямоугольный треугольник 49"/>
              <p:cNvSpPr/>
              <p:nvPr/>
            </p:nvSpPr>
            <p:spPr>
              <a:xfrm>
                <a:off x="7020272" y="4653136"/>
                <a:ext cx="639688" cy="576064"/>
              </a:xfrm>
              <a:prstGeom prst="rtTriangl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6156176" y="5373216"/>
                <a:ext cx="792088" cy="504056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6156176" y="4005064"/>
                <a:ext cx="783704" cy="495672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AutoShape 2"/>
          <p:cNvSpPr>
            <a:spLocks noChangeArrowheads="1"/>
          </p:cNvSpPr>
          <p:nvPr/>
        </p:nvSpPr>
        <p:spPr bwMode="auto">
          <a:xfrm flipH="1">
            <a:off x="1115616" y="908720"/>
            <a:ext cx="7272337" cy="3024336"/>
          </a:xfrm>
          <a:prstGeom prst="wedgeRoundRectCallout">
            <a:avLst>
              <a:gd name="adj1" fmla="val 1014"/>
              <a:gd name="adj2" fmla="val 61940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/>
            <a:endParaRPr lang="ru-RU" sz="6000" b="1">
              <a:latin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59632" y="1052736"/>
            <a:ext cx="6552728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Ура! </a:t>
            </a:r>
          </a:p>
          <a:p>
            <a:pPr algn="ctr"/>
            <a:r>
              <a:rPr lang="uk-UA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Ми виконали</a:t>
            </a:r>
          </a:p>
          <a:p>
            <a:pPr algn="ctr"/>
            <a:r>
              <a:rPr lang="uk-UA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всі завдання!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340769"/>
            <a:ext cx="7704856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8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У</a:t>
            </a:r>
            <a:r>
              <a:rPr lang="uk-UA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uk-UA" sz="8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знаннях – сила!</a:t>
            </a:r>
            <a:endParaRPr lang="ru-RU" sz="8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1026" name="Picture 2" descr="C:\Users\Home\Desktop\Со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429000"/>
            <a:ext cx="2232248" cy="3081114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9" descr="1811181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23528" y="4653136"/>
            <a:ext cx="8640959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</a:rPr>
              <a:t>Дякую за роботу!</a:t>
            </a:r>
          </a:p>
          <a:p>
            <a:pPr algn="ctr"/>
            <a:r>
              <a:rPr lang="uk-UA" sz="6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  <a:effectLst/>
              </a:rPr>
              <a:t>Молодці!</a:t>
            </a:r>
            <a:endParaRPr lang="ru-RU" sz="6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/>
              </a:solidFill>
              <a:effectLst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" name="Picture 2" descr="D:\Мои документы\Мои рисунки\казкова країна 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pic>
        <p:nvPicPr>
          <p:cNvPr id="11" name="Рисунок 10" descr="Цифры для мат.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584" y="1340768"/>
            <a:ext cx="2016224" cy="1656184"/>
          </a:xfrm>
          <a:prstGeom prst="rect">
            <a:avLst/>
          </a:prstGeom>
        </p:spPr>
      </p:pic>
      <p:pic>
        <p:nvPicPr>
          <p:cNvPr id="13" name="Рисунок 12" descr="Геометричны фыгури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16216" y="4581128"/>
            <a:ext cx="1728192" cy="1152127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683568" y="0"/>
            <a:ext cx="78181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країна Математика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0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Мои документы\Мои рисунки\Фон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483768" y="764704"/>
            <a:ext cx="5904656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Тема. </a:t>
            </a:r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</a:t>
            </a:r>
            <a:r>
              <a:rPr lang="uk-UA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кладання</a:t>
            </a:r>
            <a:r>
              <a:rPr lang="uk-UA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і </a:t>
            </a:r>
            <a:r>
              <a:rPr lang="uk-UA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розв</a:t>
            </a:r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`</a:t>
            </a:r>
            <a:r>
              <a:rPr lang="uk-UA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язування</a:t>
            </a:r>
            <a:r>
              <a:rPr lang="uk-UA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прикладів на </a:t>
            </a:r>
            <a:r>
              <a:rPr lang="uk-UA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</a:t>
            </a:r>
            <a:r>
              <a:rPr lang="en-US" sz="2400" b="1" cap="all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o</a:t>
            </a:r>
            <a:r>
              <a:rPr lang="uk-UA" sz="2400" b="1" cap="all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давання </a:t>
            </a:r>
            <a:r>
              <a:rPr lang="uk-UA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і віднімання. Задачі на знаходження суми. Вимірювання довжини відрізків.</a:t>
            </a:r>
          </a:p>
          <a:p>
            <a:pPr algn="ctr"/>
            <a:r>
              <a:rPr lang="uk-UA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Створення з кольорового паперу орнаментів геометричних фігур в квадраті.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ome\Desktop\2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79" descr="Зображення 299 з 235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3689648"/>
            <a:ext cx="4211960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>
              <a:rot lat="0" lon="11099999" rev="0"/>
            </a:camera>
            <a:lightRig rig="threePt" dir="t"/>
          </a:scene3d>
        </p:spPr>
      </p:pic>
      <p:sp>
        <p:nvSpPr>
          <p:cNvPr id="7" name="Arc 7"/>
          <p:cNvSpPr>
            <a:spLocks/>
          </p:cNvSpPr>
          <p:nvPr/>
        </p:nvSpPr>
        <p:spPr bwMode="auto">
          <a:xfrm rot="517434">
            <a:off x="2681381" y="2625075"/>
            <a:ext cx="2331532" cy="3460750"/>
          </a:xfrm>
          <a:custGeom>
            <a:avLst/>
            <a:gdLst>
              <a:gd name="T0" fmla="*/ 2147483647 w 39056"/>
              <a:gd name="T1" fmla="*/ 2147483647 h 43200"/>
              <a:gd name="T2" fmla="*/ 0 w 39056"/>
              <a:gd name="T3" fmla="*/ 2147483647 h 43200"/>
              <a:gd name="T4" fmla="*/ 2147483647 w 39056"/>
              <a:gd name="T5" fmla="*/ 2147483647 h 43200"/>
              <a:gd name="T6" fmla="*/ 0 60000 65536"/>
              <a:gd name="T7" fmla="*/ 0 60000 65536"/>
              <a:gd name="T8" fmla="*/ 0 60000 65536"/>
              <a:gd name="T9" fmla="*/ 0 w 39056"/>
              <a:gd name="T10" fmla="*/ 0 h 43200"/>
              <a:gd name="T11" fmla="*/ 39056 w 39056"/>
              <a:gd name="T12" fmla="*/ 43200 h 432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9056" h="43200" fill="none" extrusionOk="0">
                <a:moveTo>
                  <a:pt x="5272" y="3764"/>
                </a:moveTo>
                <a:cubicBezTo>
                  <a:pt x="8862" y="1311"/>
                  <a:pt x="13108" y="-1"/>
                  <a:pt x="17456" y="0"/>
                </a:cubicBezTo>
                <a:cubicBezTo>
                  <a:pt x="29385" y="0"/>
                  <a:pt x="39056" y="9670"/>
                  <a:pt x="39056" y="21600"/>
                </a:cubicBezTo>
                <a:cubicBezTo>
                  <a:pt x="39056" y="33529"/>
                  <a:pt x="29385" y="43200"/>
                  <a:pt x="17456" y="43200"/>
                </a:cubicBezTo>
                <a:cubicBezTo>
                  <a:pt x="10552" y="43200"/>
                  <a:pt x="4065" y="39900"/>
                  <a:pt x="-1" y="34321"/>
                </a:cubicBezTo>
              </a:path>
              <a:path w="39056" h="43200" stroke="0" extrusionOk="0">
                <a:moveTo>
                  <a:pt x="5272" y="3764"/>
                </a:moveTo>
                <a:cubicBezTo>
                  <a:pt x="8862" y="1311"/>
                  <a:pt x="13108" y="-1"/>
                  <a:pt x="17456" y="0"/>
                </a:cubicBezTo>
                <a:cubicBezTo>
                  <a:pt x="29385" y="0"/>
                  <a:pt x="39056" y="9670"/>
                  <a:pt x="39056" y="21600"/>
                </a:cubicBezTo>
                <a:cubicBezTo>
                  <a:pt x="39056" y="33529"/>
                  <a:pt x="29385" y="43200"/>
                  <a:pt x="17456" y="43200"/>
                </a:cubicBezTo>
                <a:cubicBezTo>
                  <a:pt x="10552" y="43200"/>
                  <a:pt x="4065" y="39900"/>
                  <a:pt x="-1" y="34321"/>
                </a:cubicBezTo>
                <a:lnTo>
                  <a:pt x="17456" y="21600"/>
                </a:lnTo>
                <a:close/>
              </a:path>
            </a:pathLst>
          </a:custGeom>
          <a:noFill/>
          <a:ln w="7620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Line 5"/>
          <p:cNvSpPr>
            <a:spLocks noChangeShapeType="1"/>
          </p:cNvSpPr>
          <p:nvPr/>
        </p:nvSpPr>
        <p:spPr bwMode="auto">
          <a:xfrm flipH="1">
            <a:off x="3275854" y="1124744"/>
            <a:ext cx="720082" cy="1656184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" name="Arc 6"/>
          <p:cNvSpPr>
            <a:spLocks/>
          </p:cNvSpPr>
          <p:nvPr/>
        </p:nvSpPr>
        <p:spPr bwMode="auto">
          <a:xfrm rot="6621157">
            <a:off x="4301523" y="308038"/>
            <a:ext cx="889276" cy="1411453"/>
          </a:xfrm>
          <a:custGeom>
            <a:avLst/>
            <a:gdLst>
              <a:gd name="T0" fmla="*/ 2147483647 w 21600"/>
              <a:gd name="T1" fmla="*/ 0 h 31221"/>
              <a:gd name="T2" fmla="*/ 2147483647 w 21600"/>
              <a:gd name="T3" fmla="*/ 2147483647 h 31221"/>
              <a:gd name="T4" fmla="*/ 0 w 21600"/>
              <a:gd name="T5" fmla="*/ 2147483647 h 31221"/>
              <a:gd name="T6" fmla="*/ 0 60000 65536"/>
              <a:gd name="T7" fmla="*/ 0 60000 65536"/>
              <a:gd name="T8" fmla="*/ 0 60000 65536"/>
              <a:gd name="T9" fmla="*/ 0 w 21600"/>
              <a:gd name="T10" fmla="*/ 0 h 31221"/>
              <a:gd name="T11" fmla="*/ 21600 w 21600"/>
              <a:gd name="T12" fmla="*/ 31221 h 3122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31221" fill="none" extrusionOk="0">
                <a:moveTo>
                  <a:pt x="6365" y="0"/>
                </a:moveTo>
                <a:cubicBezTo>
                  <a:pt x="15422" y="2793"/>
                  <a:pt x="21600" y="11163"/>
                  <a:pt x="21600" y="20641"/>
                </a:cubicBezTo>
                <a:cubicBezTo>
                  <a:pt x="21600" y="24346"/>
                  <a:pt x="20646" y="27990"/>
                  <a:pt x="18831" y="31220"/>
                </a:cubicBezTo>
              </a:path>
              <a:path w="21600" h="31221" stroke="0" extrusionOk="0">
                <a:moveTo>
                  <a:pt x="6365" y="0"/>
                </a:moveTo>
                <a:cubicBezTo>
                  <a:pt x="15422" y="2793"/>
                  <a:pt x="21600" y="11163"/>
                  <a:pt x="21600" y="20641"/>
                </a:cubicBezTo>
                <a:cubicBezTo>
                  <a:pt x="21600" y="24346"/>
                  <a:pt x="20646" y="27990"/>
                  <a:pt x="18831" y="31220"/>
                </a:cubicBezTo>
                <a:lnTo>
                  <a:pt x="0" y="20641"/>
                </a:lnTo>
                <a:close/>
              </a:path>
            </a:pathLst>
          </a:custGeom>
          <a:noFill/>
          <a:ln w="76200">
            <a:solidFill>
              <a:srgbClr val="0000FF"/>
            </a:solidFill>
            <a:round/>
            <a:headEnd/>
            <a:tailEnd/>
          </a:ln>
        </p:spPr>
        <p:txBody>
          <a:bodyPr rot="10800000" vert="eaVert" wrap="none" anchor="ctr"/>
          <a:lstStyle/>
          <a:p>
            <a:endParaRPr lang="ru-RU"/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7451466">
            <a:off x="3167130" y="-108840"/>
            <a:ext cx="437252" cy="1555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2.22222E-6 L -0.04566 0.25695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" y="1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566 0.25694 C -0.03732 0.25162 -0.02899 0.24629 -0.02101 0.24305 C -0.01319 0.23958 -0.00712 0.2368 0.00226 0.23611 C 0.01146 0.23588 0.02587 0.23773 0.03507 0.23958 C 0.0441 0.24166 0.04965 0.24467 0.05695 0.24838 C 0.06424 0.25231 0.07118 0.25486 0.07882 0.26226 C 0.08646 0.26944 0.09462 0.28009 0.10209 0.29166 C 0.10938 0.30301 0.11788 0.31296 0.12379 0.33101 C 0.12969 0.3493 0.1349 0.37801 0.1375 0.4 C 0.14028 0.42222 0.14271 0.43981 0.14028 0.46365 C 0.13785 0.48796 0.13212 0.51944 0.12379 0.5449 C 0.11528 0.57037 0.10452 0.59676 0.08976 0.61736 C 0.075 0.63773 0.05104 0.65856 0.03507 0.66898 C 0.0191 0.67939 0.00799 0.67847 -0.0059 0.67939 C -0.01979 0.68032 -0.03541 0.68009 -0.04826 0.67407 C -0.06128 0.66851 -0.07413 0.65555 -0.08385 0.64467 C -0.09357 0.63379 -0.1 0.62199 -0.10712 0.60856 C -0.11423 0.59537 -0.12291 0.57268 -0.12604 0.56551 " pathEditMode="relative" rAng="0" ptsTypes="aaaaaaaaaaaaaaaaaA">
                                      <p:cBhvr>
                                        <p:cTn id="9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" y="2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" presetID="0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 -3.33333E-6 C 0.00226 0.00648 0.00469 0.0132 0.01267 0.02061 C 0.02066 0.02801 0.03299 0.03982 0.04792 0.04491 C 0.06285 0.05 0.08681 0.0544 0.10278 0.0507 C 0.11875 0.04699 0.13299 0.03311 0.14375 0.02246 C 0.15451 0.01181 0.16372 -0.00717 0.16771 -0.01319 " pathEditMode="relative" rAng="0" ptsTypes="aaaaaA">
                                      <p:cBhvr>
                                        <p:cTn id="12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4" y="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971599" y="404660"/>
          <a:ext cx="7560844" cy="3009941"/>
        </p:xfrm>
        <a:graphic>
          <a:graphicData uri="http://schemas.openxmlformats.org/drawingml/2006/table">
            <a:tbl>
              <a:tblPr/>
              <a:tblGrid>
                <a:gridCol w="377343"/>
                <a:gridCol w="378079"/>
                <a:gridCol w="378079"/>
                <a:gridCol w="378079"/>
                <a:gridCol w="378079"/>
                <a:gridCol w="378079"/>
                <a:gridCol w="378079"/>
                <a:gridCol w="378079"/>
                <a:gridCol w="378079"/>
                <a:gridCol w="378079"/>
                <a:gridCol w="378079"/>
                <a:gridCol w="378079"/>
                <a:gridCol w="378079"/>
                <a:gridCol w="378079"/>
                <a:gridCol w="378079"/>
                <a:gridCol w="378079"/>
                <a:gridCol w="378079"/>
                <a:gridCol w="378079"/>
                <a:gridCol w="378079"/>
                <a:gridCol w="378079"/>
              </a:tblGrid>
              <a:tr h="2736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6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6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6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6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6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6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6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6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6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6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8" name="Прямая соединительная линия 7"/>
          <p:cNvCxnSpPr/>
          <p:nvPr/>
        </p:nvCxnSpPr>
        <p:spPr>
          <a:xfrm>
            <a:off x="2123728" y="1772816"/>
            <a:ext cx="0" cy="288032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2123728" y="1772816"/>
            <a:ext cx="1152128" cy="0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3275856" y="1772816"/>
            <a:ext cx="0" cy="288032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2123728" y="2060848"/>
            <a:ext cx="360040" cy="288032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2483768" y="2060848"/>
            <a:ext cx="0" cy="288032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2483768" y="2060848"/>
            <a:ext cx="360040" cy="0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2843808" y="2060848"/>
            <a:ext cx="0" cy="288032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V="1">
            <a:off x="2843808" y="2060848"/>
            <a:ext cx="432048" cy="288032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H="1">
            <a:off x="3635896" y="1772816"/>
            <a:ext cx="360040" cy="288032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3635896" y="2060848"/>
            <a:ext cx="0" cy="288032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3635896" y="2348880"/>
            <a:ext cx="1080120" cy="0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flipV="1">
            <a:off x="4716016" y="2060848"/>
            <a:ext cx="0" cy="288032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flipH="1" flipV="1">
            <a:off x="4355976" y="1772816"/>
            <a:ext cx="360040" cy="288032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>
            <a:off x="3995936" y="1772816"/>
            <a:ext cx="0" cy="288032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>
            <a:off x="3995936" y="2060848"/>
            <a:ext cx="360040" cy="0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flipV="1">
            <a:off x="4355976" y="1772816"/>
            <a:ext cx="0" cy="288032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Прямоугольник 50"/>
          <p:cNvSpPr/>
          <p:nvPr/>
        </p:nvSpPr>
        <p:spPr>
          <a:xfrm>
            <a:off x="971600" y="3933056"/>
            <a:ext cx="727280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Намалюй фігури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23522" y="980727"/>
          <a:ext cx="8496947" cy="5040560"/>
        </p:xfrm>
        <a:graphic>
          <a:graphicData uri="http://schemas.openxmlformats.org/drawingml/2006/table">
            <a:tbl>
              <a:tblPr/>
              <a:tblGrid>
                <a:gridCol w="282789"/>
                <a:gridCol w="282789"/>
                <a:gridCol w="282789"/>
                <a:gridCol w="282789"/>
                <a:gridCol w="282789"/>
                <a:gridCol w="282789"/>
                <a:gridCol w="282789"/>
                <a:gridCol w="282789"/>
                <a:gridCol w="282789"/>
                <a:gridCol w="282789"/>
                <a:gridCol w="282789"/>
                <a:gridCol w="282789"/>
                <a:gridCol w="282789"/>
                <a:gridCol w="283570"/>
                <a:gridCol w="283570"/>
                <a:gridCol w="283570"/>
                <a:gridCol w="283570"/>
                <a:gridCol w="283570"/>
                <a:gridCol w="283570"/>
                <a:gridCol w="283570"/>
                <a:gridCol w="283570"/>
                <a:gridCol w="283570"/>
                <a:gridCol w="283570"/>
                <a:gridCol w="283570"/>
                <a:gridCol w="283570"/>
                <a:gridCol w="283570"/>
                <a:gridCol w="283570"/>
                <a:gridCol w="283570"/>
                <a:gridCol w="283570"/>
                <a:gridCol w="283570"/>
              </a:tblGrid>
              <a:tr h="3150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0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0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0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0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0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0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0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0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0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0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0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0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0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0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0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611560" y="188640"/>
            <a:ext cx="76328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8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Перевір себе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323528" y="2564904"/>
            <a:ext cx="0" cy="288032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323528" y="2564904"/>
            <a:ext cx="864096" cy="0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323528" y="2852936"/>
            <a:ext cx="288032" cy="360040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611560" y="2852936"/>
            <a:ext cx="0" cy="360040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>
            <a:off x="611560" y="2852936"/>
            <a:ext cx="288032" cy="0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899592" y="2852936"/>
            <a:ext cx="0" cy="360040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V="1">
            <a:off x="899592" y="2852936"/>
            <a:ext cx="288032" cy="360040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1187624" y="2564904"/>
            <a:ext cx="0" cy="288032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1475656" y="2852936"/>
            <a:ext cx="0" cy="360040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1475656" y="3212976"/>
            <a:ext cx="792088" cy="0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2267744" y="2852936"/>
            <a:ext cx="0" cy="360040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 flipV="1">
            <a:off x="1475656" y="2564904"/>
            <a:ext cx="288032" cy="288032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 flipV="1">
            <a:off x="1763688" y="2564904"/>
            <a:ext cx="0" cy="288032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>
            <a:off x="1763688" y="2852936"/>
            <a:ext cx="288032" cy="0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/>
          <p:nvPr/>
        </p:nvCxnSpPr>
        <p:spPr>
          <a:xfrm flipV="1">
            <a:off x="2051720" y="2564904"/>
            <a:ext cx="0" cy="288032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>
            <a:off x="2051720" y="2564904"/>
            <a:ext cx="216024" cy="288032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единительная линия 72"/>
          <p:cNvCxnSpPr/>
          <p:nvPr/>
        </p:nvCxnSpPr>
        <p:spPr>
          <a:xfrm>
            <a:off x="2627784" y="2564904"/>
            <a:ext cx="0" cy="648072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единительная линия 78"/>
          <p:cNvCxnSpPr/>
          <p:nvPr/>
        </p:nvCxnSpPr>
        <p:spPr>
          <a:xfrm flipH="1">
            <a:off x="2627784" y="2564904"/>
            <a:ext cx="216024" cy="0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Прямая соединительная линия 83"/>
          <p:cNvCxnSpPr/>
          <p:nvPr/>
        </p:nvCxnSpPr>
        <p:spPr>
          <a:xfrm>
            <a:off x="2627784" y="3212976"/>
            <a:ext cx="216024" cy="0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Прямая соединительная линия 86"/>
          <p:cNvCxnSpPr/>
          <p:nvPr/>
        </p:nvCxnSpPr>
        <p:spPr>
          <a:xfrm flipH="1">
            <a:off x="2843808" y="2852936"/>
            <a:ext cx="288032" cy="360040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Прямая соединительная линия 89"/>
          <p:cNvCxnSpPr/>
          <p:nvPr/>
        </p:nvCxnSpPr>
        <p:spPr>
          <a:xfrm>
            <a:off x="2843808" y="2564904"/>
            <a:ext cx="288032" cy="288032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Прямая соединительная линия 92"/>
          <p:cNvCxnSpPr/>
          <p:nvPr/>
        </p:nvCxnSpPr>
        <p:spPr>
          <a:xfrm>
            <a:off x="3419872" y="2564904"/>
            <a:ext cx="0" cy="648072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Прямая соединительная линия 96"/>
          <p:cNvCxnSpPr/>
          <p:nvPr/>
        </p:nvCxnSpPr>
        <p:spPr>
          <a:xfrm flipH="1">
            <a:off x="3419872" y="2564904"/>
            <a:ext cx="288032" cy="0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Прямая соединительная линия 99"/>
          <p:cNvCxnSpPr/>
          <p:nvPr/>
        </p:nvCxnSpPr>
        <p:spPr>
          <a:xfrm flipH="1">
            <a:off x="3419872" y="3212976"/>
            <a:ext cx="288032" cy="0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Прямая соединительная линия 102"/>
          <p:cNvCxnSpPr/>
          <p:nvPr/>
        </p:nvCxnSpPr>
        <p:spPr>
          <a:xfrm>
            <a:off x="3707904" y="2564904"/>
            <a:ext cx="288032" cy="288032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Прямая соединительная линия 105"/>
          <p:cNvCxnSpPr/>
          <p:nvPr/>
        </p:nvCxnSpPr>
        <p:spPr>
          <a:xfrm flipV="1">
            <a:off x="3707904" y="2852936"/>
            <a:ext cx="288032" cy="360040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Прямая соединительная линия 108"/>
          <p:cNvCxnSpPr/>
          <p:nvPr/>
        </p:nvCxnSpPr>
        <p:spPr>
          <a:xfrm>
            <a:off x="4283968" y="2564904"/>
            <a:ext cx="0" cy="648072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Прямая соединительная линия 111"/>
          <p:cNvCxnSpPr/>
          <p:nvPr/>
        </p:nvCxnSpPr>
        <p:spPr>
          <a:xfrm>
            <a:off x="4283968" y="3212976"/>
            <a:ext cx="576064" cy="0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Прямая соединительная линия 114"/>
          <p:cNvCxnSpPr/>
          <p:nvPr/>
        </p:nvCxnSpPr>
        <p:spPr>
          <a:xfrm flipH="1">
            <a:off x="4283968" y="2564904"/>
            <a:ext cx="576064" cy="0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Прямая соединительная линия 117"/>
          <p:cNvCxnSpPr/>
          <p:nvPr/>
        </p:nvCxnSpPr>
        <p:spPr>
          <a:xfrm>
            <a:off x="4860032" y="2564904"/>
            <a:ext cx="0" cy="648072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Прямая соединительная линия 120"/>
          <p:cNvCxnSpPr/>
          <p:nvPr/>
        </p:nvCxnSpPr>
        <p:spPr>
          <a:xfrm>
            <a:off x="5148064" y="2564904"/>
            <a:ext cx="0" cy="648072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Прямая соединительная линия 123"/>
          <p:cNvCxnSpPr/>
          <p:nvPr/>
        </p:nvCxnSpPr>
        <p:spPr>
          <a:xfrm>
            <a:off x="5148064" y="3212976"/>
            <a:ext cx="576064" cy="0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Прямая соединительная линия 126"/>
          <p:cNvCxnSpPr/>
          <p:nvPr/>
        </p:nvCxnSpPr>
        <p:spPr>
          <a:xfrm>
            <a:off x="5148064" y="2564904"/>
            <a:ext cx="576064" cy="648072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Прямая соединительная линия 129"/>
          <p:cNvCxnSpPr/>
          <p:nvPr/>
        </p:nvCxnSpPr>
        <p:spPr>
          <a:xfrm>
            <a:off x="6012160" y="2564904"/>
            <a:ext cx="0" cy="648072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Прямая соединительная линия 132"/>
          <p:cNvCxnSpPr/>
          <p:nvPr/>
        </p:nvCxnSpPr>
        <p:spPr>
          <a:xfrm>
            <a:off x="6876256" y="2564904"/>
            <a:ext cx="0" cy="648072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Прямая соединительная линия 136"/>
          <p:cNvCxnSpPr/>
          <p:nvPr/>
        </p:nvCxnSpPr>
        <p:spPr>
          <a:xfrm>
            <a:off x="6012160" y="3212976"/>
            <a:ext cx="864096" cy="0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Прямая соединительная линия 139"/>
          <p:cNvCxnSpPr/>
          <p:nvPr/>
        </p:nvCxnSpPr>
        <p:spPr>
          <a:xfrm>
            <a:off x="6012160" y="2564904"/>
            <a:ext cx="864096" cy="0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Прямая соединительная линия 164"/>
          <p:cNvCxnSpPr/>
          <p:nvPr/>
        </p:nvCxnSpPr>
        <p:spPr>
          <a:xfrm flipV="1">
            <a:off x="1475656" y="2708920"/>
            <a:ext cx="288032" cy="288032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Прямая соединительная линия 166"/>
          <p:cNvCxnSpPr/>
          <p:nvPr/>
        </p:nvCxnSpPr>
        <p:spPr>
          <a:xfrm flipV="1">
            <a:off x="1475656" y="2852936"/>
            <a:ext cx="288032" cy="288032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Прямая соединительная линия 170"/>
          <p:cNvCxnSpPr/>
          <p:nvPr/>
        </p:nvCxnSpPr>
        <p:spPr>
          <a:xfrm flipV="1">
            <a:off x="1547664" y="2852936"/>
            <a:ext cx="360040" cy="36004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Прямая соединительная линия 174"/>
          <p:cNvCxnSpPr/>
          <p:nvPr/>
        </p:nvCxnSpPr>
        <p:spPr>
          <a:xfrm flipV="1">
            <a:off x="1691680" y="2708920"/>
            <a:ext cx="504056" cy="504056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Прямая соединительная линия 177"/>
          <p:cNvCxnSpPr/>
          <p:nvPr/>
        </p:nvCxnSpPr>
        <p:spPr>
          <a:xfrm flipV="1">
            <a:off x="1835696" y="2780928"/>
            <a:ext cx="432048" cy="432048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Прямая соединительная линия 181"/>
          <p:cNvCxnSpPr/>
          <p:nvPr/>
        </p:nvCxnSpPr>
        <p:spPr>
          <a:xfrm flipV="1">
            <a:off x="1979712" y="2924944"/>
            <a:ext cx="288032" cy="288032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Прямая соединительная линия 183"/>
          <p:cNvCxnSpPr/>
          <p:nvPr/>
        </p:nvCxnSpPr>
        <p:spPr>
          <a:xfrm flipV="1">
            <a:off x="2123728" y="3068960"/>
            <a:ext cx="144016" cy="144016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Прямая соединительная линия 186"/>
          <p:cNvCxnSpPr/>
          <p:nvPr/>
        </p:nvCxnSpPr>
        <p:spPr>
          <a:xfrm flipV="1">
            <a:off x="2627784" y="2564904"/>
            <a:ext cx="144016" cy="216024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Прямая соединительная линия 188"/>
          <p:cNvCxnSpPr/>
          <p:nvPr/>
        </p:nvCxnSpPr>
        <p:spPr>
          <a:xfrm flipV="1">
            <a:off x="2627784" y="2564904"/>
            <a:ext cx="288032" cy="432048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Прямая соединительная линия 191"/>
          <p:cNvCxnSpPr/>
          <p:nvPr/>
        </p:nvCxnSpPr>
        <p:spPr>
          <a:xfrm flipV="1">
            <a:off x="2627784" y="2636912"/>
            <a:ext cx="360040" cy="504056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Прямая соединительная линия 197"/>
          <p:cNvCxnSpPr/>
          <p:nvPr/>
        </p:nvCxnSpPr>
        <p:spPr>
          <a:xfrm flipV="1">
            <a:off x="2699792" y="2708920"/>
            <a:ext cx="360040" cy="504056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Прямая соединительная линия 218"/>
          <p:cNvCxnSpPr/>
          <p:nvPr/>
        </p:nvCxnSpPr>
        <p:spPr>
          <a:xfrm flipV="1">
            <a:off x="4283968" y="2564904"/>
            <a:ext cx="288032" cy="36004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Прямая соединительная линия 221"/>
          <p:cNvCxnSpPr/>
          <p:nvPr/>
        </p:nvCxnSpPr>
        <p:spPr>
          <a:xfrm flipV="1">
            <a:off x="4283968" y="2564904"/>
            <a:ext cx="576064" cy="648072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Прямая соединительная линия 223"/>
          <p:cNvCxnSpPr/>
          <p:nvPr/>
        </p:nvCxnSpPr>
        <p:spPr>
          <a:xfrm flipV="1">
            <a:off x="4283968" y="2564904"/>
            <a:ext cx="432048" cy="504056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Прямая соединительная линия 227"/>
          <p:cNvCxnSpPr/>
          <p:nvPr/>
        </p:nvCxnSpPr>
        <p:spPr>
          <a:xfrm flipV="1">
            <a:off x="4427984" y="2708920"/>
            <a:ext cx="432048" cy="504056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Прямая соединительная линия 230"/>
          <p:cNvCxnSpPr/>
          <p:nvPr/>
        </p:nvCxnSpPr>
        <p:spPr>
          <a:xfrm flipV="1">
            <a:off x="4572000" y="2852936"/>
            <a:ext cx="288032" cy="36004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5" name="Прямая соединительная линия 234"/>
          <p:cNvCxnSpPr/>
          <p:nvPr/>
        </p:nvCxnSpPr>
        <p:spPr>
          <a:xfrm flipV="1">
            <a:off x="4716016" y="2996952"/>
            <a:ext cx="144016" cy="216024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Прямая соединительная линия 246"/>
          <p:cNvCxnSpPr/>
          <p:nvPr/>
        </p:nvCxnSpPr>
        <p:spPr>
          <a:xfrm flipV="1">
            <a:off x="4283968" y="2564904"/>
            <a:ext cx="144016" cy="216024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Прямая соединительная линия 258"/>
          <p:cNvCxnSpPr/>
          <p:nvPr/>
        </p:nvCxnSpPr>
        <p:spPr>
          <a:xfrm flipV="1">
            <a:off x="5148064" y="2708920"/>
            <a:ext cx="144016" cy="144016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1" name="Прямая соединительная линия 260"/>
          <p:cNvCxnSpPr/>
          <p:nvPr/>
        </p:nvCxnSpPr>
        <p:spPr>
          <a:xfrm flipV="1">
            <a:off x="5148064" y="2780928"/>
            <a:ext cx="216024" cy="216024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4" name="Прямая соединительная линия 263"/>
          <p:cNvCxnSpPr/>
          <p:nvPr/>
        </p:nvCxnSpPr>
        <p:spPr>
          <a:xfrm flipV="1">
            <a:off x="5148064" y="2924944"/>
            <a:ext cx="288032" cy="288032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Прямая соединительная линия 265"/>
          <p:cNvCxnSpPr/>
          <p:nvPr/>
        </p:nvCxnSpPr>
        <p:spPr>
          <a:xfrm flipV="1">
            <a:off x="5292080" y="2996952"/>
            <a:ext cx="216024" cy="216024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Прямая соединительная линия 267"/>
          <p:cNvCxnSpPr/>
          <p:nvPr/>
        </p:nvCxnSpPr>
        <p:spPr>
          <a:xfrm flipV="1">
            <a:off x="5436096" y="3068960"/>
            <a:ext cx="144016" cy="144016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Прямая соединительная линия 75"/>
          <p:cNvCxnSpPr/>
          <p:nvPr/>
        </p:nvCxnSpPr>
        <p:spPr>
          <a:xfrm flipV="1">
            <a:off x="7092280" y="2564904"/>
            <a:ext cx="288032" cy="288032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Прямая соединительная линия 76"/>
          <p:cNvCxnSpPr/>
          <p:nvPr/>
        </p:nvCxnSpPr>
        <p:spPr>
          <a:xfrm>
            <a:off x="7092280" y="2852936"/>
            <a:ext cx="288032" cy="288032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Прямая соединительная линия 90"/>
          <p:cNvCxnSpPr/>
          <p:nvPr/>
        </p:nvCxnSpPr>
        <p:spPr>
          <a:xfrm>
            <a:off x="7380312" y="2564904"/>
            <a:ext cx="288032" cy="0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Прямая соединительная линия 91"/>
          <p:cNvCxnSpPr/>
          <p:nvPr/>
        </p:nvCxnSpPr>
        <p:spPr>
          <a:xfrm>
            <a:off x="7380312" y="3140968"/>
            <a:ext cx="288032" cy="0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Прямая соединительная линия 97"/>
          <p:cNvCxnSpPr/>
          <p:nvPr/>
        </p:nvCxnSpPr>
        <p:spPr>
          <a:xfrm>
            <a:off x="7668344" y="2564904"/>
            <a:ext cx="288032" cy="288032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Прямая соединительная линия 98"/>
          <p:cNvCxnSpPr/>
          <p:nvPr/>
        </p:nvCxnSpPr>
        <p:spPr>
          <a:xfrm flipH="1">
            <a:off x="7668344" y="2852936"/>
            <a:ext cx="288032" cy="288032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Прямая соединительная линия 107"/>
          <p:cNvCxnSpPr/>
          <p:nvPr/>
        </p:nvCxnSpPr>
        <p:spPr>
          <a:xfrm flipV="1">
            <a:off x="7164288" y="2564904"/>
            <a:ext cx="360040" cy="36004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Прямая соединительная линия 113"/>
          <p:cNvCxnSpPr/>
          <p:nvPr/>
        </p:nvCxnSpPr>
        <p:spPr>
          <a:xfrm flipV="1">
            <a:off x="7236296" y="2564904"/>
            <a:ext cx="432048" cy="432048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Прямая соединительная линия 116"/>
          <p:cNvCxnSpPr/>
          <p:nvPr/>
        </p:nvCxnSpPr>
        <p:spPr>
          <a:xfrm flipV="1">
            <a:off x="7308304" y="2636912"/>
            <a:ext cx="432048" cy="432048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Прямая соединительная линия 121"/>
          <p:cNvCxnSpPr/>
          <p:nvPr/>
        </p:nvCxnSpPr>
        <p:spPr>
          <a:xfrm flipV="1">
            <a:off x="7380312" y="2708920"/>
            <a:ext cx="432048" cy="432048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Прямая соединительная линия 125"/>
          <p:cNvCxnSpPr/>
          <p:nvPr/>
        </p:nvCxnSpPr>
        <p:spPr>
          <a:xfrm flipV="1">
            <a:off x="7524328" y="2780928"/>
            <a:ext cx="360040" cy="36004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Мои документы\Мои рисунки\Карусель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87424"/>
            <a:ext cx="9144000" cy="633670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6021288"/>
            <a:ext cx="914400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СКЛАДИ І </a:t>
            </a:r>
            <a:r>
              <a:rPr lang="uk-UA" sz="36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РОЗВ</a:t>
            </a:r>
            <a:r>
              <a:rPr lang="en-US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`</a:t>
            </a:r>
            <a:r>
              <a:rPr lang="uk-UA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ЯЖИ ПРИКЛАДИ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Мои документы\Мои рисунки\ДЕНЬ И НОЧ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4464496" cy="629810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716016" y="1268760"/>
            <a:ext cx="4032448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Гра </a:t>
            </a:r>
          </a:p>
          <a:p>
            <a:pPr algn="ctr"/>
            <a:r>
              <a:rPr lang="uk-UA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День </a:t>
            </a:r>
            <a:endParaRPr lang="en-US" sz="54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uk-UA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і </a:t>
            </a:r>
            <a:endParaRPr lang="en-US" sz="54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uk-UA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ніч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2920" y="476672"/>
            <a:ext cx="8183880" cy="576064"/>
          </a:xfrm>
        </p:spPr>
        <p:txBody>
          <a:bodyPr>
            <a:noAutofit/>
          </a:bodyPr>
          <a:lstStyle/>
          <a:p>
            <a:pPr algn="ctr"/>
            <a:r>
              <a:rPr lang="uk-UA" sz="4800" b="1" dirty="0" smtClean="0">
                <a:solidFill>
                  <a:srgbClr val="FF0000"/>
                </a:solidFill>
                <a:cs typeface="Aharoni" pitchFamily="2" charset="-79"/>
              </a:rPr>
              <a:t>Задача</a:t>
            </a:r>
            <a:endParaRPr lang="ru-RU" sz="4800" b="1" dirty="0">
              <a:solidFill>
                <a:srgbClr val="FF0000"/>
              </a:solidFill>
              <a:cs typeface="Aharoni" pitchFamily="2" charset="-79"/>
            </a:endParaRPr>
          </a:p>
        </p:txBody>
      </p:sp>
      <p:pic>
        <p:nvPicPr>
          <p:cNvPr id="1026" name="Picture 2" descr="D:\Мои документы\Мои рисунки\Ромашка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124744"/>
            <a:ext cx="1368151" cy="2088232"/>
          </a:xfrm>
          <a:prstGeom prst="rect">
            <a:avLst/>
          </a:prstGeom>
          <a:noFill/>
        </p:spPr>
      </p:pic>
      <p:pic>
        <p:nvPicPr>
          <p:cNvPr id="1027" name="Picture 3" descr="D:\Мои документы\Мои рисунки\1261731012_vasile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3" y="3645024"/>
            <a:ext cx="1368151" cy="2160240"/>
          </a:xfrm>
          <a:prstGeom prst="rect">
            <a:avLst/>
          </a:prstGeom>
          <a:noFill/>
        </p:spPr>
      </p:pic>
      <p:cxnSp>
        <p:nvCxnSpPr>
          <p:cNvPr id="10" name="Прямая соединительная линия 9"/>
          <p:cNvCxnSpPr/>
          <p:nvPr/>
        </p:nvCxnSpPr>
        <p:spPr>
          <a:xfrm>
            <a:off x="2987824" y="2132856"/>
            <a:ext cx="864096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987824" y="4725144"/>
            <a:ext cx="936104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4067944" y="1700808"/>
            <a:ext cx="252028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uk-UA" sz="5400" b="1" cap="all" dirty="0" smtClean="0">
                <a:ln/>
                <a:solidFill>
                  <a:srgbClr val="C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5 кв.</a:t>
            </a:r>
            <a:endParaRPr lang="ru-RU" sz="5400" b="1" cap="all" spc="0" dirty="0">
              <a:ln/>
              <a:solidFill>
                <a:srgbClr val="C0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211960" y="4293096"/>
            <a:ext cx="25922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</a:rPr>
              <a:t>4</a:t>
            </a:r>
            <a:r>
              <a:rPr lang="uk-UA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uk-UA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</a:rPr>
              <a:t>КВ.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C00000"/>
              </a:solidFill>
              <a:effectLst/>
            </a:endParaRPr>
          </a:p>
        </p:txBody>
      </p:sp>
      <p:sp>
        <p:nvSpPr>
          <p:cNvPr id="18" name="Правая фигурная скобка 17"/>
          <p:cNvSpPr/>
          <p:nvPr/>
        </p:nvSpPr>
        <p:spPr>
          <a:xfrm>
            <a:off x="6444208" y="1700808"/>
            <a:ext cx="1152128" cy="3600400"/>
          </a:xfrm>
          <a:prstGeom prst="rightBrace">
            <a:avLst>
              <a:gd name="adj1" fmla="val 8333"/>
              <a:gd name="adj2" fmla="val 49481"/>
            </a:avLst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Управляющая кнопка: справка 18">
            <a:hlinkClick r:id="" action="ppaction://noaction" highlightClick="1"/>
          </p:cNvPr>
          <p:cNvSpPr/>
          <p:nvPr/>
        </p:nvSpPr>
        <p:spPr>
          <a:xfrm>
            <a:off x="7740352" y="2420888"/>
            <a:ext cx="864096" cy="2050528"/>
          </a:xfrm>
          <a:prstGeom prst="actionButtonHelp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Аспект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271</TotalTime>
  <Words>136</Words>
  <Application>Microsoft Office PowerPoint</Application>
  <PresentationFormat>Экран (4:3)</PresentationFormat>
  <Paragraphs>24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Аспект</vt:lpstr>
      <vt:lpstr>Тема Office</vt:lpstr>
      <vt:lpstr>Трек</vt:lpstr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Задача</vt:lpstr>
      <vt:lpstr>Слайд 10</vt:lpstr>
      <vt:lpstr>Слайд 11</vt:lpstr>
      <vt:lpstr>Слайд 12</vt:lpstr>
      <vt:lpstr>Слайд 13</vt:lpstr>
      <vt:lpstr>Слайд 14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Home</cp:lastModifiedBy>
  <cp:revision>42</cp:revision>
  <dcterms:created xsi:type="dcterms:W3CDTF">2012-02-04T15:57:42Z</dcterms:created>
  <dcterms:modified xsi:type="dcterms:W3CDTF">2012-02-21T14:13:13Z</dcterms:modified>
</cp:coreProperties>
</file>