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F6C085-3070-4177-BCE7-D296E176C95A}" type="datetimeFigureOut">
              <a:rPr lang="uk-UA" smtClean="0"/>
              <a:t>16.09.2018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76DBE3-2345-4265-908A-1A80B2AE5E99}" type="slidenum">
              <a:rPr lang="uk-UA" smtClean="0"/>
              <a:t>‹#›</a:t>
            </a:fld>
            <a:endParaRPr lang="uk-UA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ÐºÐ°ÑÑÐ¸Ð½ÐºÐ¸ ÐºÐ¾ÑÐ¼Ð¾Ñ Ð¿Ð»Ð°Ð½ÐµÑÑ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3579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29604" cy="1470025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/>
              <a:t>Заняття з астрономії</a:t>
            </a:r>
            <a:br>
              <a:rPr lang="uk-UA" sz="2400" dirty="0" smtClean="0"/>
            </a:br>
            <a:r>
              <a:rPr lang="uk-UA" sz="2400" b="1" dirty="0"/>
              <a:t>з використанням елементів STEAM-освіти на тему </a:t>
            </a:r>
            <a:r>
              <a:rPr lang="uk-UA" sz="2400" dirty="0"/>
              <a:t/>
            </a:r>
            <a:br>
              <a:rPr lang="uk-UA" sz="2400" dirty="0"/>
            </a:br>
            <a:r>
              <a:rPr lang="uk-UA" sz="2400" b="1" dirty="0"/>
              <a:t>«І на Марсі будуть яблуні цвісти?»</a:t>
            </a:r>
            <a:r>
              <a:rPr lang="uk-UA" sz="2400" dirty="0"/>
              <a:t/>
            </a:r>
            <a:br>
              <a:rPr lang="uk-UA" sz="2400" dirty="0"/>
            </a:br>
            <a:endParaRPr lang="uk-UA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1800" dirty="0" smtClean="0">
                <a:solidFill>
                  <a:schemeClr val="tx1"/>
                </a:solidFill>
              </a:rPr>
              <a:t>Для учнів 11 класу</a:t>
            </a:r>
          </a:p>
          <a:p>
            <a:r>
              <a:rPr lang="uk-UA" sz="1800" dirty="0" smtClean="0"/>
              <a:t>Вчитель фізики та астрономії 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Криворізької загальноосвітньої школи І-ІІІ ступенів № 27</a:t>
            </a:r>
          </a:p>
          <a:p>
            <a:r>
              <a:rPr lang="uk-UA" sz="1800" dirty="0" smtClean="0"/>
              <a:t>Кульова Л.Є.</a:t>
            </a:r>
            <a:endParaRPr lang="uk-UA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1538" y="785794"/>
            <a:ext cx="707233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Мета уроку: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’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ясувати чи існують умови на планеті Марс для зростання яблунь та інших рослин. Визначити перспективи освоєння найближчих до Землі планет.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Очікувані результати: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учні використовують отриманні знання для висування власної думки, знають про унікальність природних умов на планеті Земля і планеті Марс.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Тип уроку: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нестандартний, інтегрований, з використанням елементів STEM-освіти.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Обладнання: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комп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’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ютер, мультимедійний проектор, доступ до мережі Інтернет, мобільні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гаджети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(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смартфони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, планшети), підручник з астрономії.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4214818"/>
            <a:ext cx="4286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/>
              <a:t>Використання елементів </a:t>
            </a:r>
            <a:r>
              <a:rPr lang="en-US" i="1" dirty="0" smtClean="0"/>
              <a:t>STEM</a:t>
            </a:r>
            <a:r>
              <a:rPr lang="uk-UA" i="1" dirty="0" err="1" smtClean="0"/>
              <a:t>-освіти</a:t>
            </a:r>
            <a:r>
              <a:rPr lang="uk-UA" i="1" dirty="0" smtClean="0"/>
              <a:t> дає можливість розвивати в учнів самостійність здобуття знань, вміння використовувати ці знання для висунення власної думки щодо </a:t>
            </a:r>
            <a:r>
              <a:rPr lang="uk-UA" i="1" dirty="0" err="1" smtClean="0"/>
              <a:t>обєктів</a:t>
            </a:r>
            <a:r>
              <a:rPr lang="uk-UA" i="1" dirty="0" smtClean="0"/>
              <a:t> вивчення, можливість </a:t>
            </a:r>
            <a:r>
              <a:rPr lang="uk-UA" i="1" dirty="0" err="1" smtClean="0"/>
              <a:t>застосувти</a:t>
            </a:r>
            <a:r>
              <a:rPr lang="uk-UA" i="1" dirty="0" smtClean="0"/>
              <a:t> знання на практиці. </a:t>
            </a:r>
            <a:endParaRPr lang="uk-UA" i="1" dirty="0"/>
          </a:p>
        </p:txBody>
      </p:sp>
      <p:pic>
        <p:nvPicPr>
          <p:cNvPr id="4099" name="Picture 3" descr="ÐÐ°ÑÑÐ¸Ð½ÐºÐ¸ Ð¿Ð¾ Ð·Ð°Ð¿ÑÐ¾ÑÑ ÐºÐ°ÑÑÐ¸Ð½ÐºÐ¸ ÑÑÐµÐ¼ Ð¾ÑÐ²ÑÑ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071942"/>
            <a:ext cx="3090849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928670"/>
            <a:ext cx="61436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dirty="0" smtClean="0"/>
              <a:t>Одним з методів для реалізації ідеї </a:t>
            </a:r>
            <a:r>
              <a:rPr lang="en-US" dirty="0" smtClean="0"/>
              <a:t>STEM-</a:t>
            </a:r>
            <a:r>
              <a:rPr lang="uk-UA" dirty="0" smtClean="0"/>
              <a:t>освіти є </a:t>
            </a:r>
            <a:r>
              <a:rPr lang="uk-UA" b="1" dirty="0" smtClean="0"/>
              <a:t>проектна діяльність учнів.</a:t>
            </a:r>
          </a:p>
          <a:p>
            <a:r>
              <a:rPr lang="uk-UA" dirty="0" smtClean="0"/>
              <a:t>Цей метод і використано у даному занятті.</a:t>
            </a:r>
          </a:p>
          <a:p>
            <a:endParaRPr lang="uk-UA" dirty="0"/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Учні поділені добровільно на групи. Кожна група готує своє питання, використовуючи всі можливі способи знаходження інформації.</a:t>
            </a:r>
          </a:p>
          <a:p>
            <a:endParaRPr lang="uk-UA" dirty="0"/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Виступи учнів супроводжуються з демонстрацією слайдів та, можливо, відео</a:t>
            </a:r>
          </a:p>
          <a:p>
            <a:endParaRPr lang="uk-UA" dirty="0"/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Робота у групах навчає учнів вмінню спілкуватись для отримання необхідного результату.</a:t>
            </a:r>
          </a:p>
          <a:p>
            <a:endParaRPr lang="uk-UA" dirty="0"/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Можливість висловити свою думку по питанню, що розглядається формує в учнів критичне та логічне мислення.</a:t>
            </a:r>
          </a:p>
          <a:p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285728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Мої думки про вибраний метод проведення уроку</a:t>
            </a:r>
            <a:endParaRPr lang="uk-UA" dirty="0">
              <a:solidFill>
                <a:srgbClr val="FF0000"/>
              </a:solidFill>
            </a:endParaRPr>
          </a:p>
        </p:txBody>
      </p:sp>
      <p:pic>
        <p:nvPicPr>
          <p:cNvPr id="27650" name="Picture 2" descr="ÐÐ°ÑÑÐ¸Ð½ÐºÐ¸ Ð¿Ð¾ Ð·Ð°Ð¿ÑÐ¾ÑÑ ÐºÐ°ÑÑÐ¸Ð½ÐºÐ¸ ÑÐ¾Ð±Ð¾ÑÐ° Ð² Ð³ÑÑÐ¿Ð°Ñ"/>
          <p:cNvPicPr>
            <a:picLocks noChangeAspect="1" noChangeArrowheads="1"/>
          </p:cNvPicPr>
          <p:nvPr/>
        </p:nvPicPr>
        <p:blipFill>
          <a:blip r:embed="rId2"/>
          <a:srcRect l="5103" t="16326" r="67346" b="42857"/>
          <a:stretch>
            <a:fillRect/>
          </a:stretch>
        </p:blipFill>
        <p:spPr bwMode="auto">
          <a:xfrm>
            <a:off x="6715140" y="2428868"/>
            <a:ext cx="1285884" cy="1214446"/>
          </a:xfrm>
          <a:prstGeom prst="rect">
            <a:avLst/>
          </a:prstGeom>
          <a:noFill/>
        </p:spPr>
      </p:pic>
      <p:pic>
        <p:nvPicPr>
          <p:cNvPr id="27652" name="Picture 4" descr="ÐÐ°ÑÑÐ¸Ð½ÐºÐ¸ Ð¿Ð¾ Ð·Ð°Ð¿ÑÐ¾ÑÑ ÐºÐ°ÑÑÐ¸Ð½ÐºÐ¸ ÑÐ¾Ð±Ð¾ÑÐ° Ð² Ð³ÑÑÐ¿Ð°Ñ"/>
          <p:cNvPicPr>
            <a:picLocks noChangeAspect="1" noChangeArrowheads="1"/>
          </p:cNvPicPr>
          <p:nvPr/>
        </p:nvPicPr>
        <p:blipFill>
          <a:blip r:embed="rId2"/>
          <a:srcRect l="32169" t="38945" r="37650" b="22202"/>
          <a:stretch>
            <a:fillRect/>
          </a:stretch>
        </p:blipFill>
        <p:spPr bwMode="auto">
          <a:xfrm>
            <a:off x="7429520" y="3643314"/>
            <a:ext cx="1285884" cy="1241543"/>
          </a:xfrm>
          <a:prstGeom prst="rect">
            <a:avLst/>
          </a:prstGeom>
          <a:noFill/>
        </p:spPr>
      </p:pic>
      <p:pic>
        <p:nvPicPr>
          <p:cNvPr id="276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000108"/>
            <a:ext cx="2027411" cy="785818"/>
          </a:xfrm>
          <a:prstGeom prst="rect">
            <a:avLst/>
          </a:prstGeom>
          <a:noFill/>
        </p:spPr>
      </p:pic>
      <p:pic>
        <p:nvPicPr>
          <p:cNvPr id="27656" name="Picture 8" descr="https://naurok.com.ua/uploads/files/39418/24935/25044_images/thumb_8.jpg"/>
          <p:cNvPicPr>
            <a:picLocks noChangeAspect="1" noChangeArrowheads="1"/>
          </p:cNvPicPr>
          <p:nvPr/>
        </p:nvPicPr>
        <p:blipFill>
          <a:blip r:embed="rId4"/>
          <a:srcRect l="43549" t="22532" r="37096" b="45279"/>
          <a:stretch>
            <a:fillRect/>
          </a:stretch>
        </p:blipFill>
        <p:spPr bwMode="auto">
          <a:xfrm>
            <a:off x="6500826" y="5143512"/>
            <a:ext cx="1214446" cy="1518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1214422"/>
            <a:ext cx="57150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Для втілення елементу </a:t>
            </a:r>
            <a:r>
              <a:rPr lang="en-US" dirty="0" smtClean="0"/>
              <a:t>STEM-</a:t>
            </a:r>
            <a:r>
              <a:rPr lang="uk-UA" dirty="0" smtClean="0"/>
              <a:t>освіти </a:t>
            </a:r>
            <a:r>
              <a:rPr lang="uk-UA" smtClean="0"/>
              <a:t>на уроці необхідні </a:t>
            </a:r>
            <a:r>
              <a:rPr lang="uk-UA" dirty="0" smtClean="0"/>
              <a:t>сучасні технології отримання інформації :</a:t>
            </a:r>
          </a:p>
          <a:p>
            <a:endParaRPr lang="uk-UA" dirty="0" smtClean="0"/>
          </a:p>
          <a:p>
            <a:pPr>
              <a:buFont typeface="Arial" pitchFamily="34" charset="0"/>
              <a:buChar char="•"/>
            </a:pPr>
            <a:r>
              <a:rPr lang="uk-UA" dirty="0" err="1" smtClean="0"/>
              <a:t>Комп</a:t>
            </a:r>
            <a:r>
              <a:rPr lang="en-US" dirty="0" smtClean="0"/>
              <a:t>’</a:t>
            </a:r>
            <a:r>
              <a:rPr lang="uk-UA" dirty="0" err="1" smtClean="0"/>
              <a:t>ютер</a:t>
            </a:r>
            <a:r>
              <a:rPr lang="uk-UA" dirty="0" smtClean="0"/>
              <a:t> з виходом у </a:t>
            </a:r>
            <a:r>
              <a:rPr lang="uk-UA" dirty="0" err="1" smtClean="0"/>
              <a:t>Інтернет-мережу</a:t>
            </a:r>
            <a:r>
              <a:rPr lang="uk-UA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uk-UA" dirty="0"/>
              <a:t>м</a:t>
            </a:r>
            <a:r>
              <a:rPr lang="uk-UA" dirty="0" smtClean="0"/>
              <a:t>обільні </a:t>
            </a:r>
            <a:r>
              <a:rPr lang="uk-UA" dirty="0" err="1" smtClean="0"/>
              <a:t>гаджети</a:t>
            </a:r>
            <a:r>
              <a:rPr lang="uk-UA" dirty="0" smtClean="0"/>
              <a:t>, що є в учнів теж з виходом у Інтернет;</a:t>
            </a:r>
          </a:p>
          <a:p>
            <a:pPr>
              <a:buFont typeface="Arial" pitchFamily="34" charset="0"/>
              <a:buChar char="•"/>
            </a:pPr>
            <a:r>
              <a:rPr lang="uk-UA" dirty="0"/>
              <a:t>м</a:t>
            </a:r>
            <a:r>
              <a:rPr lang="uk-UA" dirty="0" smtClean="0"/>
              <a:t>ультимедійний проектор для демонстрації відео і слайдів</a:t>
            </a:r>
            <a:endParaRPr lang="uk-UA" dirty="0"/>
          </a:p>
        </p:txBody>
      </p:sp>
      <p:pic>
        <p:nvPicPr>
          <p:cNvPr id="28674" name="Picture 2" descr="ÐÐ°ÑÑÐ¸Ð½ÐºÐ¸ Ð¿Ð¾ Ð·Ð°Ð¿ÑÐ¾ÑÑ ÐºÐ°ÑÑÐ¸Ð½ÐºÐ¸ Ð´ÑÑÐ¸ Ð°ÐºÑÐ¸Ð²Ð½Ð¾ Ð¿ÑÐ°ÑÑÑÑÑ Ð· ÐºÐ¾Ð¼Ð¿ÑÑÐµÑÐ¾Ð¼ Ð½Ð° ÑÑÐ¾ÑÑ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86190"/>
            <a:ext cx="421484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264</Words>
  <Application>Microsoft Office PowerPoint</Application>
  <PresentationFormat>Экран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Заняття з астрономії з використанням елементів STEAM-освіти на тему  «І на Марсі будуть яблуні цвісти?» 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Заняття з астрономії з використанням елементів STEAM-освіти на тему  «І на Марсі будуть яблуні цвісти?»</dc:title>
  <dc:creator>Пользователь Windows</dc:creator>
  <cp:lastModifiedBy>Пользователь Windows</cp:lastModifiedBy>
  <cp:revision>9</cp:revision>
  <dcterms:created xsi:type="dcterms:W3CDTF">2018-09-16T09:43:44Z</dcterms:created>
  <dcterms:modified xsi:type="dcterms:W3CDTF">2018-09-16T10:56:19Z</dcterms:modified>
</cp:coreProperties>
</file>