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7" r:id="rId4"/>
    <p:sldId id="258" r:id="rId5"/>
    <p:sldId id="261" r:id="rId6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24CD13-82BE-40D2-BBA6-61260AA99FBC}" type="datetimeFigureOut">
              <a:rPr lang="uk-UA" smtClean="0"/>
              <a:pPr/>
              <a:t>17.09.2018</a:t>
            </a:fld>
            <a:endParaRPr lang="uk-UA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A443CA-9DD9-4BCD-9FBE-311580EF5F13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24CD13-82BE-40D2-BBA6-61260AA99FBC}" type="datetimeFigureOut">
              <a:rPr lang="uk-UA" smtClean="0"/>
              <a:pPr/>
              <a:t>17.09.2018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A443CA-9DD9-4BCD-9FBE-311580EF5F13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24CD13-82BE-40D2-BBA6-61260AA99FBC}" type="datetimeFigureOut">
              <a:rPr lang="uk-UA" smtClean="0"/>
              <a:pPr/>
              <a:t>17.09.2018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A443CA-9DD9-4BCD-9FBE-311580EF5F13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24CD13-82BE-40D2-BBA6-61260AA99FBC}" type="datetimeFigureOut">
              <a:rPr lang="uk-UA" smtClean="0"/>
              <a:pPr/>
              <a:t>17.09.2018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A443CA-9DD9-4BCD-9FBE-311580EF5F13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24CD13-82BE-40D2-BBA6-61260AA99FBC}" type="datetimeFigureOut">
              <a:rPr lang="uk-UA" smtClean="0"/>
              <a:pPr/>
              <a:t>17.09.2018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A443CA-9DD9-4BCD-9FBE-311580EF5F13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24CD13-82BE-40D2-BBA6-61260AA99FBC}" type="datetimeFigureOut">
              <a:rPr lang="uk-UA" smtClean="0"/>
              <a:pPr/>
              <a:t>17.09.2018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A443CA-9DD9-4BCD-9FBE-311580EF5F13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24CD13-82BE-40D2-BBA6-61260AA99FBC}" type="datetimeFigureOut">
              <a:rPr lang="uk-UA" smtClean="0"/>
              <a:pPr/>
              <a:t>17.09.2018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A443CA-9DD9-4BCD-9FBE-311580EF5F13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24CD13-82BE-40D2-BBA6-61260AA99FBC}" type="datetimeFigureOut">
              <a:rPr lang="uk-UA" smtClean="0"/>
              <a:pPr/>
              <a:t>17.09.2018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A443CA-9DD9-4BCD-9FBE-311580EF5F13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24CD13-82BE-40D2-BBA6-61260AA99FBC}" type="datetimeFigureOut">
              <a:rPr lang="uk-UA" smtClean="0"/>
              <a:pPr/>
              <a:t>17.09.2018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A443CA-9DD9-4BCD-9FBE-311580EF5F13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24CD13-82BE-40D2-BBA6-61260AA99FBC}" type="datetimeFigureOut">
              <a:rPr lang="uk-UA" smtClean="0"/>
              <a:pPr/>
              <a:t>17.09.2018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A443CA-9DD9-4BCD-9FBE-311580EF5F13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24CD13-82BE-40D2-BBA6-61260AA99FBC}" type="datetimeFigureOut">
              <a:rPr lang="uk-UA" smtClean="0"/>
              <a:pPr/>
              <a:t>17.09.2018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A443CA-9DD9-4BCD-9FBE-311580EF5F13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C324CD13-82BE-40D2-BBA6-61260AA99FBC}" type="datetimeFigureOut">
              <a:rPr lang="uk-UA" smtClean="0"/>
              <a:pPr/>
              <a:t>17.09.2018</a:t>
            </a:fld>
            <a:endParaRPr lang="uk-UA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uk-UA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8A443CA-9DD9-4BCD-9FBE-311580EF5F13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ÐÐ°ÑÑÐ¸Ð½ÐºÐ¸ Ð¿Ð¾ Ð·Ð°Ð¿ÑÐ¾ÑÑ ÐºÐ°ÑÑÐ¸Ð½ÐºÐ¸ ÑÐ±Ð»Ð¾Ð½Ð¸ Ð² ÑÐ²ÐµÑÑ"/>
          <p:cNvPicPr>
            <a:picLocks noChangeAspect="1" noChangeArrowheads="1"/>
          </p:cNvPicPr>
          <p:nvPr/>
        </p:nvPicPr>
        <p:blipFill>
          <a:blip r:embed="rId2"/>
          <a:srcRect t="12500" b="12499"/>
          <a:stretch>
            <a:fillRect/>
          </a:stretch>
        </p:blipFill>
        <p:spPr bwMode="auto">
          <a:xfrm>
            <a:off x="1142976" y="642918"/>
            <a:ext cx="7643866" cy="571504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dirty="0" smtClean="0">
                <a:solidFill>
                  <a:schemeClr val="bg1"/>
                </a:solidFill>
              </a:rPr>
              <a:t>Умови вирощування яблунь</a:t>
            </a:r>
            <a:endParaRPr lang="uk-UA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43174" y="714356"/>
            <a:ext cx="54292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/>
              <a:t>Яблуня</a:t>
            </a:r>
            <a:r>
              <a:rPr lang="ru-RU" dirty="0"/>
              <a:t> — </a:t>
            </a:r>
            <a:r>
              <a:rPr lang="ru-RU" dirty="0" err="1"/>
              <a:t>найпоширеніша</a:t>
            </a:r>
            <a:r>
              <a:rPr lang="ru-RU" dirty="0"/>
              <a:t> </a:t>
            </a:r>
            <a:r>
              <a:rPr lang="ru-RU" dirty="0" err="1"/>
              <a:t>серед</a:t>
            </a:r>
            <a:r>
              <a:rPr lang="ru-RU" dirty="0"/>
              <a:t> </a:t>
            </a:r>
            <a:r>
              <a:rPr lang="ru-RU" dirty="0" err="1"/>
              <a:t>плодово-ягідних</a:t>
            </a:r>
            <a:r>
              <a:rPr lang="ru-RU" dirty="0"/>
              <a:t> </a:t>
            </a:r>
            <a:r>
              <a:rPr lang="ru-RU" dirty="0" err="1"/>
              <a:t>рослин</a:t>
            </a:r>
            <a:r>
              <a:rPr lang="ru-RU" dirty="0"/>
              <a:t> </a:t>
            </a:r>
            <a:r>
              <a:rPr lang="ru-RU" dirty="0" err="1"/>
              <a:t>родини</a:t>
            </a:r>
            <a:r>
              <a:rPr lang="ru-RU" dirty="0"/>
              <a:t> </a:t>
            </a:r>
            <a:r>
              <a:rPr lang="ru-RU" dirty="0" err="1"/>
              <a:t>розоцвітих</a:t>
            </a:r>
            <a:r>
              <a:rPr lang="ru-RU" dirty="0"/>
              <a:t>. </a:t>
            </a:r>
            <a:endParaRPr lang="ru-RU" dirty="0" smtClean="0"/>
          </a:p>
          <a:p>
            <a:r>
              <a:rPr lang="ru-RU" dirty="0" smtClean="0"/>
              <a:t>Дерева </a:t>
            </a:r>
            <a:r>
              <a:rPr lang="ru-RU" dirty="0" err="1" smtClean="0"/>
              <a:t>досягають</a:t>
            </a:r>
            <a:r>
              <a:rPr lang="ru-RU" dirty="0" smtClean="0"/>
              <a:t> </a:t>
            </a:r>
            <a:r>
              <a:rPr lang="ru-RU" dirty="0" err="1" smtClean="0"/>
              <a:t>висоти</a:t>
            </a:r>
            <a:r>
              <a:rPr lang="ru-RU" dirty="0" smtClean="0"/>
              <a:t> 4-10 м</a:t>
            </a:r>
            <a:endParaRPr lang="uk-UA" dirty="0"/>
          </a:p>
        </p:txBody>
      </p:sp>
      <p:pic>
        <p:nvPicPr>
          <p:cNvPr id="27650" name="Picture 2" descr="ÐÐ°ÑÑÐ¸Ð½ÐºÐ¸ Ð¿Ð¾ Ð·Ð°Ð¿ÑÐ¾ÑÑ ÐºÐ°ÑÑÐ¸Ð½ÐºÐ¸ ÑÐ±Ð»Ð¾Ð½Ð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1857364"/>
            <a:ext cx="6105598" cy="44675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ÐÐ°ÑÑÐ¸Ð½ÐºÐ¸ Ð¿Ð¾ Ð·Ð°Ð¿ÑÐ¾ÑÑ ÐºÐ°ÑÑÐ¸Ð½ÐºÐ¸ ÑÐ±Ð»Ð¾Ð½Ð¸ Ð² ÑÐ²ÐµÑÑ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5" y="142852"/>
            <a:ext cx="2482598" cy="1643074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500166" y="1714488"/>
            <a:ext cx="7000924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uk-UA" dirty="0"/>
              <a:t>Перша і, може бути, найбільш важлива умова, </a:t>
            </a:r>
            <a:r>
              <a:rPr lang="uk-UA" b="1" dirty="0"/>
              <a:t>це глибоке залягання рівня підземних вод. Для нормального росту яблуні поверхня </a:t>
            </a:r>
            <a:r>
              <a:rPr lang="uk-UA" b="1" dirty="0" err="1"/>
              <a:t>грунтових</a:t>
            </a:r>
            <a:r>
              <a:rPr lang="uk-UA" b="1" dirty="0"/>
              <a:t> вод не повинна бути ближче 2 м до земної поверхні. </a:t>
            </a:r>
            <a:r>
              <a:rPr lang="uk-UA" dirty="0"/>
              <a:t>Тільки в цьому випадку коріння дерева будуть в порядку. Якщо підземні води розташовуються ближче, то необхідно дренувати ділянку. При цьому посадити дерева яблуні потрібно буде на височину – вали, висота яких повинна збільшити відстань від поверхні до дзеркала </a:t>
            </a:r>
            <a:r>
              <a:rPr lang="uk-UA" dirty="0" err="1"/>
              <a:t>грунтових</a:t>
            </a:r>
            <a:r>
              <a:rPr lang="uk-UA" dirty="0"/>
              <a:t> вод так, щоб воно було не менш 2,5 м</a:t>
            </a:r>
            <a:r>
              <a:rPr lang="uk-UA" dirty="0" smtClean="0"/>
              <a:t>.</a:t>
            </a:r>
            <a:endParaRPr lang="uk-UA" dirty="0"/>
          </a:p>
          <a:p>
            <a:pPr fontAlgn="base"/>
            <a:r>
              <a:rPr lang="uk-UA" b="1" dirty="0"/>
              <a:t>Яблуня любить </a:t>
            </a:r>
            <a:r>
              <a:rPr lang="uk-UA" b="1" dirty="0" err="1"/>
              <a:t>слабокислий</a:t>
            </a:r>
            <a:r>
              <a:rPr lang="uk-UA" b="1" dirty="0"/>
              <a:t> і близький до нейтрального </a:t>
            </a:r>
            <a:r>
              <a:rPr lang="uk-UA" b="1" dirty="0" err="1"/>
              <a:t>грунт</a:t>
            </a:r>
            <a:r>
              <a:rPr lang="uk-UA" b="1" dirty="0"/>
              <a:t> (</a:t>
            </a:r>
            <a:r>
              <a:rPr lang="uk-UA" b="1" dirty="0" err="1"/>
              <a:t>рН</a:t>
            </a:r>
            <a:r>
              <a:rPr lang="uk-UA" b="1" dirty="0"/>
              <a:t>). Кислий </a:t>
            </a:r>
            <a:r>
              <a:rPr lang="uk-UA" b="1" dirty="0" err="1"/>
              <a:t>грунт</a:t>
            </a:r>
            <a:r>
              <a:rPr lang="uk-UA" b="1" dirty="0"/>
              <a:t> потрібно розкислити. </a:t>
            </a:r>
            <a:r>
              <a:rPr lang="ru-RU" dirty="0" err="1"/>
              <a:t>Важливим</a:t>
            </a:r>
            <a:r>
              <a:rPr lang="ru-RU" dirty="0"/>
              <a:t> </a:t>
            </a:r>
            <a:r>
              <a:rPr lang="ru-RU" dirty="0" err="1"/>
              <a:t>показником</a:t>
            </a:r>
            <a:r>
              <a:rPr lang="ru-RU" dirty="0"/>
              <a:t> </a:t>
            </a:r>
            <a:r>
              <a:rPr lang="ru-RU" dirty="0" err="1"/>
              <a:t>є</a:t>
            </a:r>
            <a:r>
              <a:rPr lang="ru-RU" dirty="0"/>
              <a:t> </a:t>
            </a:r>
            <a:r>
              <a:rPr lang="ru-RU" dirty="0" err="1"/>
              <a:t>щільність</a:t>
            </a:r>
            <a:r>
              <a:rPr lang="ru-RU" dirty="0"/>
              <a:t> </a:t>
            </a:r>
            <a:r>
              <a:rPr lang="ru-RU" dirty="0" err="1"/>
              <a:t>ґрунту</a:t>
            </a:r>
            <a:r>
              <a:rPr lang="ru-RU" dirty="0"/>
              <a:t>. </a:t>
            </a:r>
            <a:r>
              <a:rPr lang="ru-RU" dirty="0" err="1"/>
              <a:t>Яблуня</a:t>
            </a:r>
            <a:r>
              <a:rPr lang="ru-RU" dirty="0"/>
              <a:t> добре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задовільно</a:t>
            </a:r>
            <a:r>
              <a:rPr lang="ru-RU" dirty="0"/>
              <a:t> росте на </a:t>
            </a:r>
            <a:r>
              <a:rPr lang="ru-RU" dirty="0" err="1"/>
              <a:t>ґрунтах</a:t>
            </a:r>
            <a:r>
              <a:rPr lang="ru-RU" dirty="0"/>
              <a:t> </a:t>
            </a: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щільністю</a:t>
            </a:r>
            <a:r>
              <a:rPr lang="ru-RU" dirty="0"/>
              <a:t> до 1,421,45 г/куб. см.</a:t>
            </a:r>
            <a:r>
              <a:rPr lang="ru-RU" dirty="0" smtClean="0"/>
              <a:t/>
            </a:r>
            <a:br>
              <a:rPr lang="ru-RU" dirty="0" smtClean="0"/>
            </a:br>
            <a:endParaRPr lang="uk-UA" b="1" dirty="0" smtClean="0"/>
          </a:p>
          <a:p>
            <a:pPr fontAlgn="base"/>
            <a:endParaRPr lang="uk-UA" b="1" dirty="0"/>
          </a:p>
        </p:txBody>
      </p:sp>
      <p:sp>
        <p:nvSpPr>
          <p:cNvPr id="3" name="TextBox 2"/>
          <p:cNvSpPr txBox="1"/>
          <p:nvPr/>
        </p:nvSpPr>
        <p:spPr>
          <a:xfrm>
            <a:off x="6357950" y="214290"/>
            <a:ext cx="17859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b="1" dirty="0" err="1" smtClean="0">
                <a:solidFill>
                  <a:schemeClr val="accent2">
                    <a:lumMod val="75000"/>
                  </a:schemeClr>
                </a:solidFill>
              </a:rPr>
              <a:t>ГРУНТ</a:t>
            </a:r>
            <a:endParaRPr lang="uk-UA" sz="3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71604" y="5500702"/>
            <a:ext cx="72866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/>
              <a:t>П</a:t>
            </a:r>
            <a:r>
              <a:rPr lang="ru-RU" dirty="0" err="1" smtClean="0"/>
              <a:t>ісля</a:t>
            </a:r>
            <a:r>
              <a:rPr lang="ru-RU" dirty="0" smtClean="0"/>
              <a:t> </a:t>
            </a:r>
            <a:r>
              <a:rPr lang="ru-RU" dirty="0"/>
              <a:t>посадки </a:t>
            </a:r>
            <a:r>
              <a:rPr lang="ru-RU" dirty="0" err="1"/>
              <a:t>саджанців</a:t>
            </a:r>
            <a:r>
              <a:rPr lang="ru-RU" dirty="0"/>
              <a:t> на </a:t>
            </a:r>
            <a:r>
              <a:rPr lang="ru-RU" dirty="0" err="1"/>
              <a:t>постійне</a:t>
            </a:r>
            <a:r>
              <a:rPr lang="ru-RU" dirty="0"/>
              <a:t> </a:t>
            </a:r>
            <a:r>
              <a:rPr lang="ru-RU" dirty="0" err="1"/>
              <a:t>місце</a:t>
            </a:r>
            <a:r>
              <a:rPr lang="ru-RU" dirty="0"/>
              <a:t> в саду </a:t>
            </a:r>
            <a:r>
              <a:rPr lang="ru-RU" dirty="0" err="1"/>
              <a:t>потрібен</a:t>
            </a:r>
            <a:r>
              <a:rPr lang="ru-RU" dirty="0"/>
              <a:t> </a:t>
            </a:r>
            <a:r>
              <a:rPr lang="ru-RU" dirty="0" err="1"/>
              <a:t>регулярний</a:t>
            </a:r>
            <a:r>
              <a:rPr lang="ru-RU" dirty="0"/>
              <a:t> полив. </a:t>
            </a:r>
            <a:r>
              <a:rPr lang="ru-RU" dirty="0" smtClean="0"/>
              <a:t>У </a:t>
            </a:r>
            <a:r>
              <a:rPr lang="ru-RU" dirty="0" err="1"/>
              <a:t>наступні</a:t>
            </a:r>
            <a:r>
              <a:rPr lang="ru-RU" dirty="0"/>
              <a:t> роки полив </a:t>
            </a:r>
            <a:r>
              <a:rPr lang="ru-RU" dirty="0" err="1"/>
              <a:t>здійснюють</a:t>
            </a:r>
            <a:r>
              <a:rPr lang="ru-RU" dirty="0"/>
              <a:t> за потреби – в </a:t>
            </a:r>
            <a:r>
              <a:rPr lang="ru-RU" dirty="0" err="1"/>
              <a:t>сильну</a:t>
            </a:r>
            <a:r>
              <a:rPr lang="ru-RU" dirty="0"/>
              <a:t> спеку </a:t>
            </a:r>
            <a:r>
              <a:rPr lang="ru-RU" dirty="0" err="1"/>
              <a:t>або</a:t>
            </a:r>
            <a:r>
              <a:rPr lang="ru-RU" dirty="0"/>
              <a:t> в </a:t>
            </a:r>
            <a:r>
              <a:rPr lang="ru-RU" dirty="0" err="1"/>
              <a:t>період</a:t>
            </a:r>
            <a:r>
              <a:rPr lang="ru-RU" dirty="0"/>
              <a:t> </a:t>
            </a:r>
            <a:r>
              <a:rPr lang="ru-RU" dirty="0" err="1"/>
              <a:t>дозрівання</a:t>
            </a:r>
            <a:r>
              <a:rPr lang="ru-RU" dirty="0"/>
              <a:t> </a:t>
            </a:r>
            <a:r>
              <a:rPr lang="ru-RU" dirty="0" err="1"/>
              <a:t>плодів</a:t>
            </a:r>
            <a:r>
              <a:rPr lang="ru-RU" dirty="0"/>
              <a:t>.</a:t>
            </a:r>
            <a:endParaRPr lang="uk-U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14480" y="1142984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err="1"/>
              <a:t>Зимостійкі</a:t>
            </a:r>
            <a:r>
              <a:rPr lang="ru-RU" dirty="0"/>
              <a:t> </a:t>
            </a:r>
            <a:r>
              <a:rPr lang="ru-RU" dirty="0" err="1"/>
              <a:t>сорти</a:t>
            </a:r>
            <a:r>
              <a:rPr lang="ru-RU" dirty="0"/>
              <a:t> </a:t>
            </a:r>
            <a:r>
              <a:rPr lang="ru-RU" dirty="0" smtClean="0"/>
              <a:t> </a:t>
            </a:r>
            <a:r>
              <a:rPr lang="ru-RU" dirty="0" err="1"/>
              <a:t>здатні</a:t>
            </a:r>
            <a:r>
              <a:rPr lang="ru-RU" dirty="0"/>
              <a:t> </a:t>
            </a:r>
            <a:r>
              <a:rPr lang="ru-RU" dirty="0" err="1"/>
              <a:t>витримувати</a:t>
            </a:r>
            <a:r>
              <a:rPr lang="ru-RU" dirty="0"/>
              <a:t>, </a:t>
            </a:r>
            <a:r>
              <a:rPr lang="ru-RU" dirty="0" err="1"/>
              <a:t>з</a:t>
            </a:r>
            <a:r>
              <a:rPr lang="ru-RU" dirty="0"/>
              <a:t> </a:t>
            </a:r>
            <a:r>
              <a:rPr lang="ru-RU" dirty="0" err="1"/>
              <a:t>незначним</a:t>
            </a:r>
            <a:r>
              <a:rPr lang="ru-RU" dirty="0"/>
              <a:t> </a:t>
            </a:r>
            <a:r>
              <a:rPr lang="ru-RU" dirty="0" err="1"/>
              <a:t>підмерзанням</a:t>
            </a:r>
            <a:r>
              <a:rPr lang="ru-RU" dirty="0"/>
              <a:t> у </a:t>
            </a:r>
            <a:r>
              <a:rPr lang="ru-RU" dirty="0" err="1"/>
              <a:t>період</a:t>
            </a:r>
            <a:r>
              <a:rPr lang="ru-RU" dirty="0"/>
              <a:t> </a:t>
            </a:r>
            <a:r>
              <a:rPr lang="ru-RU" dirty="0" err="1"/>
              <a:t>глибокого</a:t>
            </a:r>
            <a:r>
              <a:rPr lang="ru-RU" dirty="0"/>
              <a:t> </a:t>
            </a:r>
            <a:r>
              <a:rPr lang="ru-RU" dirty="0" err="1"/>
              <a:t>спокою</a:t>
            </a:r>
            <a:r>
              <a:rPr lang="ru-RU" dirty="0"/>
              <a:t>, </a:t>
            </a:r>
            <a:r>
              <a:rPr lang="ru-RU" dirty="0" err="1"/>
              <a:t>морози</a:t>
            </a:r>
            <a:r>
              <a:rPr lang="ru-RU" dirty="0"/>
              <a:t> до -35—40 °С, не </a:t>
            </a:r>
            <a:r>
              <a:rPr lang="ru-RU" dirty="0" err="1"/>
              <a:t>зимостійкі</a:t>
            </a:r>
            <a:r>
              <a:rPr lang="ru-RU" dirty="0"/>
              <a:t> </a:t>
            </a:r>
            <a:r>
              <a:rPr lang="ru-RU" dirty="0" err="1"/>
              <a:t>підмерзають</a:t>
            </a:r>
            <a:r>
              <a:rPr lang="ru-RU" dirty="0"/>
              <a:t> </a:t>
            </a:r>
            <a:r>
              <a:rPr lang="ru-RU" dirty="0" err="1"/>
              <a:t>вже</a:t>
            </a:r>
            <a:r>
              <a:rPr lang="ru-RU" dirty="0"/>
              <a:t> при -18—20°С.</a:t>
            </a:r>
            <a:r>
              <a:rPr lang="ru-RU" dirty="0" smtClean="0"/>
              <a:t/>
            </a:r>
            <a:br>
              <a:rPr lang="ru-RU" dirty="0" smtClean="0"/>
            </a:br>
            <a:endParaRPr lang="uk-UA" dirty="0"/>
          </a:p>
        </p:txBody>
      </p:sp>
      <p:sp>
        <p:nvSpPr>
          <p:cNvPr id="3" name="TextBox 2"/>
          <p:cNvSpPr txBox="1"/>
          <p:nvPr/>
        </p:nvSpPr>
        <p:spPr>
          <a:xfrm>
            <a:off x="1571604" y="500042"/>
            <a:ext cx="70723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dirty="0" smtClean="0">
                <a:solidFill>
                  <a:schemeClr val="accent2">
                    <a:lumMod val="75000"/>
                  </a:schemeClr>
                </a:solidFill>
              </a:rPr>
              <a:t>Температура повітря, кількість сонячного світла, вологість</a:t>
            </a:r>
            <a:endParaRPr lang="uk-UA" sz="2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071934" y="2571744"/>
            <a:ext cx="4572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err="1" smtClean="0"/>
              <a:t>Сонячногосвітла</a:t>
            </a:r>
            <a:r>
              <a:rPr lang="uk-UA" dirty="0" smtClean="0"/>
              <a:t> повинно бути багато!</a:t>
            </a:r>
            <a:endParaRPr lang="uk-UA" dirty="0"/>
          </a:p>
        </p:txBody>
      </p:sp>
      <p:pic>
        <p:nvPicPr>
          <p:cNvPr id="28674" name="Picture 2" descr="ÐÐ°ÑÑÐ¸Ð½ÐºÐ¸ Ð¿Ð¾ Ð·Ð°Ð¿ÑÐ¾ÑÑ ÐºÐ°ÑÑÐ¸Ð½ÐºÐ¸ ÑÐ±Ð»Ð¾Ð½Ð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3143248"/>
            <a:ext cx="4357718" cy="328614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215074" y="3500438"/>
            <a:ext cx="25003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Вологість нормальна</a:t>
            </a:r>
          </a:p>
          <a:p>
            <a:r>
              <a:rPr lang="uk-UA" dirty="0" smtClean="0"/>
              <a:t>50-60%</a:t>
            </a:r>
            <a:endParaRPr lang="uk-U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1305342"/>
            <a:ext cx="4572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uk-UA" dirty="0"/>
              <a:t>Новий метод вирощування яблуні в спеціальних траншеях, вистелених плівкою, розробляють вчені університету в </a:t>
            </a:r>
            <a:r>
              <a:rPr lang="uk-UA" dirty="0" err="1"/>
              <a:t>Вагенінгене</a:t>
            </a:r>
            <a:r>
              <a:rPr lang="uk-UA" dirty="0"/>
              <a:t> (Нідерланди), повідомляє </a:t>
            </a:r>
            <a:endParaRPr lang="en-US" dirty="0"/>
          </a:p>
          <a:p>
            <a:r>
              <a:rPr lang="uk-UA" dirty="0"/>
              <a:t>За нової технології дерева висаджують не в </a:t>
            </a:r>
            <a:r>
              <a:rPr lang="uk-UA" dirty="0" err="1"/>
              <a:t>грунт</a:t>
            </a:r>
            <a:r>
              <a:rPr lang="uk-UA" dirty="0"/>
              <a:t>, як зазвичай, а в спеціальні рукави. Вони виглядають як неглибокі траншеї, вистелені плівкою і наповнені спеціальним піщаним субстратом.</a:t>
            </a:r>
          </a:p>
          <a:p>
            <a:r>
              <a:rPr lang="uk-UA" dirty="0"/>
              <a:t>За словами вчених, такий метод вирощування є більш екологічно стійким, оскільки для забезпечення здорових рослин і високого врожаю потрібно менше хімічних засобів захисту рослин.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50</TotalTime>
  <Words>93</Words>
  <Application>Microsoft Office PowerPoint</Application>
  <PresentationFormat>Экран (4:3)</PresentationFormat>
  <Paragraphs>15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Солнцестояние</vt:lpstr>
      <vt:lpstr>Умови вирощування яблунь</vt:lpstr>
      <vt:lpstr>Слайд 2</vt:lpstr>
      <vt:lpstr>Слайд 3</vt:lpstr>
      <vt:lpstr>Слайд 4</vt:lpstr>
      <vt:lpstr>Слайд 5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Умови вирощування яблунь</dc:title>
  <dc:creator>Пользователь Windows</dc:creator>
  <cp:lastModifiedBy>Пользователь Windows</cp:lastModifiedBy>
  <cp:revision>6</cp:revision>
  <dcterms:created xsi:type="dcterms:W3CDTF">2018-09-16T13:13:23Z</dcterms:created>
  <dcterms:modified xsi:type="dcterms:W3CDTF">2018-09-17T18:45:53Z</dcterms:modified>
</cp:coreProperties>
</file>