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Районний позашкільний заклад </a:t>
            </a:r>
            <a:br>
              <a:rPr lang="uk-UA" sz="2000" i="1" dirty="0" smtClean="0"/>
            </a:br>
            <a:r>
              <a:rPr lang="uk-UA" sz="2000" i="1" dirty="0" smtClean="0"/>
              <a:t>Волноваська станція юних техніків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467600" cy="4191000"/>
          </a:xfrm>
        </p:spPr>
        <p:txBody>
          <a:bodyPr>
            <a:normAutofit/>
          </a:bodyPr>
          <a:lstStyle/>
          <a:p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3600" b="1" dirty="0" smtClean="0">
                <a:solidFill>
                  <a:schemeClr val="tx1"/>
                </a:solidFill>
              </a:rPr>
              <a:t>Джутові </a:t>
            </a:r>
            <a:r>
              <a:rPr lang="uk-UA" sz="3600" b="1" dirty="0" smtClean="0">
                <a:solidFill>
                  <a:schemeClr val="tx1"/>
                </a:solidFill>
              </a:rPr>
              <a:t>вироби </a:t>
            </a:r>
          </a:p>
          <a:p>
            <a:r>
              <a:rPr lang="uk-UA" sz="3600" b="1" dirty="0" smtClean="0">
                <a:solidFill>
                  <a:schemeClr val="tx1"/>
                </a:solidFill>
              </a:rPr>
              <a:t>Виготовлення декоративної вази</a:t>
            </a:r>
            <a:r>
              <a:rPr lang="uk-UA" sz="3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/майстер - клас/</a:t>
            </a:r>
          </a:p>
          <a:p>
            <a:endParaRPr lang="uk-UA" sz="1200" dirty="0" smtClean="0">
              <a:solidFill>
                <a:schemeClr val="tx1"/>
              </a:solidFill>
            </a:endParaRPr>
          </a:p>
          <a:p>
            <a:r>
              <a:rPr lang="uk-UA" sz="2400" i="1" dirty="0" smtClean="0">
                <a:solidFill>
                  <a:schemeClr val="tx1"/>
                </a:solidFill>
              </a:rPr>
              <a:t>Підготувала: методист, керівник гуртка</a:t>
            </a:r>
          </a:p>
          <a:p>
            <a:r>
              <a:rPr lang="uk-UA" sz="2400" i="1" dirty="0" err="1" smtClean="0">
                <a:solidFill>
                  <a:schemeClr val="tx1"/>
                </a:solidFill>
              </a:rPr>
              <a:t>“Декоративно</a:t>
            </a:r>
            <a:r>
              <a:rPr lang="uk-UA" sz="2400" i="1" dirty="0" smtClean="0">
                <a:solidFill>
                  <a:schemeClr val="tx1"/>
                </a:solidFill>
              </a:rPr>
              <a:t> – прикладної </a:t>
            </a:r>
            <a:r>
              <a:rPr lang="uk-UA" sz="2400" i="1" dirty="0" err="1" smtClean="0">
                <a:solidFill>
                  <a:schemeClr val="tx1"/>
                </a:solidFill>
              </a:rPr>
              <a:t>творчості”</a:t>
            </a:r>
            <a:endParaRPr lang="uk-UA" sz="2400" i="1" dirty="0" smtClean="0">
              <a:solidFill>
                <a:schemeClr val="tx1"/>
              </a:solidFill>
            </a:endParaRPr>
          </a:p>
          <a:p>
            <a:r>
              <a:rPr lang="uk-UA" sz="2400" i="1" dirty="0" smtClean="0">
                <a:solidFill>
                  <a:schemeClr val="tx1"/>
                </a:solidFill>
              </a:rPr>
              <a:t>Близнюк Наталія Федорівна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81022_083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648200"/>
            <a:ext cx="165735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706562"/>
          </a:xfrm>
        </p:spPr>
        <p:txBody>
          <a:bodyPr>
            <a:noAutofit/>
          </a:bodyPr>
          <a:lstStyle/>
          <a:p>
            <a:r>
              <a:rPr lang="uk-UA" sz="1800" b="1" i="1" dirty="0" smtClean="0">
                <a:latin typeface="+mn-lt"/>
              </a:rPr>
              <a:t>В центрі квітки </a:t>
            </a:r>
            <a:r>
              <a:rPr lang="uk-UA" sz="1800" b="1" i="1" dirty="0" err="1" smtClean="0">
                <a:latin typeface="+mn-lt"/>
              </a:rPr>
              <a:t>створюєм</a:t>
            </a:r>
            <a:r>
              <a:rPr lang="uk-UA" sz="1800" b="1" i="1" dirty="0" smtClean="0">
                <a:latin typeface="+mn-lt"/>
              </a:rPr>
              <a:t> декоративне насіння, хрест на в хрест </a:t>
            </a:r>
            <a:r>
              <a:rPr lang="uk-UA" sz="1800" b="1" i="1" dirty="0" err="1" smtClean="0">
                <a:latin typeface="+mn-lt"/>
              </a:rPr>
              <a:t>наклеюєм</a:t>
            </a:r>
            <a:r>
              <a:rPr lang="uk-UA" sz="1800" b="1" i="1" dirty="0" smtClean="0">
                <a:latin typeface="+mn-lt"/>
              </a:rPr>
              <a:t> нитку коричневого кольору(фарбувала марганцем). Потім, </a:t>
            </a:r>
            <a:r>
              <a:rPr lang="uk-UA" sz="1800" b="1" i="1" dirty="0" err="1" smtClean="0">
                <a:latin typeface="+mn-lt"/>
              </a:rPr>
              <a:t>даєм</a:t>
            </a:r>
            <a:r>
              <a:rPr lang="uk-UA" sz="1800" b="1" i="1" dirty="0" smtClean="0">
                <a:latin typeface="+mn-lt"/>
              </a:rPr>
              <a:t> клею дещо підсохнути (але не засохнути) так, щоб квітка була гнучкою</a:t>
            </a:r>
            <a:r>
              <a:rPr lang="uk-UA" sz="1800" dirty="0" smtClean="0"/>
              <a:t>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4114800" cy="3306763"/>
          </a:xfrm>
        </p:spPr>
        <p:txBody>
          <a:bodyPr>
            <a:normAutofit/>
          </a:bodyPr>
          <a:lstStyle/>
          <a:p>
            <a:r>
              <a:rPr lang="uk-UA" sz="1800" b="1" i="1" dirty="0" smtClean="0"/>
              <a:t>Із пластикової папки вона дуже легко знімається. Та придаємо  виробу  потрібну  форму. </a:t>
            </a:r>
            <a:br>
              <a:rPr lang="uk-UA" sz="1800" b="1" i="1" dirty="0" smtClean="0"/>
            </a:br>
            <a:r>
              <a:rPr lang="uk-UA" sz="1800" b="1" i="1" dirty="0" smtClean="0"/>
              <a:t>Я рекомендую оздоблювати вазу , так би мовити </a:t>
            </a:r>
            <a:r>
              <a:rPr lang="uk-UA" sz="1800" b="1" i="1" dirty="0" err="1" smtClean="0"/>
              <a:t>“по</a:t>
            </a:r>
            <a:r>
              <a:rPr lang="uk-UA" sz="1800" b="1" i="1" dirty="0" smtClean="0"/>
              <a:t> гарячих </a:t>
            </a:r>
            <a:r>
              <a:rPr lang="uk-UA" sz="1800" b="1" i="1" dirty="0" err="1" smtClean="0"/>
              <a:t>слідах”</a:t>
            </a:r>
            <a:r>
              <a:rPr lang="uk-UA" sz="1800" b="1" i="1" dirty="0" smtClean="0"/>
              <a:t>, коли </a:t>
            </a:r>
            <a:r>
              <a:rPr lang="uk-UA" sz="1800" b="1" i="1" dirty="0" err="1" smtClean="0"/>
              <a:t>детальки</a:t>
            </a:r>
            <a:r>
              <a:rPr lang="uk-UA" sz="1800" b="1" i="1" dirty="0" smtClean="0"/>
              <a:t> виробів м’які та гнучкі.</a:t>
            </a:r>
            <a:endParaRPr lang="ru-RU" sz="1800" b="1" i="1" dirty="0"/>
          </a:p>
        </p:txBody>
      </p:sp>
      <p:pic>
        <p:nvPicPr>
          <p:cNvPr id="4" name="Рисунок 3" descr="IMG_20181021_15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3429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021_150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133600"/>
            <a:ext cx="35623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81021_171842.jpg"/>
          <p:cNvPicPr>
            <a:picLocks noChangeAspect="1"/>
          </p:cNvPicPr>
          <p:nvPr/>
        </p:nvPicPr>
        <p:blipFill>
          <a:blip r:embed="rId5" cstate="print"/>
          <a:srcRect t="8000" b="28000"/>
          <a:stretch>
            <a:fillRect/>
          </a:stretch>
        </p:blipFill>
        <p:spPr>
          <a:xfrm>
            <a:off x="2590800" y="4572000"/>
            <a:ext cx="409575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latin typeface="+mn-lt"/>
              </a:rPr>
              <a:t>Виготовлення листочків та стовбурців соняшників відбувається за тією ж поступовістю</a:t>
            </a:r>
            <a:endParaRPr lang="ru-RU" sz="1800" b="1" i="1" dirty="0">
              <a:latin typeface="+mn-lt"/>
            </a:endParaRPr>
          </a:p>
        </p:txBody>
      </p:sp>
      <p:pic>
        <p:nvPicPr>
          <p:cNvPr id="5" name="Рисунок 4" descr="IMG_20181021_172527.jpg"/>
          <p:cNvPicPr>
            <a:picLocks noChangeAspect="1"/>
          </p:cNvPicPr>
          <p:nvPr/>
        </p:nvPicPr>
        <p:blipFill>
          <a:blip r:embed="rId3" cstate="print"/>
          <a:srcRect l="5556" t="8889" r="4074" b="11111"/>
          <a:stretch>
            <a:fillRect/>
          </a:stretch>
        </p:blipFill>
        <p:spPr>
          <a:xfrm>
            <a:off x="685800" y="990600"/>
            <a:ext cx="3048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81021_173552.jpg"/>
          <p:cNvPicPr>
            <a:picLocks noChangeAspect="1"/>
          </p:cNvPicPr>
          <p:nvPr/>
        </p:nvPicPr>
        <p:blipFill>
          <a:blip r:embed="rId4" cstate="print"/>
          <a:srcRect l="10000" t="12222" b="6667"/>
          <a:stretch>
            <a:fillRect/>
          </a:stretch>
        </p:blipFill>
        <p:spPr>
          <a:xfrm>
            <a:off x="5334000" y="1066800"/>
            <a:ext cx="3352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1021_174524.jpg"/>
          <p:cNvPicPr>
            <a:picLocks noChangeAspect="1"/>
          </p:cNvPicPr>
          <p:nvPr/>
        </p:nvPicPr>
        <p:blipFill>
          <a:blip r:embed="rId5" cstate="print"/>
          <a:srcRect l="4721" b="11111"/>
          <a:stretch>
            <a:fillRect/>
          </a:stretch>
        </p:blipFill>
        <p:spPr>
          <a:xfrm rot="20498152">
            <a:off x="961904" y="3328727"/>
            <a:ext cx="3194512" cy="275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81021_175034.jpg"/>
          <p:cNvPicPr>
            <a:picLocks noChangeAspect="1"/>
          </p:cNvPicPr>
          <p:nvPr/>
        </p:nvPicPr>
        <p:blipFill>
          <a:blip r:embed="rId6" cstate="print"/>
          <a:srcRect l="6315" t="4160" b="7778"/>
          <a:stretch>
            <a:fillRect/>
          </a:stretch>
        </p:blipFill>
        <p:spPr>
          <a:xfrm rot="20738079">
            <a:off x="4231261" y="3309100"/>
            <a:ext cx="3837097" cy="298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i="1" dirty="0" smtClean="0">
                <a:latin typeface="+mn-lt"/>
              </a:rPr>
              <a:t>На виготовлення вази, у мене пішло більше тижня часу. Тому, я хочу звернути вашу увагу на те, що вазу слід оздоблювати  поступово, поки ваші деталі ще вологі  та м’якенькі. Таким чином їх зручніше розташовувати на самій вазі. І тут вже вони мають сохнути.  </a:t>
            </a:r>
            <a:endParaRPr lang="ru-RU" sz="1800" b="1" i="1" dirty="0">
              <a:latin typeface="+mn-lt"/>
            </a:endParaRPr>
          </a:p>
        </p:txBody>
      </p:sp>
      <p:pic>
        <p:nvPicPr>
          <p:cNvPr id="4" name="Содержимое 3" descr="IMG_20181021_1814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276403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0814_232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40767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7400" y="4495800"/>
            <a:ext cx="3505200" cy="1676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Ось така красуня в мене вийшла!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/>
          </a:bodyPr>
          <a:lstStyle/>
          <a:p>
            <a:r>
              <a:rPr lang="uk-UA" sz="3600" b="1" i="1" dirty="0" smtClean="0"/>
              <a:t>Дякую за увагу.  Бажаю усім успіхів!</a:t>
            </a:r>
            <a:endParaRPr lang="ru-RU" sz="3600" b="1" i="1" dirty="0"/>
          </a:p>
        </p:txBody>
      </p:sp>
      <p:pic>
        <p:nvPicPr>
          <p:cNvPr id="4" name="Рисунок 3" descr="IMG_20181022_083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25717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022_083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52400"/>
            <a:ext cx="2667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81022_083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609600"/>
            <a:ext cx="2743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                     </a:t>
            </a:r>
            <a:r>
              <a:rPr lang="ru-RU" sz="1800" b="1" i="1" dirty="0" err="1" smtClean="0"/>
              <a:t>Добрий</a:t>
            </a:r>
            <a:r>
              <a:rPr lang="ru-RU" sz="1800" b="1" i="1" dirty="0" smtClean="0"/>
              <a:t> день, </a:t>
            </a:r>
            <a:r>
              <a:rPr lang="ru-RU" sz="1800" b="1" i="1" dirty="0" err="1" smtClean="0"/>
              <a:t>шановні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колеги</a:t>
            </a:r>
            <a:r>
              <a:rPr lang="ru-RU" sz="1800" b="1" i="1" dirty="0" smtClean="0"/>
              <a:t>! </a:t>
            </a:r>
            <a:r>
              <a:rPr lang="ru-RU" sz="1800" i="1" dirty="0" err="1" smtClean="0"/>
              <a:t>Пропоную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вашої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уваги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розробку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майстер-класу</a:t>
            </a:r>
            <a:r>
              <a:rPr lang="ru-RU" sz="1800" i="1" dirty="0" smtClean="0"/>
              <a:t>, яка буде </a:t>
            </a:r>
            <a:r>
              <a:rPr lang="ru-RU" sz="1800" i="1" dirty="0" err="1" smtClean="0"/>
              <a:t>корисна</a:t>
            </a:r>
            <a:r>
              <a:rPr lang="ru-RU" sz="1800" i="1" dirty="0" smtClean="0"/>
              <a:t>  </a:t>
            </a:r>
            <a:r>
              <a:rPr lang="ru-RU" sz="1800" i="1" dirty="0" err="1" smtClean="0"/>
              <a:t>вчителям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учням</a:t>
            </a:r>
            <a:r>
              <a:rPr lang="ru-RU" sz="1800" i="1" dirty="0" smtClean="0"/>
              <a:t> та педагогам </a:t>
            </a:r>
            <a:r>
              <a:rPr lang="ru-RU" sz="1800" i="1" dirty="0" err="1" smtClean="0"/>
              <a:t>позашкільної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освіти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Пропоную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виготовити</a:t>
            </a:r>
            <a:r>
              <a:rPr lang="ru-RU" sz="1800" i="1" dirty="0" smtClean="0"/>
              <a:t> вазу </a:t>
            </a:r>
            <a:r>
              <a:rPr lang="ru-RU" sz="1800" i="1" dirty="0" err="1" smtClean="0"/>
              <a:t>власними</a:t>
            </a:r>
            <a:r>
              <a:rPr lang="ru-RU" sz="1800" i="1" dirty="0" smtClean="0"/>
              <a:t> руками, яка прикрасить ваш </a:t>
            </a:r>
            <a:r>
              <a:rPr lang="ru-RU" sz="1800" i="1" dirty="0" err="1" smtClean="0"/>
              <a:t>інтер’ер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або</a:t>
            </a:r>
            <a:r>
              <a:rPr lang="ru-RU" sz="1800" i="1" dirty="0" smtClean="0"/>
              <a:t> стане </a:t>
            </a:r>
            <a:r>
              <a:rPr lang="ru-RU" sz="1800" i="1" dirty="0" err="1" smtClean="0"/>
              <a:t>чудовим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подарунком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Її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користь</a:t>
            </a:r>
            <a:r>
              <a:rPr lang="ru-RU" sz="1800" i="1" dirty="0" smtClean="0"/>
              <a:t> в тому,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вона не </a:t>
            </a:r>
            <a:r>
              <a:rPr lang="ru-RU" sz="1800" i="1" dirty="0" err="1" smtClean="0"/>
              <a:t>розіб’ється</a:t>
            </a:r>
            <a:r>
              <a:rPr lang="ru-RU" sz="1800" i="1" dirty="0" smtClean="0"/>
              <a:t> та буде </a:t>
            </a:r>
            <a:r>
              <a:rPr lang="ru-RU" sz="1800" i="1" dirty="0" err="1" smtClean="0"/>
              <a:t>завжди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служити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користю</a:t>
            </a:r>
            <a:r>
              <a:rPr lang="ru-RU" sz="1800" i="1" dirty="0" smtClean="0"/>
              <a:t>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800" i="1" dirty="0" err="1" smtClean="0"/>
              <a:t>Історія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вази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корінням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вирушає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ще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приблизно</a:t>
            </a:r>
            <a:r>
              <a:rPr lang="ru-RU" sz="1800" i="1" dirty="0" smtClean="0"/>
              <a:t>  </a:t>
            </a:r>
            <a:r>
              <a:rPr lang="ru-RU" sz="1800" i="1" dirty="0" err="1" smtClean="0"/>
              <a:t>біля</a:t>
            </a:r>
            <a:r>
              <a:rPr lang="ru-RU" sz="1800" i="1" dirty="0" smtClean="0"/>
              <a:t>  </a:t>
            </a:r>
            <a:r>
              <a:rPr lang="uk-UA" sz="1800" i="1" dirty="0" smtClean="0"/>
              <a:t> 9-10 тис. років назад. Перше начиння, яке можна вважати прародителькою вази, створювали за допомогою ручного ліплення. Це був дуже важкий процес, все змінилося з появою гончарного круга. Стало можливе виготовлення різних форм. З розвитком цивілізації для виготовлення ваз стали використовувати різні матеріали: фарфор, кришталь, дерево, камені та ін. матеріали. У наш час придбали популярність вази, виготовлені за допомогою плетіння або декорування різними матеріалами: шнурами, шпагатом, нитками та ін..Цікавий факт, що створити оригінальну річ можна  із підручних засобів із підручного матеріалу можна виготовити корисну річ яка прикрасить інтер’єр та порадує друзів у вигляді подарунка . Зараз вкрай популярні і модні різні вироби ручної роботи. Вироби із шпагату, зроблені  своїми руками, особливо тішитимуть око і створюватимуть вдома затишну атмосферу. Кінцеві вироби виглядають дуже оригінально. До того ж шпагат відмінно поєднується з іншими декоративними елементами, що додає виробу особливу самобутність.     </a:t>
            </a:r>
            <a:r>
              <a:rPr lang="uk-UA" sz="16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7086600" cy="40385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Тема: 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Виготовлення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вази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джутової</a:t>
            </a:r>
            <a:r>
              <a:rPr lang="ru-RU" sz="2000" i="1" dirty="0" smtClean="0"/>
              <a:t> нитки (шпагату) ». </a:t>
            </a:r>
          </a:p>
          <a:p>
            <a:pPr>
              <a:buNone/>
            </a:pPr>
            <a:r>
              <a:rPr lang="ru-RU" sz="2000" b="1" i="1" dirty="0" smtClean="0"/>
              <a:t>     Мета : </a:t>
            </a:r>
            <a:r>
              <a:rPr lang="ru-RU" sz="2000" i="1" dirty="0" smtClean="0"/>
              <a:t>1. </a:t>
            </a:r>
            <a:r>
              <a:rPr lang="ru-RU" sz="2000" i="1" dirty="0" err="1" smtClean="0"/>
              <a:t>Познайомити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технологією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виготовлення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вази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джутової</a:t>
            </a:r>
            <a:r>
              <a:rPr lang="ru-RU" sz="2000" i="1" dirty="0" smtClean="0"/>
              <a:t> нитки, </a:t>
            </a:r>
            <a:r>
              <a:rPr lang="ru-RU" sz="2000" i="1" dirty="0" err="1" smtClean="0"/>
              <a:t>навчити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виготовляти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квіти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нитки </a:t>
            </a:r>
          </a:p>
          <a:p>
            <a:pPr>
              <a:buNone/>
            </a:pPr>
            <a:r>
              <a:rPr lang="ru-RU" sz="2000" i="1" dirty="0" smtClean="0"/>
              <a:t>      для </a:t>
            </a:r>
            <a:r>
              <a:rPr lang="ru-RU" sz="2000" i="1" dirty="0" err="1" smtClean="0"/>
              <a:t>оздоблення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вази</a:t>
            </a:r>
            <a:r>
              <a:rPr lang="ru-RU" sz="2000" i="1" dirty="0" smtClean="0"/>
              <a:t>. </a:t>
            </a:r>
          </a:p>
          <a:p>
            <a:pPr>
              <a:buNone/>
            </a:pPr>
            <a:r>
              <a:rPr lang="ru-RU" sz="2000" i="1" dirty="0" smtClean="0"/>
              <a:t>         2. </a:t>
            </a:r>
            <a:r>
              <a:rPr lang="ru-RU" sz="2000" i="1" dirty="0" err="1" smtClean="0"/>
              <a:t>Сприяти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художнього</a:t>
            </a:r>
            <a:r>
              <a:rPr lang="ru-RU" sz="2000" i="1" dirty="0" smtClean="0"/>
              <a:t>  смаку, </a:t>
            </a:r>
          </a:p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2000" i="1" dirty="0" err="1" smtClean="0"/>
              <a:t>творчих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здібностей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навичок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i="1" dirty="0" err="1" smtClean="0"/>
              <a:t>точності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акуратності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економного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i="1" dirty="0" err="1" smtClean="0"/>
              <a:t>розходування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матеріалів</a:t>
            </a:r>
            <a:r>
              <a:rPr lang="ru-RU" sz="2000" i="1" dirty="0" smtClean="0"/>
              <a:t>.   </a:t>
            </a:r>
          </a:p>
          <a:p>
            <a:pPr>
              <a:buNone/>
            </a:pPr>
            <a:r>
              <a:rPr lang="ru-RU" sz="2000" i="1" dirty="0" smtClean="0"/>
              <a:t>         3. </a:t>
            </a:r>
            <a:r>
              <a:rPr lang="ru-RU" sz="2000" i="1" dirty="0" err="1" smtClean="0"/>
              <a:t>Сприяти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емоційного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r>
              <a:rPr lang="ru-RU" sz="2000" i="1" dirty="0" smtClean="0"/>
              <a:t>    настрою, </a:t>
            </a:r>
            <a:r>
              <a:rPr lang="ru-RU" sz="2000" i="1" dirty="0" err="1" smtClean="0"/>
              <a:t>виховувати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повагу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турботу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r>
              <a:rPr lang="ru-RU" sz="2000" i="1" dirty="0" smtClean="0"/>
              <a:t>    до </a:t>
            </a:r>
            <a:r>
              <a:rPr lang="ru-RU" sz="2000" i="1" dirty="0" err="1" smtClean="0"/>
              <a:t>друзів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близьких</a:t>
            </a:r>
            <a:r>
              <a:rPr lang="ru-RU" sz="2000" i="1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 descr="IMG_20181022_083416.jpg"/>
          <p:cNvPicPr>
            <a:picLocks noChangeAspect="1"/>
          </p:cNvPicPr>
          <p:nvPr/>
        </p:nvPicPr>
        <p:blipFill>
          <a:blip r:embed="rId3" cstate="print"/>
          <a:srcRect l="13158" r="13158" b="2174"/>
          <a:stretch>
            <a:fillRect/>
          </a:stretch>
        </p:blipFill>
        <p:spPr>
          <a:xfrm>
            <a:off x="6019800" y="2057400"/>
            <a:ext cx="2743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i="1" dirty="0" err="1" smtClean="0"/>
              <a:t>Матеріали</a:t>
            </a:r>
            <a:r>
              <a:rPr lang="ru-RU" sz="2000" b="1" i="1" dirty="0" smtClean="0"/>
              <a:t> та  </a:t>
            </a:r>
            <a:r>
              <a:rPr lang="ru-RU" sz="2000" b="1" i="1" dirty="0" err="1" smtClean="0"/>
              <a:t>інструменти</a:t>
            </a:r>
            <a:r>
              <a:rPr lang="ru-RU" sz="2000" b="1" i="1" dirty="0" smtClean="0"/>
              <a:t>: </a:t>
            </a:r>
            <a:r>
              <a:rPr lang="ru-RU" sz="2000" i="1" dirty="0" smtClean="0"/>
              <a:t>труба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залишилась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після</a:t>
            </a:r>
            <a:r>
              <a:rPr lang="ru-RU" sz="2000" i="1" dirty="0" smtClean="0"/>
              <a:t> продажу </a:t>
            </a:r>
            <a:r>
              <a:rPr lang="ru-RU" sz="2000" i="1" dirty="0" err="1" smtClean="0"/>
              <a:t>леноліуму</a:t>
            </a:r>
            <a:r>
              <a:rPr lang="ru-RU" sz="2000" i="1" dirty="0" smtClean="0"/>
              <a:t>,  </a:t>
            </a:r>
            <a:r>
              <a:rPr lang="ru-RU" sz="2000" i="1" dirty="0" err="1" smtClean="0"/>
              <a:t>джутова</a:t>
            </a:r>
            <a:r>
              <a:rPr lang="ru-RU" sz="2000" i="1" dirty="0" smtClean="0"/>
              <a:t> нитка, клей для </a:t>
            </a:r>
            <a:r>
              <a:rPr lang="ru-RU" sz="2000" i="1" dirty="0" err="1" smtClean="0"/>
              <a:t>стельових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покриттів</a:t>
            </a:r>
            <a:r>
              <a:rPr lang="ru-RU" sz="2000" i="1" dirty="0" smtClean="0"/>
              <a:t> «Дракон», </a:t>
            </a:r>
            <a:r>
              <a:rPr lang="ru-RU" sz="2000" i="1" dirty="0" err="1" smtClean="0"/>
              <a:t>ножиці</a:t>
            </a:r>
            <a:r>
              <a:rPr lang="ru-RU" sz="2000" i="1" dirty="0" smtClean="0"/>
              <a:t>, скотч ,</a:t>
            </a:r>
            <a:r>
              <a:rPr lang="ru-RU" sz="2000" i="1" dirty="0" err="1" smtClean="0"/>
              <a:t>картонні</a:t>
            </a:r>
            <a:r>
              <a:rPr lang="ru-RU" sz="2000" i="1" dirty="0" smtClean="0"/>
              <a:t> коробки. 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</a:t>
            </a:r>
            <a:endParaRPr lang="ru-RU" sz="2000" dirty="0"/>
          </a:p>
        </p:txBody>
      </p:sp>
      <p:pic>
        <p:nvPicPr>
          <p:cNvPr id="8" name="Рисунок 7" descr="IMG_20181022_135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133600"/>
            <a:ext cx="24955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1022_140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133600"/>
            <a:ext cx="3657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5257800" cy="5668963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b="1" dirty="0" smtClean="0"/>
              <a:t>                                Хід роботи:</a:t>
            </a:r>
          </a:p>
          <a:p>
            <a:pPr marL="457200" indent="-457200">
              <a:buAutoNum type="arabicPeriod"/>
            </a:pPr>
            <a:r>
              <a:rPr lang="uk-UA" sz="2000" b="1" i="1" dirty="0" smtClean="0"/>
              <a:t>Відрізаємо  від труби кусок потрібної нам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довжини. (Я взяла 65 см.);</a:t>
            </a:r>
          </a:p>
          <a:p>
            <a:pPr marL="457200" indent="-457200">
              <a:buNone/>
            </a:pPr>
            <a:r>
              <a:rPr lang="uk-UA" sz="2000" b="1" i="1" dirty="0" smtClean="0"/>
              <a:t>2.     Щоб наша ваза набула більш витонченої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форми,  у нижній частині </a:t>
            </a:r>
            <a:r>
              <a:rPr lang="uk-UA" sz="2000" b="1" i="1" dirty="0" err="1" smtClean="0"/>
              <a:t>“вази”</a:t>
            </a:r>
            <a:r>
              <a:rPr lang="uk-UA" sz="2000" b="1" i="1" dirty="0" smtClean="0"/>
              <a:t>  (труби), 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приблизно 20 см. від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нижнього краю, зробимо </a:t>
            </a:r>
            <a:r>
              <a:rPr lang="uk-UA" sz="2000" b="1" i="1" dirty="0" err="1" smtClean="0"/>
              <a:t>“нарощування”</a:t>
            </a:r>
            <a:r>
              <a:rPr lang="uk-UA" sz="2000" b="1" i="1" dirty="0" smtClean="0"/>
              <a:t> .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Тут нам стануть в нагоді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картонні коробки. Відрізаємо від картонної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коробки декілька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смужок різної ширини, кожна із яких має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бути дещо вужчою за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попередню та наклеюємо одну на одну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(у декілька  шарів). Так, 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щоб наша труба стала схожою на</a:t>
            </a:r>
          </a:p>
          <a:p>
            <a:pPr marL="457200" indent="-457200">
              <a:buNone/>
            </a:pPr>
            <a:r>
              <a:rPr lang="uk-UA" sz="2000" b="1" i="1" dirty="0" smtClean="0"/>
              <a:t>        античну амфору. </a:t>
            </a:r>
          </a:p>
          <a:p>
            <a:pPr marL="457200" indent="-457200">
              <a:buNone/>
            </a:pPr>
            <a:r>
              <a:rPr lang="uk-UA" sz="2000" b="1" i="1" dirty="0" smtClean="0"/>
              <a:t>3.     </a:t>
            </a:r>
            <a:r>
              <a:rPr lang="uk-UA" sz="2000" b="1" i="1" dirty="0" err="1" smtClean="0"/>
              <a:t>Скотчем</a:t>
            </a:r>
            <a:r>
              <a:rPr lang="uk-UA" sz="2000" b="1" i="1" dirty="0" smtClean="0"/>
              <a:t>  вирівнюємо  нерівності. Щоб наша ваза стала гладенькою.</a:t>
            </a:r>
            <a:endParaRPr lang="ru-RU" sz="2000" b="1" i="1" dirty="0"/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/>
          <a:srcRect l="18605" r="16279" b="9375"/>
          <a:stretch>
            <a:fillRect/>
          </a:stretch>
        </p:blipFill>
        <p:spPr>
          <a:xfrm>
            <a:off x="6096000" y="304800"/>
            <a:ext cx="25908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rcRect t="8696" r="13600"/>
          <a:stretch>
            <a:fillRect/>
          </a:stretch>
        </p:blipFill>
        <p:spPr>
          <a:xfrm>
            <a:off x="5562600" y="304800"/>
            <a:ext cx="28194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19400"/>
            <a:ext cx="2895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00600" y="4114800"/>
            <a:ext cx="4038600" cy="2057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тісненько притискаючи нитки шпагату, рядок за рядком, одну до одної так, щоб крізь нитки нічого на просвічувалось. Ваза готова. Переходимо до оздоблення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0" y="381000"/>
            <a:ext cx="4114800" cy="2057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4. Переходимо до обклеювання заготовки шпагатом. Перевертаємо вазу догори низом та з нижньої частини поступово намащуючи  клеєм  обмотуємо шпагатом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latin typeface="+mn-lt"/>
              </a:rPr>
              <a:t>5. </a:t>
            </a:r>
            <a:r>
              <a:rPr lang="uk-UA" sz="2000" b="1" dirty="0" smtClean="0">
                <a:latin typeface="+mn-lt"/>
              </a:rPr>
              <a:t>Оздоблення вази. </a:t>
            </a:r>
            <a:r>
              <a:rPr lang="uk-UA" sz="1800" b="1" i="1" dirty="0" smtClean="0">
                <a:latin typeface="+mn-lt"/>
              </a:rPr>
              <a:t/>
            </a:r>
            <a:br>
              <a:rPr lang="uk-UA" sz="1800" b="1" i="1" dirty="0" smtClean="0">
                <a:latin typeface="+mn-lt"/>
              </a:rPr>
            </a:br>
            <a:r>
              <a:rPr lang="uk-UA" sz="1800" b="1" i="1" dirty="0" smtClean="0">
                <a:latin typeface="+mn-lt"/>
              </a:rPr>
              <a:t>Я вирішила прикрасити свою вазу соняшниками. Спочатку я намалювала заготовки,  якими  я собі уявляю соняшники на моїй вазі. Окремо: квіти - самі соняшники,листя та стовбури рослин.</a:t>
            </a:r>
            <a:endParaRPr lang="ru-RU" sz="1800" b="1" i="1" dirty="0">
              <a:latin typeface="+mn-lt"/>
            </a:endParaRPr>
          </a:p>
        </p:txBody>
      </p:sp>
      <p:pic>
        <p:nvPicPr>
          <p:cNvPr id="4" name="Содержимое 3" descr="IMG_20181021_1332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78" t="13469" b="10768"/>
          <a:stretch>
            <a:fillRect/>
          </a:stretch>
        </p:blipFill>
        <p:spPr>
          <a:xfrm>
            <a:off x="685800" y="1752600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021_133237.jpg"/>
          <p:cNvPicPr>
            <a:picLocks noChangeAspect="1"/>
          </p:cNvPicPr>
          <p:nvPr/>
        </p:nvPicPr>
        <p:blipFill>
          <a:blip r:embed="rId4" cstate="print"/>
          <a:srcRect l="10000" t="15556" b="24444"/>
          <a:stretch>
            <a:fillRect/>
          </a:stretch>
        </p:blipFill>
        <p:spPr>
          <a:xfrm rot="16200000">
            <a:off x="5372100" y="2019300"/>
            <a:ext cx="2895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81021_133336.jpg"/>
          <p:cNvPicPr>
            <a:picLocks noChangeAspect="1"/>
          </p:cNvPicPr>
          <p:nvPr/>
        </p:nvPicPr>
        <p:blipFill>
          <a:blip r:embed="rId5" cstate="print"/>
          <a:srcRect l="7895" r="5263"/>
          <a:stretch>
            <a:fillRect/>
          </a:stretch>
        </p:blipFill>
        <p:spPr>
          <a:xfrm rot="18807799">
            <a:off x="3188133" y="3614457"/>
            <a:ext cx="2819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935162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latin typeface="+mn-lt"/>
              </a:rPr>
              <a:t> Далі </a:t>
            </a:r>
            <a:r>
              <a:rPr lang="uk-UA" sz="1800" b="1" i="1" dirty="0" err="1" smtClean="0">
                <a:latin typeface="+mn-lt"/>
              </a:rPr>
              <a:t>“розфарбовуємо”</a:t>
            </a:r>
            <a:r>
              <a:rPr lang="uk-UA" sz="1800" b="1" i="1" dirty="0" smtClean="0">
                <a:latin typeface="+mn-lt"/>
              </a:rPr>
              <a:t> малюнки, заповнюючи їх різнокольоровими нитками. Сам малюнок, я кладу у прозору пластикову папку для документів, щоб було видно малюнок. І на папці виконую роботу. </a:t>
            </a:r>
            <a:endParaRPr lang="ru-RU" sz="1800" b="1" i="1" dirty="0"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38600" y="2438400"/>
            <a:ext cx="4648200" cy="1447800"/>
          </a:xfrm>
        </p:spPr>
        <p:txBody>
          <a:bodyPr>
            <a:noAutofit/>
          </a:bodyPr>
          <a:lstStyle/>
          <a:p>
            <a:r>
              <a:rPr lang="uk-UA" sz="1800" b="1" i="1" dirty="0" smtClean="0"/>
              <a:t>Розпочинаємо  із заклеювання серединки соняшника. Намастити клеєм ту частину, яку будемо заповнювати ниткою, обклеюємо  коло ниткою і поступово  заповнюємо  рухаючись до центра.</a:t>
            </a:r>
            <a:endParaRPr lang="ru-RU" sz="1800" b="1" i="1" dirty="0"/>
          </a:p>
        </p:txBody>
      </p:sp>
      <p:pic>
        <p:nvPicPr>
          <p:cNvPr id="10" name="Рисунок 9" descr="IMG_20181021_133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53100" y="-419100"/>
            <a:ext cx="2133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181021_133857.jpg"/>
          <p:cNvPicPr>
            <a:picLocks noChangeAspect="1"/>
          </p:cNvPicPr>
          <p:nvPr/>
        </p:nvPicPr>
        <p:blipFill>
          <a:blip r:embed="rId4" cstate="print"/>
          <a:srcRect l="17500" t="3333" r="23333" b="12222"/>
          <a:stretch>
            <a:fillRect/>
          </a:stretch>
        </p:blipFill>
        <p:spPr>
          <a:xfrm>
            <a:off x="609600" y="2667000"/>
            <a:ext cx="3352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81021_134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3581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81800" cy="1401762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latin typeface="+mn-lt"/>
              </a:rPr>
              <a:t>Далі, навколо кола прикріпляємо пелюстки соняшників, які я зробили із нитки світлішого кольору(висвітлювала білизною). Також, поступово, намащуємо клеєм чергову пелюстку та заповнюємо  ниткою. </a:t>
            </a:r>
            <a:endParaRPr lang="ru-RU" sz="1800" b="1" i="1" dirty="0">
              <a:latin typeface="+mn-lt"/>
            </a:endParaRPr>
          </a:p>
        </p:txBody>
      </p:sp>
      <p:pic>
        <p:nvPicPr>
          <p:cNvPr id="4" name="Содержимое 3" descr="IMG_20181021_1348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907"/>
          <a:stretch>
            <a:fillRect/>
          </a:stretch>
        </p:blipFill>
        <p:spPr>
          <a:xfrm>
            <a:off x="1066800" y="1752600"/>
            <a:ext cx="2743200" cy="25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021_141208.jpg"/>
          <p:cNvPicPr>
            <a:picLocks noChangeAspect="1"/>
          </p:cNvPicPr>
          <p:nvPr/>
        </p:nvPicPr>
        <p:blipFill>
          <a:blip r:embed="rId4" cstate="print"/>
          <a:srcRect l="2593" t="15556" r="4074" b="16667"/>
          <a:stretch>
            <a:fillRect/>
          </a:stretch>
        </p:blipFill>
        <p:spPr>
          <a:xfrm>
            <a:off x="4953000" y="167640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81021_144906.jpg"/>
          <p:cNvPicPr>
            <a:picLocks noChangeAspect="1"/>
          </p:cNvPicPr>
          <p:nvPr/>
        </p:nvPicPr>
        <p:blipFill>
          <a:blip r:embed="rId5" cstate="print"/>
          <a:srcRect t="11111" b="10000"/>
          <a:stretch>
            <a:fillRect/>
          </a:stretch>
        </p:blipFill>
        <p:spPr>
          <a:xfrm rot="8247679">
            <a:off x="3207617" y="3699273"/>
            <a:ext cx="2617883" cy="261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557</Words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Районний позашкільний заклад  Волноваська станція юних техніків</vt:lpstr>
      <vt:lpstr>                     Добрий день, шановні колеги! Пропоную до вашої уваги розробку майстер-класу, яка буде корисна  вчителям, учням та педагогам позашкільної освіти. Пропоную виготовити вазу власними руками, яка прикрасить ваш інтер’ер або стане чудовим подарунком. Її користь в тому, що вона не розіб’ється та буде завжди служити з користю.  Історія вази корінням вирушає ще приблизно  біля   9-10 тис. років назад. Перше начиння, яке можна вважати прародителькою вази, створювали за допомогою ручного ліплення. Це був дуже важкий процес, все змінилося з появою гончарного круга. Стало можливе виготовлення різних форм. З розвитком цивілізації для виготовлення ваз стали використовувати різні матеріали: фарфор, кришталь, дерево, камені та ін. матеріали. У наш час придбали популярність вази, виготовлені за допомогою плетіння або декорування різними матеріалами: шнурами, шпагатом, нитками та ін..Цікавий факт, що створити оригінальну річ можна  із підручних засобів із підручного матеріалу можна виготовити корисну річ яка прикрасить інтер’єр та порадує друзів у вигляді подарунка . Зараз вкрай популярні і модні різні вироби ручної роботи. Вироби із шпагату, зроблені  своїми руками, особливо тішитимуть око і створюватимуть вдома затишну атмосферу. Кінцеві вироби виглядають дуже оригінально. До того ж шпагат відмінно поєднується з іншими декоративними елементами, що додає виробу особливу самобутність.       </vt:lpstr>
      <vt:lpstr>Слайд 3</vt:lpstr>
      <vt:lpstr> Матеріали та  інструменти: труба що залишилась після продажу леноліуму,  джутова нитка, клей для стельових покриттів «Дракон», ножиці, скотч ,картонні коробки. </vt:lpstr>
      <vt:lpstr>Слайд 5</vt:lpstr>
      <vt:lpstr>Слайд 6</vt:lpstr>
      <vt:lpstr>5. Оздоблення вази.  Я вирішила прикрасити свою вазу соняшниками. Спочатку я намалювала заготовки,  якими  я собі уявляю соняшники на моїй вазі. Окремо: квіти - самі соняшники,листя та стовбури рослин.</vt:lpstr>
      <vt:lpstr> Далі “розфарбовуємо” малюнки, заповнюючи їх різнокольоровими нитками. Сам малюнок, я кладу у прозору пластикову папку для документів, щоб було видно малюнок. І на папці виконую роботу. </vt:lpstr>
      <vt:lpstr>Далі, навколо кола прикріпляємо пелюстки соняшників, які я зробили із нитки світлішого кольору(висвітлювала білизною). Також, поступово, намащуємо клеєм чергову пелюстку та заповнюємо  ниткою. </vt:lpstr>
      <vt:lpstr>В центрі квітки створюєм декоративне насіння, хрест на в хрест наклеюєм нитку коричневого кольору(фарбувала марганцем). Потім, даєм клею дещо підсохнути (але не засохнути) так, щоб квітка була гнучкою. </vt:lpstr>
      <vt:lpstr>Виготовлення листочків та стовбурців соняшників відбувається за тією ж поступовістю</vt:lpstr>
      <vt:lpstr>На виготовлення вази, у мене пішло більше тижня часу. Тому, я хочу звернути вашу увагу на те, що вазу слід оздоблювати  поступово, поки ваші деталі ще вологі  та м’якенькі. Таким чином їх зручніше розташовувати на самій вазі. І тут вже вони мають сохнути.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Metodist</cp:lastModifiedBy>
  <cp:revision>61</cp:revision>
  <dcterms:created xsi:type="dcterms:W3CDTF">2018-10-22T07:30:58Z</dcterms:created>
  <dcterms:modified xsi:type="dcterms:W3CDTF">2018-10-23T14:00:09Z</dcterms:modified>
</cp:coreProperties>
</file>