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71" r:id="rId4"/>
    <p:sldId id="257" r:id="rId5"/>
    <p:sldId id="267" r:id="rId6"/>
    <p:sldId id="262" r:id="rId7"/>
    <p:sldId id="268" r:id="rId8"/>
    <p:sldId id="261" r:id="rId9"/>
    <p:sldId id="270" r:id="rId10"/>
    <p:sldId id="265" r:id="rId11"/>
    <p:sldId id="264" r:id="rId12"/>
    <p:sldId id="269" r:id="rId13"/>
    <p:sldId id="266" r:id="rId14"/>
    <p:sldId id="260" r:id="rId15"/>
    <p:sldId id="258" r:id="rId16"/>
    <p:sldId id="259"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A8A82CC-BE92-44A6-BB0F-2011447466E4}" type="datetimeFigureOut">
              <a:rPr lang="ru-RU"/>
              <a:pPr>
                <a:defRPr/>
              </a:pPr>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8997E9-4371-4CEE-8C3B-2DDBA8A13ACD}"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45DE0B-1359-42EF-8B7C-956F80A744EA}" type="datetimeFigureOut">
              <a:rPr lang="ru-RU"/>
              <a:pPr>
                <a:defRPr/>
              </a:pPr>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02F853-BA14-442E-9BCE-9C5C36007BF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5249A9-8598-4183-A5D8-F0ABFE848CF0}" type="datetimeFigureOut">
              <a:rPr lang="ru-RU"/>
              <a:pPr>
                <a:defRPr/>
              </a:pPr>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F9F9DA-5B3E-495B-85C8-10B2CBF41D03}"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AE0441-4457-4F4E-8839-32EF66A1D1A0}" type="datetimeFigureOut">
              <a:rPr lang="ru-RU"/>
              <a:pPr>
                <a:defRPr/>
              </a:pPr>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B0C1AC-9D93-471E-934C-E6C63799BAD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EC93E67-E9E6-438D-8E1C-9D482D631780}" type="datetimeFigureOut">
              <a:rPr lang="ru-RU"/>
              <a:pPr>
                <a:defRPr/>
              </a:pPr>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EEA1DF-3C4C-44FA-9698-C7880F958752}"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033B24-48B7-4C68-B349-573EFD8BC829}" type="datetimeFigureOut">
              <a:rPr lang="ru-RU"/>
              <a:pPr>
                <a:defRPr/>
              </a:pPr>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5C550A-5602-4B78-BBDA-F33C46C6BF5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7ABD52B-B9E5-48F3-8B07-2B76482B9413}" type="datetimeFigureOut">
              <a:rPr lang="ru-RU"/>
              <a:pPr>
                <a:defRPr/>
              </a:pPr>
              <a:t>26.10.2018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4916245-DE09-4E86-B172-6CAB0DF48D9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A42A3C-64CE-4490-B7DC-47EA31845938}" type="datetimeFigureOut">
              <a:rPr lang="ru-RU"/>
              <a:pPr>
                <a:defRPr/>
              </a:pPr>
              <a:t>26.10.2018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F2BE561-B3C2-477D-81A8-028DAB66A69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567A6FE-82D9-49A6-8BCF-F87024C5116A}" type="datetimeFigureOut">
              <a:rPr lang="ru-RU"/>
              <a:pPr>
                <a:defRPr/>
              </a:pPr>
              <a:t>26.10.2018</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7E44763-89B6-4DC2-A17A-F7B9431B46D3}"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C0CE96-FD47-44D5-9FEA-69F76869C843}" type="datetimeFigureOut">
              <a:rPr lang="ru-RU"/>
              <a:pPr>
                <a:defRPr/>
              </a:pPr>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53C732-CB4C-4B3B-B8C1-E741BC3CE9A5}"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5BC2E1-8D8D-4F45-A06A-1804E3AAA3DA}" type="datetimeFigureOut">
              <a:rPr lang="ru-RU"/>
              <a:pPr>
                <a:defRPr/>
              </a:pPr>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BAD9097-D3B9-4C46-A0E5-0D065F01AE5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60B5DCD-98D4-420A-B29C-F5B85A338BB1}" type="datetimeFigureOut">
              <a:rPr lang="ru-RU"/>
              <a:pPr>
                <a:defRPr/>
              </a:pPr>
              <a:t>26.10.2018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156CD2E-2B2B-4E50-8E36-63D46EDA2C0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sp>
        <p:nvSpPr>
          <p:cNvPr id="4" name="Прямоугольник 3"/>
          <p:cNvSpPr/>
          <p:nvPr/>
        </p:nvSpPr>
        <p:spPr>
          <a:xfrm>
            <a:off x="-16474"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endParaRPr lang="ru-RU" sz="4000" dirty="0" smtClean="0">
              <a:solidFill>
                <a:srgbClr val="FFFFFF"/>
              </a:solidFill>
              <a:cs typeface="Arial" charset="0"/>
            </a:endParaRPr>
          </a:p>
          <a:p>
            <a:pPr algn="ctr"/>
            <a:endParaRPr lang="ru-RU" sz="4000" dirty="0" smtClean="0">
              <a:solidFill>
                <a:srgbClr val="FFFFFF"/>
              </a:solidFill>
              <a:cs typeface="Arial" charset="0"/>
            </a:endParaRPr>
          </a:p>
          <a:p>
            <a:pPr algn="ctr"/>
            <a:endParaRPr lang="ru-RU" sz="4000" b="1" i="1" dirty="0" smtClean="0">
              <a:solidFill>
                <a:srgbClr val="FFFFFF"/>
              </a:solidFill>
              <a:latin typeface="Arial Black" pitchFamily="34" charset="0"/>
              <a:cs typeface="Arial" charset="0"/>
            </a:endParaRPr>
          </a:p>
          <a:p>
            <a:pPr algn="ctr"/>
            <a:endParaRPr lang="ru-RU" sz="4000" b="1" i="1" dirty="0" smtClean="0">
              <a:solidFill>
                <a:srgbClr val="FFFFFF"/>
              </a:solidFill>
              <a:latin typeface="Arial Black" pitchFamily="34" charset="0"/>
              <a:cs typeface="Arial" charset="0"/>
            </a:endParaRPr>
          </a:p>
          <a:p>
            <a:pPr algn="ctr"/>
            <a:endParaRPr lang="ru-RU" sz="4000" b="1" i="1" dirty="0" smtClean="0">
              <a:solidFill>
                <a:srgbClr val="FFFFFF"/>
              </a:solidFill>
              <a:latin typeface="Arial Black" pitchFamily="34" charset="0"/>
              <a:cs typeface="Arial" charset="0"/>
            </a:endParaRPr>
          </a:p>
          <a:p>
            <a:pPr algn="ctr"/>
            <a:endParaRPr lang="ru-RU" sz="4000" b="1" i="1" dirty="0" smtClean="0">
              <a:solidFill>
                <a:srgbClr val="FFFFFF"/>
              </a:solidFill>
              <a:latin typeface="Arial Black" pitchFamily="34" charset="0"/>
              <a:cs typeface="Arial" charset="0"/>
            </a:endParaRPr>
          </a:p>
          <a:p>
            <a:pPr algn="ctr"/>
            <a:r>
              <a:rPr lang="ru-RU" sz="4000" b="1" i="1" dirty="0" err="1" smtClean="0">
                <a:solidFill>
                  <a:srgbClr val="FFFFFF"/>
                </a:solidFill>
                <a:latin typeface="Arial Black" pitchFamily="34" charset="0"/>
                <a:cs typeface="Arial" charset="0"/>
              </a:rPr>
              <a:t>Презентація</a:t>
            </a:r>
            <a:r>
              <a:rPr lang="ru-RU" sz="4000" b="1" i="1" dirty="0" smtClean="0">
                <a:solidFill>
                  <a:srgbClr val="FFFFFF"/>
                </a:solidFill>
                <a:latin typeface="Arial Black" pitchFamily="34" charset="0"/>
                <a:cs typeface="Arial" charset="0"/>
              </a:rPr>
              <a:t> </a:t>
            </a:r>
            <a:r>
              <a:rPr lang="ru-RU" sz="4000" b="1" i="1" dirty="0">
                <a:solidFill>
                  <a:srgbClr val="FFFFFF"/>
                </a:solidFill>
                <a:latin typeface="Arial Black" pitchFamily="34" charset="0"/>
                <a:cs typeface="Arial" charset="0"/>
              </a:rPr>
              <a:t>на тему </a:t>
            </a:r>
          </a:p>
          <a:p>
            <a:pPr algn="ctr"/>
            <a:r>
              <a:rPr lang="ru-RU" sz="4000" b="1" i="1" dirty="0">
                <a:solidFill>
                  <a:srgbClr val="FFFFFF"/>
                </a:solidFill>
                <a:latin typeface="Arial Black" pitchFamily="34" charset="0"/>
                <a:cs typeface="Arial" charset="0"/>
              </a:rPr>
              <a:t>«</a:t>
            </a:r>
            <a:r>
              <a:rPr lang="ru-RU" sz="4000" b="1" i="1" dirty="0" smtClean="0">
                <a:solidFill>
                  <a:srgbClr val="FFFFFF"/>
                </a:solidFill>
                <a:latin typeface="Arial Black" pitchFamily="34" charset="0"/>
                <a:cs typeface="Arial" charset="0"/>
              </a:rPr>
              <a:t>Шкода </a:t>
            </a:r>
            <a:r>
              <a:rPr lang="ru-RU" sz="4000" b="1" i="1" dirty="0" err="1" smtClean="0">
                <a:solidFill>
                  <a:srgbClr val="FFFFFF"/>
                </a:solidFill>
                <a:latin typeface="Arial Black" pitchFamily="34" charset="0"/>
                <a:cs typeface="Arial" charset="0"/>
              </a:rPr>
              <a:t>від</a:t>
            </a:r>
            <a:r>
              <a:rPr lang="ru-RU" sz="4000" b="1" i="1" dirty="0" smtClean="0">
                <a:solidFill>
                  <a:srgbClr val="FFFFFF"/>
                </a:solidFill>
                <a:latin typeface="Arial Black" pitchFamily="34" charset="0"/>
                <a:cs typeface="Arial" charset="0"/>
              </a:rPr>
              <a:t>  </a:t>
            </a:r>
            <a:r>
              <a:rPr lang="ru-RU" sz="4000" b="1" i="1" dirty="0" err="1">
                <a:solidFill>
                  <a:srgbClr val="FFFFFF"/>
                </a:solidFill>
                <a:latin typeface="Arial Black" pitchFamily="34" charset="0"/>
                <a:cs typeface="Arial" charset="0"/>
              </a:rPr>
              <a:t>наркотиків</a:t>
            </a:r>
            <a:r>
              <a:rPr lang="ru-RU" sz="4000" b="1" i="1" dirty="0" smtClean="0">
                <a:solidFill>
                  <a:srgbClr val="FFFFFF"/>
                </a:solidFill>
                <a:latin typeface="Arial Black" pitchFamily="34" charset="0"/>
                <a:cs typeface="Arial" charset="0"/>
              </a:rPr>
              <a:t>»</a:t>
            </a:r>
            <a:endParaRPr lang="uk-UA" sz="4000" dirty="0" smtClean="0">
              <a:solidFill>
                <a:srgbClr val="FFFFFF"/>
              </a:solidFill>
              <a:cs typeface="Arial" charset="0"/>
            </a:endParaRPr>
          </a:p>
          <a:p>
            <a:pPr algn="ctr"/>
            <a:endParaRPr lang="ru-RU" sz="4000" dirty="0" smtClean="0">
              <a:solidFill>
                <a:srgbClr val="FFFFFF"/>
              </a:solidFill>
              <a:cs typeface="Arial" charset="0"/>
            </a:endParaRPr>
          </a:p>
          <a:p>
            <a:pPr algn="ctr"/>
            <a:endParaRPr lang="uk-UA" sz="2800" b="1" i="1" dirty="0" smtClean="0">
              <a:solidFill>
                <a:srgbClr val="FFFFFF"/>
              </a:solidFill>
              <a:cs typeface="Arial" charset="0"/>
            </a:endParaRPr>
          </a:p>
          <a:p>
            <a:pPr algn="ctr"/>
            <a:r>
              <a:rPr lang="uk-UA" sz="2800" b="1" i="1" dirty="0" smtClean="0">
                <a:solidFill>
                  <a:srgbClr val="FFFFFF"/>
                </a:solidFill>
                <a:cs typeface="Arial" charset="0"/>
              </a:rPr>
              <a:t>Підготував: керівник </a:t>
            </a:r>
            <a:r>
              <a:rPr lang="uk-UA" sz="2800" b="1" i="1" smtClean="0">
                <a:solidFill>
                  <a:srgbClr val="FFFFFF"/>
                </a:solidFill>
                <a:cs typeface="Arial" charset="0"/>
              </a:rPr>
              <a:t>гуртка </a:t>
            </a:r>
          </a:p>
          <a:p>
            <a:pPr algn="ctr"/>
            <a:r>
              <a:rPr lang="uk-UA" sz="2800" b="1" i="1" smtClean="0">
                <a:solidFill>
                  <a:srgbClr val="FFFFFF"/>
                </a:solidFill>
                <a:cs typeface="Arial" charset="0"/>
              </a:rPr>
              <a:t>районного </a:t>
            </a:r>
            <a:r>
              <a:rPr lang="uk-UA" sz="2800" b="1" i="1" dirty="0" smtClean="0">
                <a:solidFill>
                  <a:srgbClr val="FFFFFF"/>
                </a:solidFill>
                <a:cs typeface="Arial" charset="0"/>
              </a:rPr>
              <a:t>позашкільного закладу </a:t>
            </a:r>
          </a:p>
          <a:p>
            <a:pPr algn="ctr"/>
            <a:r>
              <a:rPr lang="uk-UA" sz="2800" b="1" i="1" dirty="0" err="1" smtClean="0">
                <a:solidFill>
                  <a:srgbClr val="FFFFFF"/>
                </a:solidFill>
                <a:cs typeface="Arial" charset="0"/>
              </a:rPr>
              <a:t>“Волноваська</a:t>
            </a:r>
            <a:r>
              <a:rPr lang="uk-UA" sz="2800" b="1" i="1" dirty="0" smtClean="0">
                <a:solidFill>
                  <a:srgbClr val="FFFFFF"/>
                </a:solidFill>
                <a:cs typeface="Arial" charset="0"/>
              </a:rPr>
              <a:t> станція юних </a:t>
            </a:r>
            <a:r>
              <a:rPr lang="uk-UA" sz="2800" b="1" i="1" dirty="0" err="1" smtClean="0">
                <a:solidFill>
                  <a:srgbClr val="FFFFFF"/>
                </a:solidFill>
                <a:cs typeface="Arial" charset="0"/>
              </a:rPr>
              <a:t>техніків”</a:t>
            </a:r>
            <a:endParaRPr lang="uk-UA" sz="2800" b="1" i="1" dirty="0" smtClean="0">
              <a:solidFill>
                <a:srgbClr val="FFFFFF"/>
              </a:solidFill>
              <a:cs typeface="Arial" charset="0"/>
            </a:endParaRPr>
          </a:p>
          <a:p>
            <a:pPr algn="ctr"/>
            <a:endParaRPr lang="uk-UA" sz="2800" b="1" i="1" dirty="0" smtClean="0">
              <a:solidFill>
                <a:srgbClr val="FFFFFF"/>
              </a:solidFill>
              <a:cs typeface="Arial" charset="0"/>
            </a:endParaRPr>
          </a:p>
          <a:p>
            <a:pPr algn="ctr"/>
            <a:r>
              <a:rPr lang="uk-UA" sz="2800" b="1" i="1" dirty="0" smtClean="0">
                <a:solidFill>
                  <a:srgbClr val="FFFFFF"/>
                </a:solidFill>
                <a:latin typeface="Arial Black" pitchFamily="34" charset="0"/>
                <a:cs typeface="Arial" charset="0"/>
              </a:rPr>
              <a:t>Олександр Валерійович </a:t>
            </a:r>
            <a:r>
              <a:rPr lang="uk-UA" sz="2800" b="1" i="1" dirty="0" err="1" smtClean="0">
                <a:solidFill>
                  <a:srgbClr val="FFFFFF"/>
                </a:solidFill>
                <a:latin typeface="Arial Black" pitchFamily="34" charset="0"/>
                <a:cs typeface="Arial" charset="0"/>
              </a:rPr>
              <a:t>Назарок</a:t>
            </a:r>
            <a:endParaRPr lang="uk-UA" sz="2800" b="1" i="1" dirty="0" smtClean="0">
              <a:solidFill>
                <a:srgbClr val="FFFFFF"/>
              </a:solidFill>
              <a:latin typeface="Arial Black" pitchFamily="34" charset="0"/>
              <a:cs typeface="Arial" charset="0"/>
            </a:endParaRPr>
          </a:p>
          <a:p>
            <a:pPr algn="ctr"/>
            <a:endParaRPr lang="uk-UA" sz="2800" b="1" i="1" dirty="0" smtClean="0">
              <a:solidFill>
                <a:srgbClr val="FFFFFF"/>
              </a:solidFill>
              <a:latin typeface="Arial Black" pitchFamily="34" charset="0"/>
              <a:cs typeface="Arial" charset="0"/>
            </a:endParaRPr>
          </a:p>
          <a:p>
            <a:pPr algn="ctr"/>
            <a:r>
              <a:rPr lang="uk-UA" sz="2800" b="1" i="1" dirty="0" smtClean="0">
                <a:solidFill>
                  <a:srgbClr val="FFFFFF"/>
                </a:solidFill>
                <a:latin typeface="Times New Roman" pitchFamily="18" charset="0"/>
                <a:cs typeface="Times New Roman" pitchFamily="18" charset="0"/>
              </a:rPr>
              <a:t>м. Волноваха </a:t>
            </a:r>
          </a:p>
          <a:p>
            <a:pPr algn="ctr"/>
            <a:r>
              <a:rPr lang="uk-UA" sz="2800" b="1" i="1" dirty="0" smtClean="0">
                <a:solidFill>
                  <a:srgbClr val="FFFFFF"/>
                </a:solidFill>
                <a:latin typeface="Times New Roman" pitchFamily="18" charset="0"/>
                <a:cs typeface="Times New Roman" pitchFamily="18" charset="0"/>
              </a:rPr>
              <a:t>2018 рік</a:t>
            </a:r>
            <a:endParaRPr lang="ru-RU" sz="2800" b="1" i="1" dirty="0">
              <a:solidFill>
                <a:srgbClr val="FFFFFF"/>
              </a:solidFill>
              <a:latin typeface="Times New Roman" pitchFamily="18" charset="0"/>
              <a:cs typeface="Times New Roman" pitchFamily="18"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a:p>
            <a:pPr algn="ctr"/>
            <a:endParaRPr lang="ru-RU" dirty="0">
              <a:solidFill>
                <a:srgbClr val="FFFFFF"/>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endParaRPr lang="ru-RU" smtClean="0"/>
          </a:p>
        </p:txBody>
      </p:sp>
      <p:pic>
        <p:nvPicPr>
          <p:cNvPr id="22530" name="Объект 4"/>
          <p:cNvPicPr>
            <a:picLocks noGrp="1" noChangeAspect="1"/>
          </p:cNvPicPr>
          <p:nvPr>
            <p:ph idx="1"/>
          </p:nvPr>
        </p:nvPicPr>
        <p:blipFill>
          <a:blip r:embed="rId2"/>
          <a:srcRect/>
          <a:stretch>
            <a:fillRect/>
          </a:stretch>
        </p:blipFill>
        <p:spPr>
          <a:xfrm>
            <a:off x="0" y="0"/>
            <a:ext cx="9251950" cy="6858000"/>
          </a:xfrm>
        </p:spPr>
      </p:pic>
      <p:sp>
        <p:nvSpPr>
          <p:cNvPr id="4" name="Прямоугольник 3"/>
          <p:cNvSpPr/>
          <p:nvPr/>
        </p:nvSpPr>
        <p:spPr>
          <a:xfrm>
            <a:off x="4140200" y="5373688"/>
            <a:ext cx="4824413" cy="935037"/>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a:t>Момент, коли колешся не для того, щоб тобі стало добре, а щоб не було погано, настає дуже швидко </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sp>
        <p:nvSpPr>
          <p:cNvPr id="23554" name="Объект 9"/>
          <p:cNvSpPr>
            <a:spLocks noGrp="1"/>
          </p:cNvSpPr>
          <p:nvPr>
            <p:ph idx="1"/>
          </p:nvPr>
        </p:nvSpPr>
        <p:spPr/>
        <p:txBody>
          <a:bodyPr/>
          <a:lstStyle/>
          <a:p>
            <a:endParaRPr lang="ru-RU" smtClean="0"/>
          </a:p>
        </p:txBody>
      </p:sp>
      <p:pic>
        <p:nvPicPr>
          <p:cNvPr id="1026" name="Picture 2" descr="Похожее изображение"/>
          <p:cNvPicPr>
            <a:picLocks noChangeAspect="1" noChangeArrowheads="1"/>
          </p:cNvPicPr>
          <p:nvPr/>
        </p:nvPicPr>
        <p:blipFill>
          <a:blip r:embed="rId2"/>
          <a:srcRect/>
          <a:stretch>
            <a:fillRect/>
          </a:stretch>
        </p:blipFill>
        <p:spPr bwMode="auto">
          <a:xfrm>
            <a:off x="0" y="0"/>
            <a:ext cx="9144000" cy="6858000"/>
          </a:xfrm>
          <a:prstGeom prst="rect">
            <a:avLst/>
          </a:prstGeom>
        </p:spPr>
        <p:style>
          <a:lnRef idx="1">
            <a:schemeClr val="dk1"/>
          </a:lnRef>
          <a:fillRef idx="3">
            <a:schemeClr val="dk1"/>
          </a:fillRef>
          <a:effectRef idx="2">
            <a:schemeClr val="dk1"/>
          </a:effectRef>
          <a:fontRef idx="minor">
            <a:schemeClr val="lt1"/>
          </a:fontRef>
        </p:style>
      </p:pic>
      <p:sp>
        <p:nvSpPr>
          <p:cNvPr id="4" name="Прямоугольник 3"/>
          <p:cNvSpPr/>
          <p:nvPr/>
        </p:nvSpPr>
        <p:spPr>
          <a:xfrm>
            <a:off x="2051050" y="5516563"/>
            <a:ext cx="5329238" cy="936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a:t>Кокаїн - це спосіб Господа попередити Вас, що ви заробляєте занадто багато грошей. </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endParaRPr lang="ru-RU" smtClean="0"/>
          </a:p>
        </p:txBody>
      </p:sp>
      <p:sp>
        <p:nvSpPr>
          <p:cNvPr id="24578" name="Объект 2"/>
          <p:cNvSpPr>
            <a:spLocks noGrp="1"/>
          </p:cNvSpPr>
          <p:nvPr>
            <p:ph idx="1"/>
          </p:nvPr>
        </p:nvSpPr>
        <p:spPr/>
        <p:txBody>
          <a:bodyPr/>
          <a:lstStyle/>
          <a:p>
            <a:endParaRPr lang="ru-RU" smtClean="0"/>
          </a:p>
        </p:txBody>
      </p:sp>
      <p:pic>
        <p:nvPicPr>
          <p:cNvPr id="24579" name="Picture 2" descr="Похожее изображение"/>
          <p:cNvPicPr>
            <a:picLocks noChangeAspect="1" noChangeArrowheads="1"/>
          </p:cNvPicPr>
          <p:nvPr/>
        </p:nvPicPr>
        <p:blipFill>
          <a:blip r:embed="rId2"/>
          <a:srcRect/>
          <a:stretch>
            <a:fillRect/>
          </a:stretch>
        </p:blipFill>
        <p:spPr bwMode="auto">
          <a:xfrm>
            <a:off x="0" y="0"/>
            <a:ext cx="9234488" cy="6858000"/>
          </a:xfrm>
          <a:prstGeom prst="rect">
            <a:avLst/>
          </a:prstGeom>
          <a:noFill/>
          <a:ln w="9525">
            <a:noFill/>
            <a:miter lim="800000"/>
            <a:headEnd/>
            <a:tailEnd/>
          </a:ln>
        </p:spPr>
      </p:pic>
      <p:sp>
        <p:nvSpPr>
          <p:cNvPr id="5" name="Скругленный прямоугольник 4"/>
          <p:cNvSpPr/>
          <p:nvPr/>
        </p:nvSpPr>
        <p:spPr>
          <a:xfrm>
            <a:off x="179388" y="4149725"/>
            <a:ext cx="8883650" cy="2708275"/>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a:t>В результаті вживання кокаїну в крові людини значно зменшується кількість Т-кілерів, які відповідають за функцію регуляції імунітету. Також відзначається порушення координації дій всіх типів клітин імунної системи. Найбільш небезпечно негативний вплив кокаїну на імунітет в парі з алкоголем. І, на жаль, люди залежні від наркотиків досить часто приймають алкоголь з кокаїном. Наслідком цього </a:t>
            </a:r>
            <a:r>
              <a:rPr lang="ru-RU" dirty="0" err="1"/>
              <a:t>є</a:t>
            </a:r>
            <a:r>
              <a:rPr lang="ru-RU" dirty="0"/>
              <a:t> </a:t>
            </a:r>
            <a:r>
              <a:rPr lang="ru-RU" dirty="0" err="1" smtClean="0"/>
              <a:t>утворення</a:t>
            </a:r>
            <a:r>
              <a:rPr lang="ru-RU" dirty="0" smtClean="0"/>
              <a:t> </a:t>
            </a:r>
            <a:r>
              <a:rPr lang="ru-RU" dirty="0" err="1" smtClean="0"/>
              <a:t>кокаетілена</a:t>
            </a:r>
            <a:r>
              <a:rPr lang="ru-RU" dirty="0" smtClean="0"/>
              <a:t> </a:t>
            </a:r>
            <a:r>
              <a:rPr lang="ru-RU" dirty="0"/>
              <a:t>- речовини, що пригнічує діяльність лімфоцитів.</a:t>
            </a:r>
          </a:p>
          <a:p>
            <a:pPr algn="ctr" fontAlgn="auto">
              <a:spcBef>
                <a:spcPts val="0"/>
              </a:spcBef>
              <a:spcAft>
                <a:spcPts val="0"/>
              </a:spcAft>
              <a:defRPr/>
            </a:pPr>
            <a:endParaRPr lang="ru-RU" dirty="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endParaRPr lang="ru-RU" smtClean="0"/>
          </a:p>
        </p:txBody>
      </p:sp>
      <p:sp>
        <p:nvSpPr>
          <p:cNvPr id="25602" name="Объект 2"/>
          <p:cNvSpPr>
            <a:spLocks noGrp="1"/>
          </p:cNvSpPr>
          <p:nvPr>
            <p:ph idx="1"/>
          </p:nvPr>
        </p:nvSpPr>
        <p:spPr/>
        <p:txBody>
          <a:bodyPr/>
          <a:lstStyle/>
          <a:p>
            <a:endParaRPr lang="ru-RU" smtClean="0"/>
          </a:p>
        </p:txBody>
      </p:sp>
      <p:pic>
        <p:nvPicPr>
          <p:cNvPr id="25603" name="Picture 2" descr="Похожее изображение"/>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Скругленный прямоугольник 3"/>
          <p:cNvSpPr/>
          <p:nvPr/>
        </p:nvSpPr>
        <p:spPr>
          <a:xfrm>
            <a:off x="2519363" y="5654675"/>
            <a:ext cx="4105275" cy="936625"/>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a:t>Всі наркомани рано чи пізно перестають вживати .., деяким це вдається за життя ...</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ru-RU" smtClean="0"/>
          </a:p>
        </p:txBody>
      </p:sp>
      <p:sp>
        <p:nvSpPr>
          <p:cNvPr id="26626" name="Объект 2"/>
          <p:cNvSpPr>
            <a:spLocks noGrp="1"/>
          </p:cNvSpPr>
          <p:nvPr>
            <p:ph idx="1"/>
          </p:nvPr>
        </p:nvSpPr>
        <p:spPr/>
        <p:txBody>
          <a:bodyPr/>
          <a:lstStyle/>
          <a:p>
            <a:endParaRPr lang="ru-RU" smtClean="0"/>
          </a:p>
        </p:txBody>
      </p:sp>
      <p:pic>
        <p:nvPicPr>
          <p:cNvPr id="26627" name="Picture 2" descr="Похожее изображение"/>
          <p:cNvPicPr>
            <a:picLocks noChangeAspect="1" noChangeArrowheads="1"/>
          </p:cNvPicPr>
          <p:nvPr/>
        </p:nvPicPr>
        <p:blipFill>
          <a:blip r:embed="rId2"/>
          <a:srcRect/>
          <a:stretch>
            <a:fillRect/>
          </a:stretch>
        </p:blipFill>
        <p:spPr bwMode="auto">
          <a:xfrm>
            <a:off x="0" y="-34925"/>
            <a:ext cx="9901238" cy="6892925"/>
          </a:xfrm>
          <a:prstGeom prst="rect">
            <a:avLst/>
          </a:prstGeom>
          <a:noFill/>
          <a:ln w="9525">
            <a:noFill/>
            <a:miter lim="800000"/>
            <a:headEnd/>
            <a:tailEnd/>
          </a:ln>
        </p:spPr>
      </p:pic>
      <p:sp>
        <p:nvSpPr>
          <p:cNvPr id="4" name="Прямоугольник 3"/>
          <p:cNvSpPr/>
          <p:nvPr/>
        </p:nvSpPr>
        <p:spPr>
          <a:xfrm>
            <a:off x="1908175" y="5805488"/>
            <a:ext cx="5184775" cy="7921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ru-RU" dirty="0"/>
              <a:t>Наркотики гарні, щоб втекти від реальності, але реальність така багата, навіщо від неї тікати? </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endParaRPr lang="ru-RU" smtClean="0"/>
          </a:p>
        </p:txBody>
      </p:sp>
      <p:pic>
        <p:nvPicPr>
          <p:cNvPr id="27650" name="Объект 4"/>
          <p:cNvPicPr>
            <a:picLocks noGrp="1" noChangeAspect="1"/>
          </p:cNvPicPr>
          <p:nvPr>
            <p:ph idx="1"/>
          </p:nvPr>
        </p:nvPicPr>
        <p:blipFill>
          <a:blip r:embed="rId2"/>
          <a:srcRect/>
          <a:stretch>
            <a:fillRect/>
          </a:stretch>
        </p:blipFill>
        <p:spPr>
          <a:xfrm>
            <a:off x="0" y="-14288"/>
            <a:ext cx="9144000" cy="6872288"/>
          </a:xfrm>
        </p:spPr>
      </p:pic>
      <p:sp>
        <p:nvSpPr>
          <p:cNvPr id="4" name="Прямоугольник 3"/>
          <p:cNvSpPr/>
          <p:nvPr/>
        </p:nvSpPr>
        <p:spPr>
          <a:xfrm>
            <a:off x="920750" y="5373688"/>
            <a:ext cx="7632700" cy="1338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Якщо ти здоровий, ти щасливий, Ти бачиш сонце, ти можеш подорожувати, ти радієш кожному дню -</a:t>
            </a:r>
          </a:p>
          <a:p>
            <a:pPr algn="ctr" fontAlgn="auto">
              <a:spcBef>
                <a:spcPts val="0"/>
              </a:spcBef>
              <a:spcAft>
                <a:spcPts val="0"/>
              </a:spcAft>
              <a:defRPr/>
            </a:pPr>
            <a:r>
              <a:rPr lang="ru-RU"/>
              <a:t>Скажи наркотикам НІ.</a:t>
            </a:r>
            <a:endParaRPr lang="ru-RU"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endParaRPr lang="ru-RU" smtClean="0"/>
          </a:p>
        </p:txBody>
      </p:sp>
      <p:pic>
        <p:nvPicPr>
          <p:cNvPr id="28674" name="Объект 3"/>
          <p:cNvPicPr>
            <a:picLocks noGrp="1" noChangeAspect="1"/>
          </p:cNvPicPr>
          <p:nvPr>
            <p:ph idx="1"/>
          </p:nvPr>
        </p:nvPicPr>
        <p:blipFill>
          <a:blip r:embed="rId2"/>
          <a:srcRect/>
          <a:stretch>
            <a:fillRect/>
          </a:stretch>
        </p:blipFill>
        <p:spPr>
          <a:xfrm>
            <a:off x="3011488" y="2822575"/>
            <a:ext cx="3121025" cy="2081213"/>
          </a:xfrm>
        </p:spPr>
      </p:pic>
      <p:pic>
        <p:nvPicPr>
          <p:cNvPr id="28675" name="Picture 2" descr="Картинки по запросу день семьи в казахстане"/>
          <p:cNvPicPr>
            <a:picLocks noChangeAspect="1" noChangeArrowheads="1"/>
          </p:cNvPicPr>
          <p:nvPr/>
        </p:nvPicPr>
        <p:blipFill>
          <a:blip r:embed="rId3"/>
          <a:srcRect/>
          <a:stretch>
            <a:fillRect/>
          </a:stretch>
        </p:blipFill>
        <p:spPr bwMode="auto">
          <a:xfrm>
            <a:off x="-1588" y="4763"/>
            <a:ext cx="9128126" cy="6853237"/>
          </a:xfrm>
          <a:prstGeom prst="rect">
            <a:avLst/>
          </a:prstGeom>
          <a:noFill/>
          <a:ln w="9525">
            <a:noFill/>
            <a:miter lim="800000"/>
            <a:headEnd/>
            <a:tailEnd/>
          </a:ln>
        </p:spPr>
      </p:pic>
      <p:sp>
        <p:nvSpPr>
          <p:cNvPr id="5" name="Прямоугольник 4"/>
          <p:cNvSpPr/>
          <p:nvPr/>
        </p:nvSpPr>
        <p:spPr>
          <a:xfrm>
            <a:off x="2195513" y="5732463"/>
            <a:ext cx="41052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рай не вміщується в пакетику!</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sp>
        <p:nvSpPr>
          <p:cNvPr id="14338" name="Заголовок 1"/>
          <p:cNvSpPr>
            <a:spLocks noGrp="1"/>
          </p:cNvSpPr>
          <p:nvPr>
            <p:ph type="ctrTitle"/>
          </p:nvPr>
        </p:nvSpPr>
        <p:spPr/>
        <p:txBody>
          <a:bodyPr/>
          <a:lstStyle/>
          <a:p>
            <a:endParaRPr lang="ru-RU" smtClean="0"/>
          </a:p>
        </p:txBody>
      </p:sp>
      <p:pic>
        <p:nvPicPr>
          <p:cNvPr id="14339" name="Рисунок 4"/>
          <p:cNvPicPr>
            <a:picLocks noChangeAspect="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4" name="Прямоугольник 3"/>
          <p:cNvSpPr/>
          <p:nvPr/>
        </p:nvSpPr>
        <p:spPr>
          <a:xfrm>
            <a:off x="1403350" y="5680075"/>
            <a:ext cx="6553200" cy="8636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err="1" smtClean="0"/>
              <a:t>Наркотіки</a:t>
            </a:r>
            <a:r>
              <a:rPr lang="ru-RU" dirty="0" smtClean="0"/>
              <a:t>- </a:t>
            </a:r>
            <a:r>
              <a:rPr lang="ru-RU" dirty="0"/>
              <a:t>це гра в хрестики-нулики ... спочатку </a:t>
            </a:r>
            <a:r>
              <a:rPr lang="ru-RU" dirty="0" err="1"/>
              <a:t>ти</a:t>
            </a:r>
            <a:r>
              <a:rPr lang="ru-RU" dirty="0"/>
              <a:t> </a:t>
            </a:r>
            <a:r>
              <a:rPr lang="ru-RU" dirty="0" err="1" smtClean="0"/>
              <a:t>ставиш</a:t>
            </a:r>
            <a:r>
              <a:rPr lang="ru-RU" dirty="0" smtClean="0"/>
              <a:t> нулик, </a:t>
            </a:r>
            <a:r>
              <a:rPr lang="ru-RU" dirty="0"/>
              <a:t>а потім на тобі ставлять хрестик </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endParaRPr lang="ru-RU" smtClean="0"/>
          </a:p>
        </p:txBody>
      </p:sp>
      <p:sp>
        <p:nvSpPr>
          <p:cNvPr id="15362" name="Объект 2"/>
          <p:cNvSpPr>
            <a:spLocks noGrp="1"/>
          </p:cNvSpPr>
          <p:nvPr>
            <p:ph idx="1"/>
          </p:nvPr>
        </p:nvSpPr>
        <p:spPr/>
        <p:txBody>
          <a:bodyPr/>
          <a:lstStyle/>
          <a:p>
            <a:endParaRPr lang="ru-RU" smtClean="0"/>
          </a:p>
        </p:txBody>
      </p:sp>
      <p:sp>
        <p:nvSpPr>
          <p:cNvPr id="15363" name="AutoShape 2" descr="Похожее изображени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15364" name="Picture 4" descr="Похожее изображение"/>
          <p:cNvPicPr>
            <a:picLocks noChangeAspect="1" noChangeArrowheads="1"/>
          </p:cNvPicPr>
          <p:nvPr/>
        </p:nvPicPr>
        <p:blipFill>
          <a:blip r:embed="rId2"/>
          <a:srcRect/>
          <a:stretch>
            <a:fillRect/>
          </a:stretch>
        </p:blipFill>
        <p:spPr bwMode="auto">
          <a:xfrm>
            <a:off x="0" y="-34925"/>
            <a:ext cx="9144000" cy="6892925"/>
          </a:xfrm>
          <a:prstGeom prst="rect">
            <a:avLst/>
          </a:prstGeom>
          <a:noFill/>
          <a:ln w="9525">
            <a:noFill/>
            <a:miter lim="800000"/>
            <a:headEnd/>
            <a:tailEnd/>
          </a:ln>
        </p:spPr>
      </p:pic>
      <p:sp>
        <p:nvSpPr>
          <p:cNvPr id="4" name="Скругленный прямоугольник 3"/>
          <p:cNvSpPr/>
          <p:nvPr/>
        </p:nvSpPr>
        <p:spPr>
          <a:xfrm>
            <a:off x="179388" y="4221163"/>
            <a:ext cx="8785225" cy="25209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ru-RU" dirty="0"/>
              <a:t>В результаті прийому наркотиків відбувається процес гноблення центру, що регулює діяльність серця і судин. Це призводить до зниження пульсу і кров'яного тиску. Як наслідок, спостерігається нестача кисню для організму, який впадає в стан гіпоксії. Це, в свою чергу, призводить до порушень процесів метаболізму в серцевому м'язі. В подальшому може розвинутися дистрофія серцевого м'яза. Серце починає працювати все гірше, не забезпечуючи організм киснем в потрібній кількості. Чи не наркозалежний чоловік при таких проблемах задумався б про </a:t>
            </a:r>
            <a:r>
              <a:rPr lang="ru-RU" dirty="0" err="1" smtClean="0"/>
              <a:t>вибір</a:t>
            </a:r>
            <a:r>
              <a:rPr lang="ru-RU" dirty="0" smtClean="0"/>
              <a:t> пульсометра, </a:t>
            </a:r>
            <a:r>
              <a:rPr lang="ru-RU" dirty="0"/>
              <a:t>наркоманам ж зазвичай не до цього.</a:t>
            </a: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endParaRPr lang="ru-RU" smtClean="0"/>
          </a:p>
        </p:txBody>
      </p:sp>
      <p:pic>
        <p:nvPicPr>
          <p:cNvPr id="16386" name="Объект 5"/>
          <p:cNvPicPr>
            <a:picLocks noGrp="1" noChangeAspect="1"/>
          </p:cNvPicPr>
          <p:nvPr>
            <p:ph idx="1"/>
          </p:nvPr>
        </p:nvPicPr>
        <p:blipFill>
          <a:blip r:embed="rId2"/>
          <a:srcRect/>
          <a:stretch>
            <a:fillRect/>
          </a:stretch>
        </p:blipFill>
        <p:spPr>
          <a:xfrm>
            <a:off x="0" y="0"/>
            <a:ext cx="9144000" cy="6907213"/>
          </a:xfrm>
        </p:spPr>
      </p:pic>
      <p:sp>
        <p:nvSpPr>
          <p:cNvPr id="4" name="Прямоугольник 3"/>
          <p:cNvSpPr/>
          <p:nvPr/>
        </p:nvSpPr>
        <p:spPr>
          <a:xfrm>
            <a:off x="1511660" y="260648"/>
            <a:ext cx="5832648" cy="1296144"/>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ru-RU" dirty="0"/>
              <a:t>Зараз в моді нюхати кокс і марихуану </a:t>
            </a:r>
            <a:br>
              <a:rPr lang="ru-RU" dirty="0"/>
            </a:br>
            <a:r>
              <a:rPr lang="ru-RU" dirty="0"/>
              <a:t>Зараз в моді прокидатися, не знаючи де і з ким </a:t>
            </a:r>
            <a:br>
              <a:rPr lang="ru-RU" dirty="0"/>
            </a:br>
            <a:r>
              <a:rPr lang="ru-RU" dirty="0"/>
              <a:t>Зараз в моді засипати не думаючи про завтра </a:t>
            </a:r>
          </a:p>
        </p:txBody>
      </p:sp>
      <p:sp>
        <p:nvSpPr>
          <p:cNvPr id="5" name="Прямоугольник 4"/>
          <p:cNvSpPr/>
          <p:nvPr/>
        </p:nvSpPr>
        <p:spPr>
          <a:xfrm>
            <a:off x="1763713" y="6237288"/>
            <a:ext cx="5329237" cy="5048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ru-RU" dirty="0"/>
              <a:t>Просто зараз модно говорити про деградацію суспільства, будучи його частиною </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endParaRPr lang="ru-RU" smtClean="0"/>
          </a:p>
        </p:txBody>
      </p:sp>
      <p:sp>
        <p:nvSpPr>
          <p:cNvPr id="17410" name="Объект 5"/>
          <p:cNvSpPr>
            <a:spLocks noGrp="1"/>
          </p:cNvSpPr>
          <p:nvPr>
            <p:ph idx="1"/>
          </p:nvPr>
        </p:nvSpPr>
        <p:spPr/>
        <p:txBody>
          <a:bodyPr/>
          <a:lstStyle/>
          <a:p>
            <a:endParaRPr lang="ru-RU" smtClean="0"/>
          </a:p>
        </p:txBody>
      </p:sp>
      <p:pic>
        <p:nvPicPr>
          <p:cNvPr id="17411" name="Picture 2" descr="Похожее изображение"/>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Скругленный прямоугольник 3"/>
          <p:cNvSpPr/>
          <p:nvPr/>
        </p:nvSpPr>
        <p:spPr>
          <a:xfrm>
            <a:off x="1781747" y="4468855"/>
            <a:ext cx="5904656" cy="2088232"/>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ru-RU" sz="1600" dirty="0"/>
              <a:t>Близько 4% відсотків жінок вживають наркотики при вагітності, такі як марихуана, </a:t>
            </a:r>
            <a:r>
              <a:rPr lang="ru-RU" sz="1600" dirty="0" err="1"/>
              <a:t>екстазі</a:t>
            </a:r>
            <a:r>
              <a:rPr lang="ru-RU" sz="1600" dirty="0"/>
              <a:t>, </a:t>
            </a:r>
            <a:r>
              <a:rPr lang="ru-RU" sz="1600" dirty="0" err="1"/>
              <a:t>амфетаміни</a:t>
            </a:r>
            <a:r>
              <a:rPr lang="ru-RU" sz="1600" dirty="0"/>
              <a:t>, Кокаїн і героїн. деякі з цих речовин можуть привести до народження занадто маленької дитини, до передчасних пологів, а також дитина може мати абстинентний синдром (синдром відміни або «ломка»), вроджені дефекти, а в подальшому - проблеми в навчанні і поведінці.</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ru-RU" smtClean="0"/>
          </a:p>
        </p:txBody>
      </p:sp>
      <p:pic>
        <p:nvPicPr>
          <p:cNvPr id="18434" name="Объект 4"/>
          <p:cNvPicPr>
            <a:picLocks noGrp="1" noChangeAspect="1"/>
          </p:cNvPicPr>
          <p:nvPr>
            <p:ph idx="1"/>
          </p:nvPr>
        </p:nvPicPr>
        <p:blipFill>
          <a:blip r:embed="rId2"/>
          <a:srcRect/>
          <a:stretch>
            <a:fillRect/>
          </a:stretch>
        </p:blipFill>
        <p:spPr>
          <a:xfrm>
            <a:off x="0" y="0"/>
            <a:ext cx="9144000" cy="6858000"/>
          </a:xfrm>
        </p:spPr>
      </p:pic>
      <p:sp>
        <p:nvSpPr>
          <p:cNvPr id="4" name="Прямоугольник 3"/>
          <p:cNvSpPr/>
          <p:nvPr/>
        </p:nvSpPr>
        <p:spPr>
          <a:xfrm>
            <a:off x="1979613" y="5516563"/>
            <a:ext cx="5256212" cy="7207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ru-RU" dirty="0"/>
              <a:t>... дурь - прекрасний регулятор. Тримає людей тупими, коли вони могли б бути розумними.</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Похожее изображение"/>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4" name="Скругленный прямоугольник 3"/>
          <p:cNvSpPr/>
          <p:nvPr/>
        </p:nvSpPr>
        <p:spPr>
          <a:xfrm>
            <a:off x="539750" y="5300663"/>
            <a:ext cx="8064500" cy="10810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ru-RU" dirty="0"/>
              <a:t> від наркоманії та пов'язаних з нею хвороб - ВІЛ / СНІД, вірусні гепатити, специфічні </a:t>
            </a:r>
            <a:r>
              <a:rPr lang="ru-RU" dirty="0" err="1"/>
              <a:t>онкозахворювання</a:t>
            </a:r>
            <a:r>
              <a:rPr lang="ru-RU" dirty="0"/>
              <a:t>, Туберкульоз - в Україні помирають 120 тисяч осіб на рік</a:t>
            </a: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smtClean="0"/>
          </a:p>
        </p:txBody>
      </p:sp>
      <p:pic>
        <p:nvPicPr>
          <p:cNvPr id="20482" name="Объект 4"/>
          <p:cNvPicPr>
            <a:picLocks noGrp="1" noChangeAspect="1"/>
          </p:cNvPicPr>
          <p:nvPr>
            <p:ph idx="1"/>
          </p:nvPr>
        </p:nvPicPr>
        <p:blipFill>
          <a:blip r:embed="rId2"/>
          <a:srcRect/>
          <a:stretch>
            <a:fillRect/>
          </a:stretch>
        </p:blipFill>
        <p:spPr>
          <a:xfrm>
            <a:off x="0" y="-100013"/>
            <a:ext cx="9155113" cy="6958013"/>
          </a:xfrm>
        </p:spPr>
      </p:pic>
      <p:sp>
        <p:nvSpPr>
          <p:cNvPr id="4" name="Прямоугольник 3"/>
          <p:cNvSpPr/>
          <p:nvPr/>
        </p:nvSpPr>
        <p:spPr>
          <a:xfrm>
            <a:off x="1776942" y="4725144"/>
            <a:ext cx="5544616" cy="1944216"/>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ru-RU" dirty="0"/>
              <a:t>Спершу ти нюхав просто так, з цікавості, час від часу, потім для того, щоб підбадьоритися по вихідним, далі - щоб знову ж </a:t>
            </a:r>
            <a:br>
              <a:rPr lang="ru-RU" dirty="0"/>
            </a:br>
            <a:r>
              <a:rPr lang="ru-RU" dirty="0"/>
              <a:t>підбадьоритися, але вже і по буднях. Потім ти забув, що кокс - це свято, і став занюхувати кожен день з раннього ранку, щоб не</a:t>
            </a:r>
            <a:br>
              <a:rPr lang="ru-RU" dirty="0"/>
            </a:br>
            <a:r>
              <a:rPr lang="ru-RU" dirty="0"/>
              <a:t>звихнутися ... </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endParaRPr lang="ru-RU" smtClean="0"/>
          </a:p>
        </p:txBody>
      </p:sp>
      <p:sp>
        <p:nvSpPr>
          <p:cNvPr id="21506" name="Объект 2"/>
          <p:cNvSpPr>
            <a:spLocks noGrp="1"/>
          </p:cNvSpPr>
          <p:nvPr>
            <p:ph idx="1"/>
          </p:nvPr>
        </p:nvSpPr>
        <p:spPr/>
        <p:txBody>
          <a:bodyPr/>
          <a:lstStyle/>
          <a:p>
            <a:endParaRPr lang="ru-RU" smtClean="0"/>
          </a:p>
        </p:txBody>
      </p:sp>
      <p:pic>
        <p:nvPicPr>
          <p:cNvPr id="21507" name="Picture 2" descr="Похожее изображение"/>
          <p:cNvPicPr>
            <a:picLocks noChangeAspect="1" noChangeArrowheads="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4" name="Скругленный прямоугольник 3"/>
          <p:cNvSpPr/>
          <p:nvPr/>
        </p:nvSpPr>
        <p:spPr>
          <a:xfrm>
            <a:off x="179388" y="5157788"/>
            <a:ext cx="8713787" cy="17303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ru-RU" dirty="0"/>
              <a:t>В результаті застосування наркотиків розвивається токсична енцефалопатія - серйозне захворювання мозку, при якому гине достатню кількість клітин головного мозку. Це призводить до погіршення його роботи. З'являється нездатність до розумової праці, ослаблення пам'яті. Людина стає неуважним, йому вкрай важко вдається сконцентрувати свою увагу.</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518</Words>
  <Application>Microsoft Office PowerPoint</Application>
  <PresentationFormat>Экран (4:3)</PresentationFormat>
  <Paragraphs>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Marina</cp:lastModifiedBy>
  <cp:revision>22</cp:revision>
  <dcterms:created xsi:type="dcterms:W3CDTF">2018-01-21T11:50:59Z</dcterms:created>
  <dcterms:modified xsi:type="dcterms:W3CDTF">2018-10-26T12:01:48Z</dcterms:modified>
</cp:coreProperties>
</file>