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30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F34A-6766-45DB-B2A3-40EE6DA28D1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EFB4-795B-4DBF-80CD-E872B380F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000233"/>
            <a:ext cx="5829300" cy="221457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6000" dirty="0" err="1" smtClean="0">
                <a:solidFill>
                  <a:srgbClr val="C00000"/>
                </a:solidFill>
                <a:latin typeface="Monotype Corsiva" pitchFamily="66" charset="0"/>
              </a:rPr>
              <a:t>Л</a:t>
            </a:r>
            <a:r>
              <a:rPr lang="uk-UA" sz="6000" dirty="0" err="1" smtClean="0">
                <a:solidFill>
                  <a:srgbClr val="C00000"/>
                </a:solidFill>
                <a:latin typeface="Monotype Corsiva" pitchFamily="66" charset="0"/>
              </a:rPr>
              <a:t>ялька-мотанка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3786182"/>
            <a:ext cx="4800600" cy="373221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Майстер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 –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клас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Haettenschweiler" pitchFamily="34" charset="0"/>
            </a:endParaRPr>
          </a:p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Підготувала:  керівник гуртка </a:t>
            </a:r>
            <a:r>
              <a:rPr lang="uk-UA" sz="3600" dirty="0" err="1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“Народні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 </a:t>
            </a:r>
            <a:r>
              <a:rPr lang="uk-UA" sz="3600" dirty="0" err="1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ремесла”</a:t>
            </a:r>
            <a:endParaRPr lang="uk-UA" sz="3600" dirty="0" smtClean="0">
              <a:solidFill>
                <a:schemeClr val="accent2">
                  <a:lumMod val="50000"/>
                </a:schemeClr>
              </a:solidFill>
              <a:latin typeface="Haettenschweiler" pitchFamily="34" charset="0"/>
            </a:endParaRPr>
          </a:p>
          <a:p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Волноваської станції юних техніків, Донецької області</a:t>
            </a:r>
          </a:p>
          <a:p>
            <a:r>
              <a:rPr lang="uk-UA" sz="3600" dirty="0" err="1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Севостьянова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Haettenschweiler" pitchFamily="34" charset="0"/>
              </a:rPr>
              <a:t> Марина Михайлівна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Haettenschweiler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Ляльки-мотанки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— це давній український оберіг.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Настав </a:t>
            </a:r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час, коли ручна робота почала </a:t>
            </a:r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і дорослими </a:t>
            </a:r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цінуватися більше, ніж те, що можна наштампувати на конвеєрі. Тому спалах популярності </a:t>
            </a:r>
            <a:r>
              <a:rPr lang="uk-UA" sz="1800" dirty="0" err="1" smtClean="0">
                <a:solidFill>
                  <a:schemeClr val="accent2"/>
                </a:solidFill>
                <a:latin typeface="Monotype Corsiva" pitchFamily="66" charset="0"/>
              </a:rPr>
              <a:t>ляльки-мотанки</a:t>
            </a:r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 цілком закономірний. Крім того, технологія виготовлення цієї іграшки напрочуд проста. Хоча охочі можуть вносити в неї свої поправки.   Лялька була дуже популярною ледь не з печерних часів. </a:t>
            </a:r>
            <a:endParaRPr lang="uk-UA" sz="18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Її сміливо можна назвати найкращою іграшкою для дитини, особливо дівчинки. Скільки існує людство, стільки існує ця іграшка, яка мала дитину заспокоїти, нагодувати і вберегти від усякого зла. Бо мати, залишаючи на якийсь час дитя, замотувала фрукти чи хліб у тканину, прив’язувала паличку і давала як іграшку (два в одному: іграшка й соска). </a:t>
            </a:r>
            <a:endParaRPr lang="uk-UA" sz="18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Ляльки виготовляли з найрізноманітніших матеріалів – глини, дерева, соломи, трави, тканини, ниток. Ігри з ляльками особливо заохочувались, адже віщували добробут і прибуток у родині, зокрема появу у ній нової людинки. Для України традиційною була </a:t>
            </a:r>
            <a:r>
              <a:rPr lang="uk-UA" sz="1800" dirty="0" err="1" smtClean="0">
                <a:solidFill>
                  <a:schemeClr val="accent2"/>
                </a:solidFill>
                <a:latin typeface="Monotype Corsiva" pitchFamily="66" charset="0"/>
              </a:rPr>
              <a:t>лялька-мотанка</a:t>
            </a:r>
            <a:r>
              <a:rPr lang="uk-UA" sz="1800" dirty="0" smtClean="0">
                <a:solidFill>
                  <a:schemeClr val="accent2"/>
                </a:solidFill>
                <a:latin typeface="Monotype Corsiva" pitchFamily="66" charset="0"/>
              </a:rPr>
              <a:t>, яка як зображення жіночого божества вважалась оберегом дитини. Найпоширеніші – ганчір’яні ляльки, які створюються без використання голки. Їх робили зазвичай зі шматків уживаного раніше одягу або залишків тканини від пошиття нового. Найкращим і найсильнішим оберегом була лялька, яка мала в собі шматочок одягу саме тієї дитини, для якої робилась. У ляльки обов’язково виділялась голова – у шматок білої тканини накладали ганчірок, сухої трави або хліба і перев’язували ниткою, надаючи таким чином круглої форми. Інші частини – руки, ноги, тулуб – робили при бажанні, це не було обов’язково. Не шили також одягу. Просто намотували шматки тканини. Певне значення відігравав головний убір ляльки (віночок чи очіпок) – він вказував на її «вік». </a:t>
            </a:r>
            <a:r>
              <a:rPr lang="uk-UA" sz="1800" dirty="0" smtClean="0"/>
              <a:t>  </a:t>
            </a:r>
            <a:endParaRPr lang="ru-RU" sz="18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48362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chemeClr val="accent2"/>
                </a:solidFill>
                <a:latin typeface="Monotype Corsiva" pitchFamily="66" charset="0"/>
              </a:rPr>
              <a:t>Особливою рисою української </a:t>
            </a:r>
            <a:r>
              <a:rPr lang="uk-UA" sz="2000" dirty="0" err="1" smtClean="0">
                <a:solidFill>
                  <a:schemeClr val="accent2"/>
                </a:solidFill>
                <a:latin typeface="Monotype Corsiva" pitchFamily="66" charset="0"/>
              </a:rPr>
              <a:t>ляльки-мотанки</a:t>
            </a:r>
            <a:r>
              <a:rPr lang="uk-UA" sz="2000" dirty="0" smtClean="0">
                <a:solidFill>
                  <a:schemeClr val="accent2"/>
                </a:solidFill>
                <a:latin typeface="Monotype Corsiva" pitchFamily="66" charset="0"/>
              </a:rPr>
              <a:t> є відсутність обличчя або позначення його переплетенням ниток у формі хреста, символу сонця, які в центрі могли утворювати квадрат чи ромб. Тим, хто хотів би мати у себе вдома такий оберіг, цей майстер-клас </a:t>
            </a:r>
            <a:r>
              <a:rPr lang="uk-UA" sz="2000" dirty="0" smtClean="0">
                <a:solidFill>
                  <a:schemeClr val="accent2"/>
                </a:solidFill>
                <a:latin typeface="Monotype Corsiva" pitchFamily="66" charset="0"/>
              </a:rPr>
              <a:t>для вас.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43108"/>
            <a:ext cx="6172200" cy="4714908"/>
          </a:xfrm>
        </p:spPr>
        <p:txBody>
          <a:bodyPr/>
          <a:lstStyle/>
          <a:p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Роботу починаємо: </a:t>
            </a:r>
          </a:p>
          <a:p>
            <a:pPr>
              <a:buNone/>
            </a:pP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        1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. Скручуємо такий собі рулончик для наповнення голови ляльки. Взагалі-то для цього можна використати вату, </a:t>
            </a:r>
            <a:r>
              <a:rPr lang="uk-UA" sz="1600" dirty="0" err="1" smtClean="0">
                <a:solidFill>
                  <a:schemeClr val="accent2"/>
                </a:solidFill>
                <a:latin typeface="Monotype Corsiva" pitchFamily="66" charset="0"/>
              </a:rPr>
              <a:t>синтепух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, зерно, сіно чи навіть якесь пахуче зілля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,.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Marina\Downloads\одесса\20181009_09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3286116"/>
            <a:ext cx="3143272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42" y="7000892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2. Тепер це наповнення (у нашому випадку рулончик з тканини) кладемо приблизно посередині одного з країв прямокутного шматка тканини, яким буде тулуб ляльки, і знову загортаємо рулон, посередині якого передбачається голова 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ляльки</a:t>
            </a:r>
            <a:r>
              <a:rPr lang="uk-UA" sz="1600" dirty="0" smtClean="0"/>
              <a:t> </a:t>
            </a:r>
            <a:endParaRPr lang="uk-UA" sz="1600" dirty="0" smtClean="0"/>
          </a:p>
          <a:p>
            <a:pPr algn="just"/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3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. Перегинаємо його і формуємо голову.       </a:t>
            </a:r>
            <a:endParaRPr lang="uk-UA" sz="16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  4. Шию перев’язуємо міцною </a:t>
            </a:r>
            <a:r>
              <a:rPr lang="uk-UA" sz="1600" dirty="0" smtClean="0">
                <a:solidFill>
                  <a:schemeClr val="accent2"/>
                </a:solidFill>
                <a:latin typeface="Monotype Corsiva" pitchFamily="66" charset="0"/>
              </a:rPr>
              <a:t>ниткою.</a:t>
            </a:r>
            <a:endParaRPr lang="ru-RU" sz="1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Marina\Downloads\одесса\20181009_10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457200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42" y="107153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5. Тепер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будемо робити солярний знак замість обличчя. </a:t>
            </a: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Marina\Downloads\одесса\20181009_123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1643042"/>
            <a:ext cx="3571900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04" y="4857752"/>
            <a:ext cx="5857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Можна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брати  будь-які кольорові нитки, навіть стрічки. Спочатку обмотуємо голову навхрест, спершу прокладаємо горизонтальну смужку на обличчі, тоді вертикальну, напрямок змінюємо ззаду  (який при цьому там буде вигляд – неважливо, все одно потім закриємо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 волоссям або хусткою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).   </a:t>
            </a:r>
            <a:endParaRPr lang="uk-UA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6.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Тоді прокладаємо нитку – спершу обабіч горизонтальної смужки...        </a:t>
            </a:r>
            <a:endParaRPr lang="uk-UA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7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...а тоді обабіч вертикальної.        </a:t>
            </a:r>
            <a:endParaRPr lang="uk-UA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8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І повторюємо так, міняючи кольори ниток, поки не будемо задоволені створеним «обличчям». Розмір і підбір кольорів хреста – на ваш смак.  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1000100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9.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З окремого шматочка тканини скручуємо руки, кінці зав’язуємо ниткою.      </a:t>
            </a:r>
            <a:endParaRPr lang="uk-UA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 10.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Закладаємо «руки» між двома кінцями тулуба, ближче до шиї.       </a:t>
            </a:r>
            <a:endParaRPr lang="uk-UA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 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11.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Міцною ниткою туго «затягуємо талію».</a:t>
            </a:r>
            <a:r>
              <a:rPr lang="uk-UA" dirty="0" smtClean="0"/>
              <a:t>         </a:t>
            </a:r>
            <a:endParaRPr lang="ru-RU" dirty="0"/>
          </a:p>
        </p:txBody>
      </p:sp>
      <p:pic>
        <p:nvPicPr>
          <p:cNvPr id="3074" name="Picture 2" descr="C:\Users\Marina\Downloads\одесса\20181009_124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571736"/>
            <a:ext cx="2643206" cy="2786082"/>
          </a:xfrm>
          <a:prstGeom prst="rect">
            <a:avLst/>
          </a:prstGeom>
          <a:noFill/>
        </p:spPr>
      </p:pic>
      <p:pic>
        <p:nvPicPr>
          <p:cNvPr id="3075" name="Picture 3" descr="C:\Users\Marina\Downloads\одесса\20181009_13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2571736"/>
            <a:ext cx="2928958" cy="2786082"/>
          </a:xfrm>
          <a:prstGeom prst="rect">
            <a:avLst/>
          </a:prstGeom>
          <a:noFill/>
        </p:spPr>
      </p:pic>
      <p:pic>
        <p:nvPicPr>
          <p:cNvPr id="3076" name="Picture 4" descr="C:\Users\Marina\Downloads\одесса\20181009_13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8" y="5715008"/>
            <a:ext cx="492922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92866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12. Беремо будь-які  нитки або шпагат . Формуємо волосся </a:t>
            </a:r>
            <a:r>
              <a:rPr lang="uk-UA" dirty="0" err="1" smtClean="0">
                <a:solidFill>
                  <a:schemeClr val="accent2"/>
                </a:solidFill>
                <a:latin typeface="Monotype Corsiva" pitchFamily="66" charset="0"/>
              </a:rPr>
              <a:t>лялькі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. Пришиваємо волосся до голови, перев’язуємо позаду ниткою та заплітаємо коси. Можна замість волосся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 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прив’язати хустку.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 </a:t>
            </a:r>
            <a:r>
              <a:rPr lang="uk-UA" dirty="0" smtClean="0"/>
              <a:t>     </a:t>
            </a:r>
            <a:endParaRPr lang="ru-RU" dirty="0"/>
          </a:p>
        </p:txBody>
      </p:sp>
      <p:pic>
        <p:nvPicPr>
          <p:cNvPr id="4098" name="Picture 2" descr="C:\Users\Marina\Downloads\одесса\20181009_14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26" y="2071670"/>
            <a:ext cx="3857652" cy="2500330"/>
          </a:xfrm>
          <a:prstGeom prst="rect">
            <a:avLst/>
          </a:prstGeom>
          <a:noFill/>
        </p:spPr>
      </p:pic>
      <p:pic>
        <p:nvPicPr>
          <p:cNvPr id="4099" name="Picture 3" descr="C:\Users\Marina\Downloads\одесса\20181009_14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4786314"/>
            <a:ext cx="400052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4" y="92866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13.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Тепер обгортаємо ляльку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плахтою, 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прив’язуємо фартушок. Також можна зав’язати пояс, одягти намисто тощо – усе залежить від вашого </a:t>
            </a: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</a:rPr>
              <a:t>бажання та фантазії.</a:t>
            </a:r>
            <a:endParaRPr lang="ru-RU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Marina\Downloads\одесса\20181009_132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214546"/>
            <a:ext cx="2928958" cy="3071834"/>
          </a:xfrm>
          <a:prstGeom prst="rect">
            <a:avLst/>
          </a:prstGeom>
          <a:noFill/>
        </p:spPr>
      </p:pic>
      <p:pic>
        <p:nvPicPr>
          <p:cNvPr id="5123" name="Picture 3" descr="C:\Users\Marina\Downloads\одесса\20181009_133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6" y="2214546"/>
            <a:ext cx="2786082" cy="3071834"/>
          </a:xfrm>
          <a:prstGeom prst="rect">
            <a:avLst/>
          </a:prstGeom>
          <a:noFill/>
        </p:spPr>
      </p:pic>
      <p:pic>
        <p:nvPicPr>
          <p:cNvPr id="5124" name="Picture 4" descr="C:\Users\Marina\Downloads\одесса\20181009_14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5500694"/>
            <a:ext cx="2857520" cy="3286148"/>
          </a:xfrm>
          <a:prstGeom prst="rect">
            <a:avLst/>
          </a:prstGeom>
          <a:noFill/>
        </p:spPr>
      </p:pic>
      <p:pic>
        <p:nvPicPr>
          <p:cNvPr id="5125" name="Picture 5" descr="C:\Users\Marina\Downloads\одесса\20181009_142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5572132"/>
            <a:ext cx="278608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70" y="5786446"/>
            <a:ext cx="5143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ляльки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пішла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година часу.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чистих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помислів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доброго настрою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знадобилися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Нитки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Ножиці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канина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dirty="0" smtClean="0">
                <a:solidFill>
                  <a:schemeClr val="accent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Голки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chemeClr val="accent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трічки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різним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орнаментом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cs typeface="Arial" pitchFamily="34" charset="0"/>
              </a:rPr>
              <a:t>Мереживо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6" name="Picture 2" descr="C:\Users\Marina\Downloads\одесса\20181009_15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4" y="642910"/>
            <a:ext cx="3143272" cy="3143272"/>
          </a:xfrm>
          <a:prstGeom prst="rect">
            <a:avLst/>
          </a:prstGeom>
          <a:noFill/>
        </p:spPr>
      </p:pic>
      <p:pic>
        <p:nvPicPr>
          <p:cNvPr id="6147" name="Picture 3" descr="C:\Users\Marina\Downloads\одесса\20181010_000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2428860"/>
            <a:ext cx="300039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172200" cy="214314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Я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кщо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ви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хочете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здивувати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рідних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чи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друзів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оригінальним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подарунком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чи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придбати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сакральний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оберіг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для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своєї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оселі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, то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лялька-мотанка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–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це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найкращий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вибір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Саме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вона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уособлює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мудрість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віків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національним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надбанням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історією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якого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повинен бути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знайомий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кожен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Monotype Corsiva" pitchFamily="66" charset="0"/>
              </a:rPr>
              <a:t>українець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.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1506" name="Picture 2" descr="C:\Users\Marina\Downloads\одесса\20181010_111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6" y="2143108"/>
            <a:ext cx="48577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1baa4bb1946137d376f16d44a281379d8ee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Лялька-мотанка</vt:lpstr>
      <vt:lpstr>Ляльки-мотанки — це давній український оберіг. </vt:lpstr>
      <vt:lpstr>Особливою рисою української ляльки-мотанки є відсутність обличчя або позначення його переплетенням ниток у формі хреста, символу сонця, які в центрі могли утворювати квадрат чи ромб. Тим, хто хотів би мати у себе вдома такий оберіг, цей майстер-клас для вас.</vt:lpstr>
      <vt:lpstr>Слайд 4</vt:lpstr>
      <vt:lpstr>Слайд 5</vt:lpstr>
      <vt:lpstr>Слайд 6</vt:lpstr>
      <vt:lpstr>Слайд 7</vt:lpstr>
      <vt:lpstr>Слайд 8</vt:lpstr>
      <vt:lpstr>Якщо ви хочете здивувати рідних чи друзів оригінальним подарунком чи придбати сакральний оберіг для своєї оселі, то лялька-мотанка – це найкращий вибір. Саме вона уособлює мудрість віків, є національним надбанням, з історією якого повинен бути знайомий кожен українець. 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Marina</cp:lastModifiedBy>
  <cp:revision>17</cp:revision>
  <dcterms:created xsi:type="dcterms:W3CDTF">2014-03-16T11:50:21Z</dcterms:created>
  <dcterms:modified xsi:type="dcterms:W3CDTF">2018-10-10T09:41:53Z</dcterms:modified>
</cp:coreProperties>
</file>