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74" r:id="rId6"/>
    <p:sldId id="275" r:id="rId7"/>
    <p:sldId id="261" r:id="rId8"/>
    <p:sldId id="257" r:id="rId9"/>
    <p:sldId id="262" r:id="rId10"/>
    <p:sldId id="263" r:id="rId11"/>
    <p:sldId id="264" r:id="rId12"/>
    <p:sldId id="265" r:id="rId13"/>
    <p:sldId id="266" r:id="rId14"/>
    <p:sldId id="273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0DA0"/>
    <a:srgbClr val="65C5A5"/>
    <a:srgbClr val="00FF00"/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C2221-7F45-4A9B-A88B-EB1D00EEEEAC}" type="datetimeFigureOut">
              <a:rPr lang="uk-UA" smtClean="0"/>
              <a:t>23.04.2013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CA7BD-91BF-4C60-983A-32FC817AAB0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755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A7BD-91BF-4C60-983A-32FC817AAB0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935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7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7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58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20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5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82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6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9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04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0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6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09F41-19AB-47B6-999E-3A01029B293F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792AD-68C5-4358-8085-A6DB9B740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47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5.jpeg"/><Relationship Id="rId7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30.jpeg"/><Relationship Id="rId5" Type="http://schemas.openxmlformats.org/officeDocument/2006/relationships/image" Target="../media/image27.png"/><Relationship Id="rId10" Type="http://schemas.microsoft.com/office/2007/relationships/hdphoto" Target="../media/hdphoto4.wdp"/><Relationship Id="rId4" Type="http://schemas.openxmlformats.org/officeDocument/2006/relationships/image" Target="../media/image26.jpe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11" Type="http://schemas.openxmlformats.org/officeDocument/2006/relationships/image" Target="../media/image6.jpeg"/><Relationship Id="rId5" Type="http://schemas.openxmlformats.org/officeDocument/2006/relationships/image" Target="../media/image33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3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2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ідкритий урок\7e7fd1be4a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" y="0"/>
            <a:ext cx="91385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6768752" cy="1470025"/>
          </a:xfrm>
        </p:spPr>
        <p:txBody>
          <a:bodyPr/>
          <a:lstStyle/>
          <a:p>
            <a:r>
              <a:rPr lang="uk-UA" sz="6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Девіз уроку:</a:t>
            </a:r>
            <a:endParaRPr lang="ru-RU" sz="67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7" name="Picture 3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4293096"/>
            <a:ext cx="4248472" cy="34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5777">
            <a:off x="-1112357" y="4445495"/>
            <a:ext cx="4248472" cy="34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2924944"/>
            <a:ext cx="4248472" cy="34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730069"/>
            <a:ext cx="4248472" cy="34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91283"/>
            <a:ext cx="4248472" cy="34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852936"/>
            <a:ext cx="6400800" cy="360040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ru-RU" sz="4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</a:t>
            </a:r>
            <a:r>
              <a:rPr lang="ru-RU" sz="45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Якщо</a:t>
            </a:r>
            <a:r>
              <a:rPr lang="ru-RU" sz="4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дружить увесь </a:t>
            </a:r>
            <a:r>
              <a:rPr lang="ru-RU" sz="45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клас</a:t>
            </a:r>
            <a:r>
              <a:rPr lang="ru-RU" sz="4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– </a:t>
            </a:r>
            <a:r>
              <a:rPr lang="ru-RU" sz="45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успіх</a:t>
            </a:r>
            <a:r>
              <a:rPr lang="ru-RU" sz="4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буде </a:t>
            </a:r>
            <a:r>
              <a:rPr lang="ru-RU" sz="45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повсякчас</a:t>
            </a:r>
            <a:r>
              <a:rPr lang="ru-RU" sz="45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sz="45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1029" name="Picture 5" descr="G:\відкритий урок\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76204"/>
            <a:ext cx="6293484" cy="255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відкритий урок\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66062">
            <a:off x="6679394" y="1518323"/>
            <a:ext cx="4734337" cy="191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145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відкритий урок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" y="-1"/>
            <a:ext cx="9130324" cy="684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тася\Desktop\відкритий урок\x_67cbb3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" y="-99392"/>
            <a:ext cx="1947683" cy="229487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тася\Desktop\відкритий урок\stikhi_kozoch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340" y="-12465"/>
            <a:ext cx="2121024" cy="212102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тася\Desktop\відкритий урок\muu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00" b="84500" l="13333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78307"/>
            <a:ext cx="1952328" cy="21692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тася\Desktop\відкритий урок\51880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51" b="100000" l="2857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739" y="2348880"/>
            <a:ext cx="3946225" cy="269792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тася\Desktop\відкритий урок\6820d79269b548b77f19a81116f2b556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947" y="3902035"/>
            <a:ext cx="2088000" cy="246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979059" y="598380"/>
            <a:ext cx="7488832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Маленький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Няв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на сонці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грі..ся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Кукуріку пісень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співа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.. .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Гав із сусідами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свари..ся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Упертий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Бе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траву щипа.. .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І не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завади..и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йому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Маленьке </a:t>
            </a:r>
            <a:r>
              <a:rPr lang="uk-UA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Ме</a:t>
            </a:r>
            <a:r>
              <a:rPr lang="uk-UA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й велике Му.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30" name="Picture 6" descr="C:\Users\Стася\Desktop\відкритий урок\000000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844" y="4274632"/>
            <a:ext cx="3581047" cy="268578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смітник\зображення\абстракция\0_69687_f15787a4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" y="-15311"/>
            <a:ext cx="9138708" cy="687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181993"/>
          </a:xfrm>
        </p:spPr>
        <p:txBody>
          <a:bodyPr/>
          <a:lstStyle/>
          <a:p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«Спортивна»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074" name="Picture 2" descr="C:\Users\Стася\Desktop\відкритий урок\0011-018-Sport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365" r="8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28194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тася\Desktop\відкритий урок\765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87" b="98013" l="4667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2226543" cy="224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тася\Desktop\відкритий урок\1234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9" b="100000" l="8945" r="896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85424"/>
            <a:ext cx="2641573" cy="264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Стася\Desktop\відкритий урок\197381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250" b="100000" l="215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2491730" cy="267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3075" y="-779373"/>
            <a:ext cx="2979618" cy="4129594"/>
          </a:xfrm>
          <a:prstGeom prst="rect">
            <a:avLst/>
          </a:prstGeom>
          <a:noFill/>
          <a:effectLst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тася\Desktop\відкритий урок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0" y="0"/>
            <a:ext cx="9199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181993"/>
          </a:xfrm>
        </p:spPr>
        <p:txBody>
          <a:bodyPr/>
          <a:lstStyle/>
          <a:p>
            <a:r>
              <a:rPr lang="uk-UA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«Ланцюжок»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31137" y="2420888"/>
            <a:ext cx="7772400" cy="1181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123" name="Picture 3" descr="C:\Users\Стася\Desktop\відкритий урок\ec2568f35ae8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26" b="95374" l="3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38100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970804"/>
            <a:ext cx="2979618" cy="4129594"/>
          </a:xfrm>
          <a:prstGeom prst="rect">
            <a:avLst/>
          </a:prstGeom>
          <a:noFill/>
          <a:effectLst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260648"/>
            <a:ext cx="9900592" cy="1008112"/>
          </a:xfrm>
        </p:spPr>
        <p:txBody>
          <a:bodyPr>
            <a:noAutofit/>
          </a:bodyPr>
          <a:lstStyle/>
          <a:p>
            <a: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ЗМІНЮВАННЯ ДІЄСЛОВА ЗА ОСОБАМИ </a:t>
            </a:r>
            <a:b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ТА ЧИСЛАМИ ТЕПЕРІШНЬОГО ЧАСУ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02327"/>
              </p:ext>
            </p:extLst>
          </p:nvPr>
        </p:nvGraphicFramePr>
        <p:xfrm>
          <a:off x="251520" y="1397000"/>
          <a:ext cx="8640960" cy="52723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1318090">
                <a:tc gridSpan="5">
                  <a:txBody>
                    <a:bodyPr/>
                    <a:lstStyle/>
                    <a:p>
                      <a:pPr algn="ctr"/>
                      <a:r>
                        <a:rPr lang="uk-UA" sz="4000" i="1" dirty="0" smtClean="0">
                          <a:latin typeface="Arial Black" pitchFamily="34" charset="0"/>
                        </a:rPr>
                        <a:t>ОДНИНА</a:t>
                      </a:r>
                      <a:endParaRPr lang="ru-RU" sz="4000" i="1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Я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ПИШ</a:t>
                      </a:r>
                      <a:r>
                        <a:rPr lang="uk-UA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</a:rPr>
                        <a:t>У</a:t>
                      </a:r>
                      <a:endParaRPr lang="ru-RU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ЧИТАЮ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БІЖУ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СТОЮ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ТИ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 ЕШ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…ЄШ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…ИШ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…ЇШ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ВІН (ВОНА, ВОНО)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….Є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…ИТЬ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…ЇТЬ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080592"/>
              </p:ext>
            </p:extLst>
          </p:nvPr>
        </p:nvGraphicFramePr>
        <p:xfrm>
          <a:off x="251520" y="1397000"/>
          <a:ext cx="8640960" cy="52723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1318090">
                <a:tc gridSpan="5">
                  <a:txBody>
                    <a:bodyPr/>
                    <a:lstStyle/>
                    <a:p>
                      <a:pPr algn="ctr"/>
                      <a:r>
                        <a:rPr lang="uk-UA" sz="4000" i="1" dirty="0" smtClean="0">
                          <a:latin typeface="Arial Black" pitchFamily="34" charset="0"/>
                        </a:rPr>
                        <a:t>МНОЖИНА</a:t>
                      </a:r>
                      <a:endParaRPr lang="ru-RU" sz="4000" i="1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МИ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ПИШЕМО</a:t>
                      </a:r>
                      <a:endParaRPr lang="ru-RU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ЧИТАЄМО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БІЖИМО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СТОЇМО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ВИ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 ЕТЕ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…ЄТЕ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…ИТЕ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…ЇТЕ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318090">
                <a:tc>
                  <a:txBody>
                    <a:bodyPr/>
                    <a:lstStyle/>
                    <a:p>
                      <a:r>
                        <a:rPr lang="uk-UA" sz="2300" dirty="0" smtClean="0">
                          <a:latin typeface="Arial Black" pitchFamily="34" charset="0"/>
                        </a:rPr>
                        <a:t>ВОНИ</a:t>
                      </a:r>
                      <a:endParaRPr lang="ru-RU" sz="23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…УТЬ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….ЮТЬ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…АТЬ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Arial Black" pitchFamily="34" charset="0"/>
                        </a:rPr>
                        <a:t>…ЯТЬ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-540568" y="260648"/>
            <a:ext cx="990059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ЗМІНЮВАННЯ ДІЄСЛОВА ЗА ОСОБАМИ </a:t>
            </a:r>
            <a:br>
              <a:rPr lang="uk-UA" sz="3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uk-UA" sz="3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ТА ЧИСЛАМИ ТЕПЕРІШНЬОГО ЧАСУ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тася\Desktop\відкритий урок\medium_let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" y="0"/>
            <a:ext cx="9144000" cy="685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-243408"/>
            <a:ext cx="7772400" cy="1298625"/>
          </a:xfrm>
        </p:spPr>
        <p:txBody>
          <a:bodyPr>
            <a:normAutofit/>
          </a:bodyPr>
          <a:lstStyle/>
          <a:p>
            <a:r>
              <a:rPr lang="uk-UA" sz="4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«Дружня»</a:t>
            </a:r>
            <a:endParaRPr lang="ru-RU" sz="4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970804"/>
            <a:ext cx="2979618" cy="4129594"/>
          </a:xfrm>
          <a:prstGeom prst="rect">
            <a:avLst/>
          </a:prstGeom>
          <a:noFill/>
          <a:effectLst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1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109985"/>
          </a:xfrm>
        </p:spPr>
        <p:txBody>
          <a:bodyPr>
            <a:normAutofit/>
          </a:bodyPr>
          <a:lstStyle/>
          <a:p>
            <a:r>
              <a:rPr lang="uk-UA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Картка 1</a:t>
            </a:r>
            <a:endParaRPr lang="ru-RU" sz="4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098" name="Picture 2" descr="C:\Users\Стася\Desktop\відкритий урок\teach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85" y="3356992"/>
            <a:ext cx="3008200" cy="309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124144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Arial Black" pitchFamily="34" charset="0"/>
              </a:rPr>
              <a:t>Від поданих дієслів утвори форму 1 ос. </a:t>
            </a:r>
            <a:r>
              <a:rPr lang="uk-UA" b="1" dirty="0" err="1">
                <a:solidFill>
                  <a:srgbClr val="FF0000"/>
                </a:solidFill>
                <a:latin typeface="Arial Black" pitchFamily="34" charset="0"/>
              </a:rPr>
              <a:t>одн</a:t>
            </a:r>
            <a:r>
              <a:rPr lang="uk-UA" b="1" dirty="0">
                <a:solidFill>
                  <a:srgbClr val="FF0000"/>
                </a:solidFill>
                <a:latin typeface="Arial Black" pitchFamily="34" charset="0"/>
              </a:rPr>
              <a:t>. теперішнього часу</a:t>
            </a:r>
          </a:p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 </a:t>
            </a:r>
          </a:p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Зразок. Втекти – втечу. </a:t>
            </a:r>
          </a:p>
          <a:p>
            <a:r>
              <a:rPr lang="uk-UA" b="1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 </a:t>
            </a:r>
            <a:endParaRPr lang="uk-UA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uk-UA" b="1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Сікти - ______, сидіти - ________, будити - ________, підходити - ___________, возити - ________, приносити - _________, садити - ___________, бігти -______.</a:t>
            </a:r>
            <a:endParaRPr lang="uk-UA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uk-UA" b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1122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Arial Black" pitchFamily="34" charset="0"/>
              </a:rPr>
              <a:t>Підкресли та поясни чергування приголосних.</a:t>
            </a:r>
          </a:p>
          <a:p>
            <a:r>
              <a:rPr lang="uk-UA" dirty="0" smtClean="0">
                <a:solidFill>
                  <a:srgbClr val="FF0000"/>
                </a:solidFill>
                <a:latin typeface="Arial Black" pitchFamily="34" charset="0"/>
              </a:rPr>
              <a:t>З виділеним дієсловом склади речення.</a:t>
            </a:r>
            <a:endParaRPr lang="uk-UA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29" y="2465275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січу, 		сиджу </a:t>
            </a:r>
            <a:r>
              <a:rPr lang="uk-UA" b="1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      буджу </a:t>
            </a:r>
          </a:p>
          <a:p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підходжу 		вожу  		         приношу </a:t>
            </a:r>
          </a:p>
          <a:p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саджу 		      біжу</a:t>
            </a:r>
            <a:endParaRPr lang="uk-UA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109985"/>
          </a:xfrm>
        </p:spPr>
        <p:txBody>
          <a:bodyPr>
            <a:normAutofit/>
          </a:bodyPr>
          <a:lstStyle/>
          <a:p>
            <a:r>
              <a:rPr lang="uk-UA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Картка 3</a:t>
            </a:r>
            <a:endParaRPr lang="ru-RU" sz="4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098" name="Picture 2" descr="C:\Users\Стася\Desktop\відкритий урок\teach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85" y="3356992"/>
            <a:ext cx="3008200" cy="309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166843"/>
            <a:ext cx="62464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dirty="0">
                <a:solidFill>
                  <a:srgbClr val="FF0000"/>
                </a:solidFill>
                <a:latin typeface="Arial Black" pitchFamily="34" charset="0"/>
              </a:rPr>
              <a:t>Прочитай вірш. Підкресли дієслова та надпиши як частину мови. Знайди дієслова 2 ос., познач їх. </a:t>
            </a:r>
          </a:p>
          <a:p>
            <a:r>
              <a:rPr lang="uk-UA" sz="22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 </a:t>
            </a: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Закони письма і вимови вивчай.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Написано </a:t>
            </a:r>
            <a:r>
              <a:rPr lang="uk-UA" sz="2200" b="1" i="1" dirty="0" err="1">
                <a:solidFill>
                  <a:srgbClr val="002060"/>
                </a:solidFill>
                <a:latin typeface="Arial Black" pitchFamily="34" charset="0"/>
              </a:rPr>
              <a:t>–шся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 а ти </a:t>
            </a:r>
            <a:r>
              <a:rPr lang="uk-UA" sz="2200" i="1" dirty="0" err="1">
                <a:solidFill>
                  <a:srgbClr val="002060"/>
                </a:solidFill>
                <a:latin typeface="Arial Black" pitchFamily="34" charset="0"/>
              </a:rPr>
              <a:t>с’я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 вимовляй: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Раненько прокидає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Зарядкою займає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Водою обливає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Швиденько одягає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В дорозі не спиняє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Назад не озирає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,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Так, друже мій, ніколи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Не спізни</a:t>
            </a:r>
            <a:r>
              <a:rPr lang="uk-UA" sz="2200" b="1" i="1" dirty="0">
                <a:solidFill>
                  <a:srgbClr val="002060"/>
                </a:solidFill>
                <a:latin typeface="Arial Black" pitchFamily="34" charset="0"/>
              </a:rPr>
              <a:t>шся</a:t>
            </a:r>
            <a:r>
              <a:rPr lang="uk-UA" sz="2200" i="1" dirty="0">
                <a:solidFill>
                  <a:srgbClr val="002060"/>
                </a:solidFill>
                <a:latin typeface="Arial Black" pitchFamily="34" charset="0"/>
              </a:rPr>
              <a:t> до школи.</a:t>
            </a:r>
            <a:endParaRPr lang="uk-UA" sz="22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uk-UA" sz="2200" i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 </a:t>
            </a:r>
            <a:endParaRPr lang="uk-UA" sz="22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lvl="0"/>
            <a:r>
              <a:rPr lang="uk-UA" sz="2200" dirty="0">
                <a:solidFill>
                  <a:srgbClr val="FF0000"/>
                </a:solidFill>
                <a:latin typeface="Arial Black" pitchFamily="34" charset="0"/>
              </a:rPr>
              <a:t>Про що ви довідались з вірша?</a:t>
            </a:r>
          </a:p>
        </p:txBody>
      </p:sp>
    </p:spTree>
    <p:extLst>
      <p:ext uri="{BB962C8B-B14F-4D97-AF65-F5344CB8AC3E}">
        <p14:creationId xmlns:p14="http://schemas.microsoft.com/office/powerpoint/2010/main" val="40882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8573"/>
            <a:ext cx="7772400" cy="1368152"/>
          </a:xfrm>
        </p:spPr>
        <p:txBody>
          <a:bodyPr>
            <a:normAutofit/>
          </a:bodyPr>
          <a:lstStyle/>
          <a:p>
            <a:r>
              <a:rPr lang="uk-UA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«Підсумкова»</a:t>
            </a:r>
            <a:endParaRPr lang="ru-RU" sz="4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098" name="Picture 2" descr="C:\Users\Стася\Desktop\відкритий урок\teach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800" y="3760668"/>
            <a:ext cx="3008200" cy="309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Стася\Desktop\відкритий урок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837" y="4302276"/>
            <a:ext cx="2788781" cy="20790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тася\Desktop\відкритий урок\risovannie+oboi+gribnie+domiki+145171483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653136"/>
            <a:ext cx="2746753" cy="219740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тася\Desktop\відкритий урок\b84b7f7328b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3075781" cy="305117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тася\Desktop\відкритий урок\gingerbread house 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301" y="1412776"/>
            <a:ext cx="2972891" cy="234789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тася\Desktop\відкритий урок\147203_origin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800" y="908720"/>
            <a:ext cx="3150350" cy="216024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Скругленная соединительная линия 5"/>
          <p:cNvCxnSpPr/>
          <p:nvPr/>
        </p:nvCxnSpPr>
        <p:spPr>
          <a:xfrm flipV="1">
            <a:off x="683568" y="3990738"/>
            <a:ext cx="936104" cy="806414"/>
          </a:xfrm>
          <a:prstGeom prst="curvedConnector3">
            <a:avLst/>
          </a:prstGeom>
          <a:ln w="111125" cmpd="dbl">
            <a:solidFill>
              <a:srgbClr val="002060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 rot="16200000" flipH="1">
            <a:off x="1988866" y="4950321"/>
            <a:ext cx="1756845" cy="673120"/>
          </a:xfrm>
          <a:prstGeom prst="curvedConnector3">
            <a:avLst/>
          </a:prstGeom>
          <a:ln w="111125" cmpd="dbl">
            <a:solidFill>
              <a:srgbClr val="002060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flipV="1">
            <a:off x="3563888" y="3573016"/>
            <a:ext cx="1249858" cy="835445"/>
          </a:xfrm>
          <a:prstGeom prst="curvedConnector3">
            <a:avLst/>
          </a:prstGeom>
          <a:ln w="111125" cmpd="dbl">
            <a:solidFill>
              <a:srgbClr val="002060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flipV="1">
            <a:off x="5292080" y="2852936"/>
            <a:ext cx="2347820" cy="576064"/>
          </a:xfrm>
          <a:prstGeom prst="curvedConnector3">
            <a:avLst/>
          </a:prstGeom>
          <a:ln w="111125" cmpd="dbl">
            <a:solidFill>
              <a:srgbClr val="002060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9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Домашнє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завдання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700808"/>
            <a:ext cx="6400800" cy="4104456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 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група</a:t>
            </a:r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Впр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282 (А)</a:t>
            </a:r>
          </a:p>
          <a:p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Впр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293 (Б)</a:t>
            </a:r>
          </a:p>
          <a:p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 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група</a:t>
            </a:r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Впр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282 (Б)</a:t>
            </a:r>
          </a:p>
          <a:p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Впр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293 (А)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2" descr="C:\Users\Стася\Desktop\відкритий урок\b1bc22c34ed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2231591" cy="212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42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відкритий урок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" y="0"/>
            <a:ext cx="9135794" cy="685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659" y="355163"/>
            <a:ext cx="7992888" cy="1470025"/>
          </a:xfrm>
        </p:spPr>
        <p:txBody>
          <a:bodyPr>
            <a:normAutofit fontScale="90000"/>
          </a:bodyPr>
          <a:lstStyle/>
          <a:p>
            <a:r>
              <a:rPr lang="uk-UA" sz="55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Станція «Домашня»</a:t>
            </a:r>
            <a:endParaRPr lang="ru-RU" sz="55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2" name="Picture 4" descr="G:\відкритий урок\4411452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4002"/>
            <a:ext cx="5040560" cy="503409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" y="3252868"/>
            <a:ext cx="2763594" cy="3830196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відкритий урок\6709366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887" y="181160"/>
            <a:ext cx="7772400" cy="1470025"/>
          </a:xfrm>
        </p:spPr>
        <p:txBody>
          <a:bodyPr/>
          <a:lstStyle/>
          <a:p>
            <a:r>
              <a:rPr lang="uk-UA" i="1" dirty="0" smtClean="0">
                <a:solidFill>
                  <a:srgbClr val="AB0D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«Спритна»</a:t>
            </a:r>
            <a:endParaRPr lang="ru-RU" i="1" dirty="0">
              <a:solidFill>
                <a:srgbClr val="AB0D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099" name="Picture 3" descr="G:\відкритий урок\99483displa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4"/>
            <a:ext cx="4032449" cy="403244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" y="3252868"/>
            <a:ext cx="2763594" cy="3830196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відкритий урок\0001-001-Metodicheskaja-razrabotka-Kalligraficheskaja-minutka-na-urokakh-russkogo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586026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:\відкритий урок\d029cb479a7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-459432"/>
            <a:ext cx="2857500" cy="2857500"/>
          </a:xfrm>
          <a:prstGeom prst="rect">
            <a:avLst/>
          </a:prstGeom>
          <a:noFill/>
          <a:effectLst>
            <a:softEdge rad="762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смітник\різне\0909c0dd4420f003946b38ec11db4cf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763" y="1844824"/>
            <a:ext cx="2690572" cy="3605456"/>
          </a:xfrm>
          <a:prstGeom prst="rect">
            <a:avLst/>
          </a:prstGeom>
          <a:noFill/>
          <a:effectLst>
            <a:softEdge rad="825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G:\відкритий урок\3745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" y="258889"/>
            <a:ext cx="4923834" cy="682417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 rot="20811017">
            <a:off x="2333057" y="1701536"/>
            <a:ext cx="7772400" cy="1470025"/>
          </a:xfrm>
        </p:spPr>
        <p:txBody>
          <a:bodyPr/>
          <a:lstStyle/>
          <a:p>
            <a:r>
              <a:rPr lang="uk-UA" i="1" dirty="0" smtClean="0">
                <a:solidFill>
                  <a:srgbClr val="AB0D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«Каліграфічна»</a:t>
            </a:r>
            <a:endParaRPr lang="ru-RU" i="1" dirty="0">
              <a:solidFill>
                <a:srgbClr val="AB0D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відкритий урок\4433_html_m325aa7c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5191">
            <a:off x="0" y="2771200"/>
            <a:ext cx="4953000" cy="40957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11" y="234056"/>
            <a:ext cx="917892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 Мм </a:t>
            </a:r>
            <a:r>
              <a:rPr lang="ru-RU" sz="7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uk-UA" sz="7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ми </a:t>
            </a:r>
            <a:r>
              <a:rPr lang="ru-RU" sz="7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 </a:t>
            </a:r>
            <a:r>
              <a:rPr lang="ru-RU" sz="7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имо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 </a:t>
            </a:r>
            <a:r>
              <a:rPr lang="ru-RU" sz="7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рід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</a:t>
            </a:r>
            <a:endParaRPr lang="uk-UA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4626701"/>
            <a:ext cx="64313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 любимо </a:t>
            </a:r>
            <a:r>
              <a:rPr lang="ru-RU" sz="42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рідну</a:t>
            </a:r>
            <a:r>
              <a:rPr lang="ru-RU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школу.</a:t>
            </a:r>
            <a:endParaRPr lang="uk-UA" sz="4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4257369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>
                <a:solidFill>
                  <a:srgbClr val="002060"/>
                </a:solidFill>
                <a:latin typeface="Arial Black" pitchFamily="34" charset="0"/>
              </a:rPr>
              <a:t>Займ</a:t>
            </a:r>
            <a:r>
              <a:rPr lang="uk-UA" dirty="0">
                <a:solidFill>
                  <a:srgbClr val="002060"/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63499" y="4242464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  <a:latin typeface="Arial Black" pitchFamily="34" charset="0"/>
              </a:rPr>
              <a:t>Дієсл</a:t>
            </a:r>
            <a:r>
              <a:rPr lang="uk-UA" b="1" dirty="0">
                <a:solidFill>
                  <a:srgbClr val="002060"/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83582" y="4242464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  <a:latin typeface="Arial Black" pitchFamily="34" charset="0"/>
              </a:rPr>
              <a:t>Прикм</a:t>
            </a:r>
            <a:r>
              <a:rPr lang="uk-UA" b="1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12360" y="4274948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002060"/>
                </a:solidFill>
                <a:latin typeface="Arial Black" pitchFamily="34" charset="0"/>
              </a:rPr>
              <a:t>Ім.</a:t>
            </a:r>
          </a:p>
        </p:txBody>
      </p:sp>
    </p:spTree>
    <p:extLst>
      <p:ext uri="{BB962C8B-B14F-4D97-AF65-F5344CB8AC3E}">
        <p14:creationId xmlns:p14="http://schemas.microsoft.com/office/powerpoint/2010/main" val="31429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відкритий урок\129943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2656"/>
            <a:ext cx="6400800" cy="72008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КРАЇНА ДІЄСЛОВА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123" name="Picture 3" descr="G:\відкритий урок\6995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557" y="-2945"/>
            <a:ext cx="2187841" cy="217764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відкритий урок\194581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44135"/>
            <a:ext cx="2952328" cy="409177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2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смітник\зображення\абстракция\picture_mirror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86" y="0"/>
            <a:ext cx="9156786" cy="682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407" y="11267"/>
            <a:ext cx="7772400" cy="1257494"/>
          </a:xfrm>
        </p:spPr>
        <p:txBody>
          <a:bodyPr/>
          <a:lstStyle/>
          <a:p>
            <a:r>
              <a:rPr lang="uk-UA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</a:t>
            </a:r>
            <a:r>
              <a:rPr lang="uk-UA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Пізнайко</a:t>
            </a:r>
            <a:r>
              <a:rPr lang="uk-UA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G:\відкритий урок\356_4ea683e26ec3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629087" cy="4320480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G:\відкритий урок\0b010a8c50801bd16a0a6cd7e8e1da9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24" y="1844824"/>
            <a:ext cx="3468592" cy="5122844"/>
          </a:xfrm>
          <a:prstGeom prst="rect">
            <a:avLst/>
          </a:prstGeom>
          <a:noFill/>
          <a:effectLst>
            <a:softEdge rad="762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" y="2953470"/>
            <a:ext cx="2979618" cy="4129594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мітник\зображення\абстракция\0ad0b79cc5ec9dd6d10a56781f9_prev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40"/>
            <a:ext cx="9144000" cy="686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0985" y="17052"/>
            <a:ext cx="7772400" cy="1470025"/>
          </a:xfrm>
        </p:spPr>
        <p:txBody>
          <a:bodyPr/>
          <a:lstStyle/>
          <a:p>
            <a:r>
              <a:rPr lang="uk-UA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Часи дієслова</a:t>
            </a:r>
            <a:endParaRPr lang="ru-RU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65607" y="1210281"/>
            <a:ext cx="3384376" cy="804292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Минулий час</a:t>
            </a:r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339752" y="2014573"/>
            <a:ext cx="403244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Теперішній час</a:t>
            </a:r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868144" y="1138273"/>
            <a:ext cx="3669742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Майбутній</a:t>
            </a:r>
            <a:r>
              <a:rPr lang="uk-UA" sz="4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uk-UA" sz="4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час</a:t>
            </a:r>
            <a:endParaRPr lang="ru-RU" sz="4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3154078"/>
            <a:ext cx="2808312" cy="804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Що робив? </a:t>
            </a:r>
          </a:p>
          <a:p>
            <a:r>
              <a:rPr lang="uk-UA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Що зробив?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808312" y="4221088"/>
            <a:ext cx="3096344" cy="804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Що робить?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364088" y="3306478"/>
            <a:ext cx="3988568" cy="804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Що буде робити?</a:t>
            </a:r>
          </a:p>
          <a:p>
            <a:r>
              <a:rPr lang="uk-UA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Що зробить?</a:t>
            </a:r>
            <a:endParaRPr lang="ru-RU" sz="3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>
            <a:endCxn id="6" idx="0"/>
          </p:cNvCxnSpPr>
          <p:nvPr/>
        </p:nvCxnSpPr>
        <p:spPr>
          <a:xfrm>
            <a:off x="1404156" y="2420888"/>
            <a:ext cx="0" cy="733190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355976" y="3466025"/>
            <a:ext cx="0" cy="733190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707218" y="2573288"/>
            <a:ext cx="0" cy="733190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смітник\зображення\абстракция\0_13812_8a32abf8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G:\відкритий урок\194581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970804"/>
            <a:ext cx="2979618" cy="4129594"/>
          </a:xfrm>
          <a:prstGeom prst="rect">
            <a:avLst/>
          </a:prstGeom>
          <a:noFill/>
          <a:effectLst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:\відкритий урок\0_707f7_e2e7a46c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8657" y="0"/>
            <a:ext cx="3813063" cy="271567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G:\відкритий урок\post-118134-1282117020_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44126">
            <a:off x="5972353" y="-246815"/>
            <a:ext cx="3245346" cy="3946341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G:\відкритий урок\844b1ade10d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991" y="2408607"/>
            <a:ext cx="4762500" cy="4762500"/>
          </a:xfrm>
          <a:prstGeom prst="rect">
            <a:avLst/>
          </a:prstGeom>
          <a:noFill/>
          <a:effectLst>
            <a:softEdge rad="762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3257" y="1989295"/>
            <a:ext cx="7772400" cy="1470025"/>
          </a:xfrm>
        </p:spPr>
        <p:txBody>
          <a:bodyPr>
            <a:noAutofit/>
          </a:bodyPr>
          <a:lstStyle/>
          <a:p>
            <a:r>
              <a:rPr lang="uk-UA" sz="5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Станція «Таємнича»</a:t>
            </a:r>
            <a:endParaRPr lang="ru-RU" sz="5600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342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274</Words>
  <Application>Microsoft Office PowerPoint</Application>
  <PresentationFormat>Экран (4:3)</PresentationFormat>
  <Paragraphs>106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Девіз уроку:</vt:lpstr>
      <vt:lpstr>Станція «Домашня»</vt:lpstr>
      <vt:lpstr>Станція «Спритна»</vt:lpstr>
      <vt:lpstr>Станція «Каліграфічна»</vt:lpstr>
      <vt:lpstr>Презентация PowerPoint</vt:lpstr>
      <vt:lpstr>Презентация PowerPoint</vt:lpstr>
      <vt:lpstr>Станція «Пізнайко»</vt:lpstr>
      <vt:lpstr>Часи дієслова</vt:lpstr>
      <vt:lpstr>Станція «Таємнича»</vt:lpstr>
      <vt:lpstr>Презентация PowerPoint</vt:lpstr>
      <vt:lpstr>Станція «Спортивна»</vt:lpstr>
      <vt:lpstr>Станція «Ланцюжок»</vt:lpstr>
      <vt:lpstr>ЗМІНЮВАННЯ ДІЄСЛОВА ЗА ОСОБАМИ  ТА ЧИСЛАМИ ТЕПЕРІШНЬОГО ЧАСУ</vt:lpstr>
      <vt:lpstr>Презентация PowerPoint</vt:lpstr>
      <vt:lpstr>Станція «Дружня»</vt:lpstr>
      <vt:lpstr>Картка 1</vt:lpstr>
      <vt:lpstr>Картка 3</vt:lpstr>
      <vt:lpstr>Станція «Підсумкова»</vt:lpstr>
      <vt:lpstr>Домашнє завдання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Девіз уроку:</dc:title>
  <dc:creator>EV</dc:creator>
  <cp:lastModifiedBy>Стася</cp:lastModifiedBy>
  <cp:revision>58</cp:revision>
  <dcterms:created xsi:type="dcterms:W3CDTF">2013-04-22T11:36:09Z</dcterms:created>
  <dcterms:modified xsi:type="dcterms:W3CDTF">2013-04-23T19:06:05Z</dcterms:modified>
</cp:coreProperties>
</file>