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sldIdLst>
    <p:sldId id="305" r:id="rId2"/>
    <p:sldId id="318" r:id="rId3"/>
    <p:sldId id="267" r:id="rId4"/>
    <p:sldId id="306" r:id="rId5"/>
    <p:sldId id="307" r:id="rId6"/>
    <p:sldId id="308" r:id="rId7"/>
    <p:sldId id="309" r:id="rId8"/>
    <p:sldId id="311" r:id="rId9"/>
    <p:sldId id="310" r:id="rId10"/>
    <p:sldId id="312" r:id="rId11"/>
    <p:sldId id="313" r:id="rId12"/>
    <p:sldId id="315" r:id="rId13"/>
    <p:sldId id="314" r:id="rId14"/>
    <p:sldId id="316" r:id="rId15"/>
    <p:sldId id="317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319" r:id="rId26"/>
    <p:sldId id="279" r:id="rId27"/>
    <p:sldId id="280" r:id="rId28"/>
    <p:sldId id="32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321" r:id="rId41"/>
    <p:sldId id="322" r:id="rId42"/>
    <p:sldId id="293" r:id="rId43"/>
    <p:sldId id="292" r:id="rId44"/>
    <p:sldId id="294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28.10.2018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54032"/>
          </a:xfrm>
        </p:spPr>
        <p:txBody>
          <a:bodyPr>
            <a:normAutofit fontScale="90000"/>
          </a:bodyPr>
          <a:lstStyle/>
          <a:p>
            <a:r>
              <a:rPr lang="uk-UA" sz="2800" dirty="0" smtClean="0">
                <a:solidFill>
                  <a:schemeClr val="tx1"/>
                </a:solidFill>
              </a:rPr>
              <a:t>	</a:t>
            </a:r>
            <a:r>
              <a:rPr lang="uk-UA" sz="2200" dirty="0" smtClean="0">
                <a:solidFill>
                  <a:schemeClr val="tx1"/>
                </a:solidFill>
                <a:latin typeface="Arial Black" pitchFamily="34" charset="0"/>
              </a:rPr>
              <a:t>Загальноосвітня школа І-ІІІ ступенів №4</a:t>
            </a:r>
            <a:br>
              <a:rPr lang="uk-UA" sz="2200" dirty="0" smtClean="0">
                <a:solidFill>
                  <a:schemeClr val="tx1"/>
                </a:solidFill>
                <a:latin typeface="Arial Black" pitchFamily="34" charset="0"/>
              </a:rPr>
            </a:br>
            <a:r>
              <a:rPr lang="uk-UA" sz="2200" dirty="0" smtClean="0">
                <a:solidFill>
                  <a:schemeClr val="tx1"/>
                </a:solidFill>
                <a:latin typeface="Arial Black" pitchFamily="34" charset="0"/>
              </a:rPr>
              <a:t>		Покровської міської ради</a:t>
            </a:r>
            <a:endParaRPr lang="ru-RU" sz="22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57818" y="5072074"/>
            <a:ext cx="3500462" cy="150019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2800" dirty="0" smtClean="0">
                <a:latin typeface="+mj-lt"/>
              </a:rPr>
              <a:t>Доповідач:</a:t>
            </a:r>
          </a:p>
          <a:p>
            <a:pPr>
              <a:buNone/>
            </a:pPr>
            <a:r>
              <a:rPr lang="uk-UA" sz="2800" dirty="0" smtClean="0">
                <a:latin typeface="+mj-lt"/>
              </a:rPr>
              <a:t>директор школи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0070C0"/>
                </a:solidFill>
                <a:latin typeface="+mj-lt"/>
              </a:rPr>
              <a:t>Кірсанова Т.М.</a:t>
            </a:r>
            <a:endParaRPr lang="ru-RU" sz="28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5362" name="AutoShape 2" descr="Картинки по запросу шкільні картинки для презентаці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1622" name="Picture 6" descr="C:\Users\32423\Desktop\viber image.jpg"/>
          <p:cNvPicPr>
            <a:picLocks noChangeAspect="1" noChangeArrowheads="1"/>
          </p:cNvPicPr>
          <p:nvPr/>
        </p:nvPicPr>
        <p:blipFill>
          <a:blip r:embed="rId2" cstate="print"/>
          <a:srcRect l="15189" t="2848" r="18987" b="38291"/>
          <a:stretch>
            <a:fillRect/>
          </a:stretch>
        </p:blipFill>
        <p:spPr bwMode="auto">
          <a:xfrm>
            <a:off x="214282" y="2285992"/>
            <a:ext cx="3355282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857488" y="1428736"/>
            <a:ext cx="52533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0070C0"/>
                </a:solidFill>
                <a:latin typeface="Arial Black" pitchFamily="34" charset="0"/>
              </a:rPr>
              <a:t>Педагогічна рада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71770" y="2285992"/>
            <a:ext cx="607223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sz="3600" dirty="0" smtClean="0">
                <a:solidFill>
                  <a:srgbClr val="FF0000"/>
                </a:solidFill>
                <a:latin typeface="Arial Black" pitchFamily="34" charset="0"/>
              </a:rPr>
              <a:t>“</a:t>
            </a:r>
            <a:r>
              <a:rPr lang="en-US" sz="3600" dirty="0" smtClean="0">
                <a:solidFill>
                  <a:srgbClr val="FF0000"/>
                </a:solidFill>
                <a:latin typeface="Arial Black" pitchFamily="34" charset="0"/>
              </a:rPr>
              <a:t>STEM</a:t>
            </a:r>
            <a:r>
              <a:rPr lang="uk-UA" sz="3600" dirty="0" smtClean="0">
                <a:solidFill>
                  <a:srgbClr val="FF0000"/>
                </a:solidFill>
                <a:latin typeface="Arial Black" pitchFamily="34" charset="0"/>
              </a:rPr>
              <a:t> - освіта: </a:t>
            </a:r>
          </a:p>
          <a:p>
            <a:pPr algn="ctr">
              <a:buNone/>
            </a:pPr>
            <a:r>
              <a:rPr lang="uk-UA" sz="3600" dirty="0" smtClean="0">
                <a:solidFill>
                  <a:srgbClr val="FF0000"/>
                </a:solidFill>
                <a:latin typeface="Arial Black" pitchFamily="34" charset="0"/>
              </a:rPr>
              <a:t>   впровадження </a:t>
            </a:r>
          </a:p>
          <a:p>
            <a:pPr algn="ctr">
              <a:buNone/>
            </a:pPr>
            <a:r>
              <a:rPr lang="uk-UA" sz="3600" dirty="0" smtClean="0">
                <a:solidFill>
                  <a:srgbClr val="FF0000"/>
                </a:solidFill>
                <a:latin typeface="Arial Black" pitchFamily="34" charset="0"/>
              </a:rPr>
              <a:t>та                                            перспективи </a:t>
            </a:r>
            <a:r>
              <a:rPr lang="uk-UA" sz="3600" dirty="0" err="1" smtClean="0">
                <a:solidFill>
                  <a:srgbClr val="FF0000"/>
                </a:solidFill>
                <a:latin typeface="Arial Black" pitchFamily="34" charset="0"/>
              </a:rPr>
              <a:t>розвитку”</a:t>
            </a:r>
            <a:endParaRPr lang="uk-UA" sz="3600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85728"/>
            <a:ext cx="8215370" cy="523150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800" i="1" dirty="0" smtClean="0"/>
              <a:t>                    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285728"/>
            <a:ext cx="7715304" cy="258532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Підскакуючи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на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правій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,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потім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на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лівій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нозі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,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повторити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: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uk-UA" i="1" dirty="0" smtClean="0"/>
              <a:t>	</a:t>
            </a:r>
            <a:r>
              <a:rPr lang="ru-RU" sz="4000" b="1" dirty="0" smtClean="0">
                <a:latin typeface="Comic Sans MS" pitchFamily="66" charset="0"/>
              </a:rPr>
              <a:t>"Я бодра и энергична, и дела идут отлично". 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118788" name="Picture 4" descr="Картинки по запросу энергич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857496"/>
            <a:ext cx="3786214" cy="37776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85728"/>
            <a:ext cx="8215370" cy="523150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800" i="1" dirty="0" smtClean="0"/>
              <a:t>                    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14290"/>
            <a:ext cx="7500990" cy="258532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Склавши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руки в замок,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зробити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глибокий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вдих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:</a:t>
            </a:r>
          </a:p>
          <a:p>
            <a:pPr>
              <a:buNone/>
            </a:pPr>
            <a:r>
              <a:rPr lang="ru-RU" i="1" dirty="0" smtClean="0"/>
              <a:t> </a:t>
            </a:r>
            <a:endParaRPr lang="ru-RU" dirty="0" smtClean="0"/>
          </a:p>
          <a:p>
            <a:pPr algn="just"/>
            <a:r>
              <a:rPr lang="ru-RU" sz="4000" b="1" dirty="0" smtClean="0">
                <a:latin typeface="Comic Sans MS" pitchFamily="66" charset="0"/>
              </a:rPr>
              <a:t>"Вселенная мне улыбается, и все у меня получается".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119810" name="Picture 2" descr="Картинки по запросу все получается"/>
          <p:cNvPicPr>
            <a:picLocks noChangeAspect="1" noChangeArrowheads="1"/>
          </p:cNvPicPr>
          <p:nvPr/>
        </p:nvPicPr>
        <p:blipFill>
          <a:blip r:embed="rId2" cstate="print"/>
          <a:srcRect t="4831"/>
          <a:stretch>
            <a:fillRect/>
          </a:stretch>
        </p:blipFill>
        <p:spPr bwMode="auto">
          <a:xfrm>
            <a:off x="2214546" y="2857496"/>
            <a:ext cx="5214974" cy="3771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85728"/>
            <a:ext cx="8215370" cy="523150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800" i="1" dirty="0" smtClean="0"/>
              <a:t>                    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548680"/>
            <a:ext cx="7858180" cy="28007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buNone/>
            </a:pPr>
            <a:endParaRPr lang="uk-UA" sz="3200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 algn="ctr">
              <a:buNone/>
            </a:pPr>
            <a:r>
              <a:rPr lang="uk-UA" sz="3200" dirty="0" smtClean="0">
                <a:solidFill>
                  <a:srgbClr val="0070C0"/>
                </a:solidFill>
                <a:latin typeface="Arial Black" pitchFamily="34" charset="0"/>
              </a:rPr>
              <a:t>Педагогічна рада</a:t>
            </a:r>
          </a:p>
          <a:p>
            <a:pPr algn="ctr">
              <a:buNone/>
            </a:pPr>
            <a:endParaRPr lang="uk-UA" sz="3200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uk-UA" sz="4000" b="1" dirty="0" smtClean="0">
                <a:solidFill>
                  <a:srgbClr val="FF0000"/>
                </a:solidFill>
                <a:latin typeface="Comic Sans MS" pitchFamily="66" charset="0"/>
              </a:rPr>
              <a:t>“</a:t>
            </a:r>
            <a:r>
              <a:rPr 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STEM</a:t>
            </a:r>
            <a:r>
              <a:rPr lang="uk-UA" sz="4000" b="1" dirty="0" err="1" smtClean="0">
                <a:solidFill>
                  <a:srgbClr val="FF0000"/>
                </a:solidFill>
                <a:latin typeface="Comic Sans MS" pitchFamily="66" charset="0"/>
              </a:rPr>
              <a:t>-освіта</a:t>
            </a:r>
            <a:r>
              <a:rPr lang="uk-UA" sz="4000" b="1" dirty="0" smtClean="0">
                <a:solidFill>
                  <a:srgbClr val="FF0000"/>
                </a:solidFill>
                <a:latin typeface="Comic Sans MS" pitchFamily="66" charset="0"/>
              </a:rPr>
              <a:t>: впровадження та перспективи </a:t>
            </a:r>
            <a:r>
              <a:rPr lang="uk-UA" sz="4000" b="1" dirty="0" err="1" smtClean="0">
                <a:solidFill>
                  <a:srgbClr val="FF0000"/>
                </a:solidFill>
                <a:latin typeface="Comic Sans MS" pitchFamily="66" charset="0"/>
              </a:rPr>
              <a:t>розвитку”</a:t>
            </a:r>
            <a:endParaRPr lang="uk-UA" sz="4000" b="1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" name="Picture 2" descr="Картинки по запросу стем осві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714752"/>
            <a:ext cx="8008573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85728"/>
            <a:ext cx="8215370" cy="523150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800" i="1" dirty="0" smtClean="0"/>
              <a:t>                    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85728"/>
            <a:ext cx="7500990" cy="31393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400" b="1" i="1" dirty="0" smtClean="0">
                <a:solidFill>
                  <a:srgbClr val="00B050"/>
                </a:solidFill>
                <a:latin typeface="Monotype Corsiva" pitchFamily="66" charset="0"/>
              </a:rPr>
              <a:t>	Не </a:t>
            </a:r>
            <a:r>
              <a:rPr lang="ru-RU" sz="4400" b="1" i="1" dirty="0" err="1" smtClean="0">
                <a:solidFill>
                  <a:srgbClr val="00B050"/>
                </a:solidFill>
                <a:latin typeface="Monotype Corsiva" pitchFamily="66" charset="0"/>
              </a:rPr>
              <a:t>навчайте</a:t>
            </a:r>
            <a:r>
              <a:rPr lang="ru-RU" sz="4400" b="1" i="1" dirty="0" smtClean="0">
                <a:solidFill>
                  <a:srgbClr val="00B050"/>
                </a:solidFill>
                <a:latin typeface="Monotype Corsiva" pitchFamily="66" charset="0"/>
              </a:rPr>
              <a:t> </a:t>
            </a:r>
            <a:r>
              <a:rPr lang="ru-RU" sz="4400" b="1" i="1" dirty="0" err="1" smtClean="0">
                <a:solidFill>
                  <a:srgbClr val="00B050"/>
                </a:solidFill>
                <a:latin typeface="Monotype Corsiva" pitchFamily="66" charset="0"/>
              </a:rPr>
              <a:t>дітей</a:t>
            </a:r>
            <a:r>
              <a:rPr lang="ru-RU" sz="4400" b="1" i="1" dirty="0" smtClean="0">
                <a:solidFill>
                  <a:srgbClr val="00B050"/>
                </a:solidFill>
                <a:latin typeface="Monotype Corsiva" pitchFamily="66" charset="0"/>
              </a:rPr>
              <a:t> так, </a:t>
            </a:r>
          </a:p>
          <a:p>
            <a:pPr>
              <a:lnSpc>
                <a:spcPct val="150000"/>
              </a:lnSpc>
            </a:pPr>
            <a:r>
              <a:rPr lang="ru-RU" sz="4400" b="1" i="1" dirty="0" smtClean="0">
                <a:solidFill>
                  <a:srgbClr val="00B050"/>
                </a:solidFill>
                <a:latin typeface="Monotype Corsiva" pitchFamily="66" charset="0"/>
              </a:rPr>
              <a:t>як </a:t>
            </a:r>
            <a:r>
              <a:rPr lang="ru-RU" sz="4400" b="1" i="1" dirty="0" err="1" smtClean="0">
                <a:solidFill>
                  <a:srgbClr val="00B050"/>
                </a:solidFill>
                <a:latin typeface="Monotype Corsiva" pitchFamily="66" charset="0"/>
              </a:rPr>
              <a:t>навчали</a:t>
            </a:r>
            <a:r>
              <a:rPr lang="ru-RU" sz="4400" b="1" i="1" dirty="0" smtClean="0">
                <a:solidFill>
                  <a:srgbClr val="00B050"/>
                </a:solidFill>
                <a:latin typeface="Monotype Corsiva" pitchFamily="66" charset="0"/>
              </a:rPr>
              <a:t> вас, - вони </a:t>
            </a:r>
            <a:r>
              <a:rPr lang="uk-UA" sz="4400" b="1" i="1" dirty="0" smtClean="0">
                <a:solidFill>
                  <a:srgbClr val="00B050"/>
                </a:solidFill>
                <a:latin typeface="Monotype Corsiva" pitchFamily="66" charset="0"/>
              </a:rPr>
              <a:t>н</a:t>
            </a:r>
            <a:r>
              <a:rPr lang="ru-RU" sz="4400" b="1" i="1" dirty="0" err="1" smtClean="0">
                <a:solidFill>
                  <a:srgbClr val="00B050"/>
                </a:solidFill>
                <a:latin typeface="Monotype Corsiva" pitchFamily="66" charset="0"/>
              </a:rPr>
              <a:t>ародились</a:t>
            </a:r>
            <a:r>
              <a:rPr lang="ru-RU" sz="4400" b="1" i="1" dirty="0" smtClean="0">
                <a:solidFill>
                  <a:srgbClr val="00B050"/>
                </a:solidFill>
                <a:latin typeface="Monotype Corsiva" pitchFamily="66" charset="0"/>
              </a:rPr>
              <a:t>   в </a:t>
            </a:r>
            <a:r>
              <a:rPr lang="uk-UA" sz="4400" b="1" i="1" dirty="0" smtClean="0">
                <a:solidFill>
                  <a:srgbClr val="00B050"/>
                </a:solidFill>
                <a:latin typeface="Monotype Corsiva" pitchFamily="66" charset="0"/>
              </a:rPr>
              <a:t>	</a:t>
            </a:r>
            <a:r>
              <a:rPr lang="ru-RU" sz="4400" b="1" i="1" dirty="0" err="1" smtClean="0">
                <a:solidFill>
                  <a:srgbClr val="00B050"/>
                </a:solidFill>
                <a:latin typeface="Monotype Corsiva" pitchFamily="66" charset="0"/>
              </a:rPr>
              <a:t>інші</a:t>
            </a:r>
            <a:r>
              <a:rPr lang="ru-RU" sz="4400" b="1" i="1" dirty="0" smtClean="0">
                <a:solidFill>
                  <a:srgbClr val="00B050"/>
                </a:solidFill>
                <a:latin typeface="Monotype Corsiva" pitchFamily="66" charset="0"/>
              </a:rPr>
              <a:t> </a:t>
            </a:r>
            <a:r>
              <a:rPr lang="ru-RU" sz="4400" b="1" i="1" dirty="0" err="1" smtClean="0">
                <a:solidFill>
                  <a:srgbClr val="00B050"/>
                </a:solidFill>
                <a:latin typeface="Monotype Corsiva" pitchFamily="66" charset="0"/>
              </a:rPr>
              <a:t>часи</a:t>
            </a:r>
            <a:r>
              <a:rPr lang="ru-RU" sz="4400" b="1" i="1" dirty="0" smtClean="0">
                <a:solidFill>
                  <a:srgbClr val="00B050"/>
                </a:solidFill>
                <a:latin typeface="Monotype Corsiva" pitchFamily="66" charset="0"/>
              </a:rPr>
              <a:t>...</a:t>
            </a:r>
            <a:endParaRPr lang="ru-RU" sz="44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121858" name="Picture 2" descr="Картинки по запросу символы украины"/>
          <p:cNvPicPr>
            <a:picLocks noChangeAspect="1" noChangeArrowheads="1"/>
          </p:cNvPicPr>
          <p:nvPr/>
        </p:nvPicPr>
        <p:blipFill>
          <a:blip r:embed="rId2" cstate="print"/>
          <a:srcRect r="62223"/>
          <a:stretch>
            <a:fillRect/>
          </a:stretch>
        </p:blipFill>
        <p:spPr bwMode="auto">
          <a:xfrm>
            <a:off x="5500694" y="3545039"/>
            <a:ext cx="3214678" cy="3042163"/>
          </a:xfrm>
          <a:prstGeom prst="rect">
            <a:avLst/>
          </a:prstGeom>
          <a:noFill/>
        </p:spPr>
      </p:pic>
      <p:pic>
        <p:nvPicPr>
          <p:cNvPr id="121864" name="Picture 8" descr="Картинки по запросу орнамент  украин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2821793" y="2821793"/>
            <a:ext cx="6858000" cy="12144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85728"/>
            <a:ext cx="7786742" cy="614366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800" i="1" dirty="0" smtClean="0"/>
              <a:t>                    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404664"/>
            <a:ext cx="81724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b="1" i="1" dirty="0" smtClean="0">
                <a:latin typeface="Comic Sans MS" pitchFamily="66" charset="0"/>
              </a:rPr>
              <a:t>Мета:</a:t>
            </a:r>
          </a:p>
          <a:p>
            <a:pPr algn="just">
              <a:buFont typeface="Arial" pitchFamily="34" charset="0"/>
              <a:buChar char="•"/>
            </a:pPr>
            <a:r>
              <a:rPr lang="uk-UA" sz="2800" b="1" i="1" dirty="0" smtClean="0">
                <a:latin typeface="Comic Sans MS" pitchFamily="66" charset="0"/>
              </a:rPr>
              <a:t>  </a:t>
            </a:r>
            <a:r>
              <a:rPr lang="uk-UA" sz="2800" b="1" dirty="0" smtClean="0">
                <a:latin typeface="Comic Sans MS" pitchFamily="66" charset="0"/>
              </a:rPr>
              <a:t>поглиблення знань про інноваційні технології навчання, а саме, </a:t>
            </a:r>
            <a:r>
              <a:rPr lang="en-US" sz="2800" b="1" dirty="0" smtClean="0">
                <a:latin typeface="Comic Sans MS" pitchFamily="66" charset="0"/>
              </a:rPr>
              <a:t>STEM</a:t>
            </a:r>
            <a:r>
              <a:rPr lang="uk-UA" sz="2800" b="1" dirty="0" err="1" smtClean="0">
                <a:latin typeface="Comic Sans MS" pitchFamily="66" charset="0"/>
              </a:rPr>
              <a:t>-освіту</a:t>
            </a:r>
            <a:r>
              <a:rPr lang="uk-UA" sz="2800" b="1" dirty="0" smtClean="0">
                <a:latin typeface="Comic Sans MS" pitchFamily="66" charset="0"/>
              </a:rPr>
              <a:t>, як технологію формування та розвитку розумово-пізнавальних і творчих якостей учнів; </a:t>
            </a:r>
          </a:p>
          <a:p>
            <a:pPr algn="just">
              <a:buFont typeface="Arial" pitchFamily="34" charset="0"/>
              <a:buChar char="•"/>
            </a:pPr>
            <a:endParaRPr lang="uk-UA" sz="2800" b="1" dirty="0" smtClean="0">
              <a:latin typeface="Comic Sans MS" pitchFamily="66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uk-UA" sz="2800" b="1" dirty="0" smtClean="0">
                <a:latin typeface="Comic Sans MS" pitchFamily="66" charset="0"/>
              </a:rPr>
              <a:t>обмін досвідом з їх використання;</a:t>
            </a:r>
          </a:p>
          <a:p>
            <a:pPr algn="just">
              <a:buFont typeface="Arial" pitchFamily="34" charset="0"/>
              <a:buChar char="•"/>
            </a:pPr>
            <a:endParaRPr lang="uk-UA" sz="2800" b="1" dirty="0" smtClean="0">
              <a:latin typeface="Comic Sans MS" pitchFamily="66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uk-UA" sz="2800" b="1" dirty="0" smtClean="0">
                <a:latin typeface="Comic Sans MS" pitchFamily="66" charset="0"/>
              </a:rPr>
              <a:t> </a:t>
            </a:r>
            <a:r>
              <a:rPr lang="uk-UA" sz="2800" b="1" dirty="0" err="1" smtClean="0">
                <a:latin typeface="Comic Sans MS" pitchFamily="66" charset="0"/>
              </a:rPr>
              <a:t>обгрунтувати</a:t>
            </a:r>
            <a:r>
              <a:rPr lang="uk-UA" sz="2800" b="1" dirty="0" smtClean="0">
                <a:latin typeface="Comic Sans MS" pitchFamily="66" charset="0"/>
              </a:rPr>
              <a:t> доцільність впровадження інновацій в навчально-виховний процес;</a:t>
            </a:r>
          </a:p>
          <a:p>
            <a:pPr algn="just">
              <a:buFont typeface="Arial" pitchFamily="34" charset="0"/>
              <a:buChar char="•"/>
            </a:pPr>
            <a:endParaRPr lang="uk-UA" sz="2800" b="1" dirty="0" smtClean="0">
              <a:latin typeface="Comic Sans MS" pitchFamily="66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uk-UA" sz="2800" b="1" dirty="0" smtClean="0">
                <a:latin typeface="Comic Sans MS" pitchFamily="66" charset="0"/>
              </a:rPr>
              <a:t> аналіз готовності вчителя до інноваційної діяльності.</a:t>
            </a:r>
            <a:endParaRPr lang="ru-RU" sz="2800" b="1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85728"/>
            <a:ext cx="8215370" cy="523150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800" i="1" dirty="0" smtClean="0"/>
              <a:t>                    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214290"/>
            <a:ext cx="7643866" cy="47705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2">
              <a:buNone/>
            </a:pPr>
            <a:r>
              <a:rPr lang="uk-UA" sz="3200" dirty="0" smtClean="0">
                <a:solidFill>
                  <a:srgbClr val="0070C0"/>
                </a:solidFill>
                <a:latin typeface="Arial Black" pitchFamily="34" charset="0"/>
              </a:rPr>
              <a:t>«Мозковий штурм»</a:t>
            </a:r>
          </a:p>
          <a:p>
            <a:pPr lvl="2">
              <a:buNone/>
            </a:pPr>
            <a:endParaRPr lang="uk-UA" sz="3200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uk-UA" dirty="0" smtClean="0"/>
              <a:t>    	</a:t>
            </a:r>
            <a:r>
              <a:rPr lang="uk-UA" sz="4000" dirty="0" smtClean="0">
                <a:latin typeface="Comic Sans MS" pitchFamily="66" charset="0"/>
              </a:rPr>
              <a:t>Який зміст ви вкладаєте в слово </a:t>
            </a:r>
            <a:r>
              <a:rPr lang="uk-UA" sz="4000" i="1" dirty="0" smtClean="0">
                <a:latin typeface="Comic Sans MS" pitchFamily="66" charset="0"/>
              </a:rPr>
              <a:t>інновації</a:t>
            </a:r>
            <a:r>
              <a:rPr lang="uk-UA" sz="4000" dirty="0" smtClean="0">
                <a:latin typeface="Comic Sans MS" pitchFamily="66" charset="0"/>
              </a:rPr>
              <a:t>, які асоціації у вас виникають.</a:t>
            </a:r>
          </a:p>
          <a:p>
            <a:pPr algn="just">
              <a:buNone/>
            </a:pPr>
            <a:r>
              <a:rPr lang="uk-UA" sz="4000" dirty="0" smtClean="0">
                <a:latin typeface="Comic Sans MS" pitchFamily="66" charset="0"/>
              </a:rPr>
              <a:t> 		На аркуші паперу запишіть своє розуміння інновацій. </a:t>
            </a:r>
            <a:endParaRPr lang="ru-RU" sz="4000" dirty="0" smtClean="0">
              <a:latin typeface="Comic Sans MS" pitchFamily="66" charset="0"/>
            </a:endParaRPr>
          </a:p>
        </p:txBody>
      </p:sp>
      <p:sp>
        <p:nvSpPr>
          <p:cNvPr id="124930" name="AutoShape 2" descr="Картинки по запросу інновації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4932" name="AutoShape 4" descr="Картинки по запросу інновації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4936" name="AutoShape 8" descr="Картинки по запросу інновації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4938" name="AutoShape 10" descr="Картинки по запросу інновації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4940" name="Picture 12" descr="Картинки по запросу інновації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500570"/>
            <a:ext cx="3048000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0"/>
            <a:ext cx="7643192" cy="68580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i="1" dirty="0" smtClean="0">
                <a:solidFill>
                  <a:srgbClr val="FF0000"/>
                </a:solidFill>
              </a:rPr>
              <a:t>	</a:t>
            </a:r>
            <a:r>
              <a:rPr lang="ru-RU" sz="5400" b="1" i="1" dirty="0" smtClean="0">
                <a:solidFill>
                  <a:srgbClr val="FF0000"/>
                </a:solidFill>
              </a:rPr>
              <a:t> </a:t>
            </a:r>
            <a:r>
              <a:rPr lang="uk-UA" dirty="0" smtClean="0">
                <a:solidFill>
                  <a:srgbClr val="FF0000"/>
                </a:solidFill>
                <a:latin typeface="Arial Black" pitchFamily="34" charset="0"/>
              </a:rPr>
              <a:t>Інноваційні технології :</a:t>
            </a:r>
            <a:endParaRPr lang="ru-RU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uk-UA" dirty="0" smtClean="0"/>
              <a:t>	</a:t>
            </a:r>
            <a:r>
              <a:rPr lang="uk-UA" sz="3600" dirty="0" smtClean="0"/>
              <a:t> </a:t>
            </a:r>
            <a:r>
              <a:rPr lang="uk-UA" sz="4000" dirty="0" smtClean="0">
                <a:latin typeface="Comic Sans MS" pitchFamily="66" charset="0"/>
              </a:rPr>
              <a:t>- інтерактивні технології;</a:t>
            </a:r>
            <a:endParaRPr lang="ru-RU" sz="40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4000" dirty="0" smtClean="0">
                <a:latin typeface="Comic Sans MS" pitchFamily="66" charset="0"/>
              </a:rPr>
              <a:t>	 -інформаційно-комунікаційні     технології;</a:t>
            </a:r>
            <a:endParaRPr lang="ru-RU" sz="40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4000" dirty="0" smtClean="0">
                <a:latin typeface="Comic Sans MS" pitchFamily="66" charset="0"/>
              </a:rPr>
              <a:t>	 - технології диференційного навчання;</a:t>
            </a:r>
            <a:endParaRPr lang="ru-RU" sz="40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4000" dirty="0" smtClean="0">
                <a:latin typeface="Comic Sans MS" pitchFamily="66" charset="0"/>
              </a:rPr>
              <a:t>	 - проблемного навчання; </a:t>
            </a:r>
            <a:endParaRPr lang="ru-RU" sz="40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4000" dirty="0" smtClean="0">
                <a:latin typeface="Comic Sans MS" pitchFamily="66" charset="0"/>
              </a:rPr>
              <a:t>	- ігрові технології та інші.</a:t>
            </a:r>
            <a:r>
              <a:rPr lang="ru-RU" sz="4000" dirty="0" smtClean="0">
                <a:latin typeface="Comic Sans MS" pitchFamily="66" charset="0"/>
              </a:rPr>
              <a:t> </a:t>
            </a:r>
          </a:p>
          <a:p>
            <a:pPr>
              <a:buNone/>
            </a:pPr>
            <a:r>
              <a:rPr lang="uk-UA" sz="4000" dirty="0" smtClean="0">
                <a:latin typeface="Comic Sans MS" pitchFamily="66" charset="0"/>
              </a:rPr>
              <a:t>	</a:t>
            </a:r>
            <a:r>
              <a:rPr lang="ru-RU" sz="4000" dirty="0" smtClean="0">
                <a:latin typeface="Comic Sans MS" pitchFamily="66" charset="0"/>
              </a:rPr>
              <a:t>- </a:t>
            </a:r>
            <a:r>
              <a:rPr lang="en-US" sz="4000" dirty="0" smtClean="0">
                <a:latin typeface="Comic Sans MS" pitchFamily="66" charset="0"/>
              </a:rPr>
              <a:t>STEM</a:t>
            </a:r>
            <a:r>
              <a:rPr lang="uk-UA" sz="4000" dirty="0" smtClean="0">
                <a:latin typeface="Comic Sans MS" pitchFamily="66" charset="0"/>
              </a:rPr>
              <a:t>-освіта.</a:t>
            </a:r>
            <a:endParaRPr lang="ru-RU" sz="4000" dirty="0" smtClean="0"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52128"/>
          </a:xfrm>
        </p:spPr>
        <p:txBody>
          <a:bodyPr>
            <a:normAutofit/>
          </a:bodyPr>
          <a:lstStyle/>
          <a:p>
            <a:r>
              <a:rPr lang="uk-UA" b="1" dirty="0" smtClean="0"/>
              <a:t>		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19256" cy="4010000"/>
          </a:xfrm>
        </p:spPr>
        <p:txBody>
          <a:bodyPr/>
          <a:lstStyle/>
          <a:p>
            <a:pPr>
              <a:buNone/>
            </a:pPr>
            <a:r>
              <a:rPr lang="uk-UA" b="1" dirty="0" smtClean="0"/>
              <a:t>		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079104" y="0"/>
            <a:ext cx="8064896" cy="68018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	</a:t>
            </a:r>
            <a:r>
              <a:rPr lang="uk-UA" sz="4000" b="1" dirty="0" smtClean="0">
                <a:solidFill>
                  <a:srgbClr val="FF0000"/>
                </a:solidFill>
                <a:latin typeface="Arial Black" pitchFamily="34" charset="0"/>
              </a:rPr>
              <a:t>«Займи позицію</a:t>
            </a:r>
            <a:r>
              <a:rPr lang="uk-UA" sz="4000" dirty="0" smtClean="0">
                <a:solidFill>
                  <a:srgbClr val="FF0000"/>
                </a:solidFill>
                <a:latin typeface="Arial Black" pitchFamily="34" charset="0"/>
              </a:rPr>
              <a:t>»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	Якщо Ви є прихильником інноваційних технологій-оберіть</a:t>
            </a:r>
            <a:r>
              <a:rPr kumimoji="0" lang="uk-UA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картку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зеленого кольору.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600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	Якщо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твердо дотримуєтеся того, що використання традиційної методики є цілком виправданим-червоного</a:t>
            </a:r>
            <a:r>
              <a:rPr kumimoji="0" lang="uk-UA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кольору.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	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6258" name="Picture 2" descr="Картинки по запросу пометка зеленого цвета"/>
          <p:cNvPicPr>
            <a:picLocks noChangeAspect="1" noChangeArrowheads="1"/>
          </p:cNvPicPr>
          <p:nvPr/>
        </p:nvPicPr>
        <p:blipFill>
          <a:blip r:embed="rId2" cstate="print"/>
          <a:srcRect l="23438" t="19688" r="6249" b="16562"/>
          <a:stretch>
            <a:fillRect/>
          </a:stretch>
        </p:blipFill>
        <p:spPr bwMode="auto">
          <a:xfrm>
            <a:off x="642910" y="714356"/>
            <a:ext cx="1260671" cy="1143008"/>
          </a:xfrm>
          <a:prstGeom prst="rect">
            <a:avLst/>
          </a:prstGeom>
          <a:noFill/>
        </p:spPr>
      </p:pic>
      <p:pic>
        <p:nvPicPr>
          <p:cNvPr id="96260" name="Picture 4" descr="Картинки по запросу пометка красного цвета"/>
          <p:cNvPicPr>
            <a:picLocks noChangeAspect="1" noChangeArrowheads="1"/>
          </p:cNvPicPr>
          <p:nvPr/>
        </p:nvPicPr>
        <p:blipFill>
          <a:blip r:embed="rId3" cstate="print"/>
          <a:srcRect l="14063" t="16875" r="18437" b="16562"/>
          <a:stretch>
            <a:fillRect/>
          </a:stretch>
        </p:blipFill>
        <p:spPr bwMode="auto">
          <a:xfrm>
            <a:off x="714348" y="3357562"/>
            <a:ext cx="1014218" cy="10001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260648"/>
            <a:ext cx="7643192" cy="659735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dirty="0" smtClean="0"/>
              <a:t>	</a:t>
            </a:r>
            <a:r>
              <a:rPr lang="uk-UA" sz="5100" dirty="0" smtClean="0">
                <a:solidFill>
                  <a:srgbClr val="0070C0"/>
                </a:solidFill>
                <a:latin typeface="Arial Black" pitchFamily="34" charset="0"/>
              </a:rPr>
              <a:t>Завдання  </a:t>
            </a:r>
            <a:r>
              <a:rPr lang="en-US" sz="5100" dirty="0" smtClean="0">
                <a:solidFill>
                  <a:srgbClr val="0070C0"/>
                </a:solidFill>
                <a:latin typeface="Arial Black" pitchFamily="34" charset="0"/>
              </a:rPr>
              <a:t>STEM</a:t>
            </a:r>
            <a:r>
              <a:rPr lang="ru-RU" sz="5100" dirty="0" smtClean="0">
                <a:solidFill>
                  <a:srgbClr val="0070C0"/>
                </a:solidFill>
                <a:latin typeface="Arial Black" pitchFamily="34" charset="0"/>
              </a:rPr>
              <a:t>-</a:t>
            </a:r>
            <a:r>
              <a:rPr lang="ru-RU" sz="5100" dirty="0" err="1" smtClean="0">
                <a:solidFill>
                  <a:srgbClr val="0070C0"/>
                </a:solidFill>
                <a:latin typeface="Arial Black" pitchFamily="34" charset="0"/>
              </a:rPr>
              <a:t>освіт</a:t>
            </a:r>
            <a:r>
              <a:rPr lang="uk-UA" sz="5100" dirty="0" smtClean="0">
                <a:solidFill>
                  <a:srgbClr val="0070C0"/>
                </a:solidFill>
                <a:latin typeface="Arial Black" pitchFamily="34" charset="0"/>
              </a:rPr>
              <a:t>и: </a:t>
            </a:r>
          </a:p>
          <a:p>
            <a:pPr>
              <a:buNone/>
            </a:pPr>
            <a:endParaRPr lang="uk-UA" sz="3500" dirty="0" smtClean="0">
              <a:solidFill>
                <a:srgbClr val="0070C0"/>
              </a:solidFill>
              <a:latin typeface="Arial Black" pitchFamily="34" charset="0"/>
            </a:endParaRPr>
          </a:p>
          <a:p>
            <a:r>
              <a:rPr lang="uk-UA" sz="4000" b="1" dirty="0" smtClean="0">
                <a:latin typeface="Comic Sans MS" pitchFamily="66" charset="0"/>
              </a:rPr>
              <a:t>конкурентоспроможність випускників  на сучасному ринку праці;</a:t>
            </a:r>
          </a:p>
          <a:p>
            <a:endParaRPr lang="uk-UA" sz="4000" b="1" dirty="0" smtClean="0">
              <a:latin typeface="Comic Sans MS" pitchFamily="66" charset="0"/>
            </a:endParaRPr>
          </a:p>
          <a:p>
            <a:r>
              <a:rPr lang="uk-UA" sz="4000" b="1" dirty="0" smtClean="0">
                <a:latin typeface="Comic Sans MS" pitchFamily="66" charset="0"/>
              </a:rPr>
              <a:t> здатність і готовність до: </a:t>
            </a:r>
            <a:endParaRPr lang="ru-RU" sz="40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4000" b="1" dirty="0" smtClean="0">
                <a:latin typeface="Comic Sans MS" pitchFamily="66" charset="0"/>
              </a:rPr>
              <a:t>		–</a:t>
            </a:r>
            <a:r>
              <a:rPr lang="en-US" sz="4000" b="1" dirty="0" smtClean="0">
                <a:latin typeface="Comic Sans MS" pitchFamily="66" charset="0"/>
              </a:rPr>
              <a:t> </a:t>
            </a:r>
            <a:r>
              <a:rPr lang="uk-UA" sz="4000" b="1" dirty="0" smtClean="0">
                <a:latin typeface="Comic Sans MS" pitchFamily="66" charset="0"/>
              </a:rPr>
              <a:t>розв’язання комплексних задач (проблем)</a:t>
            </a:r>
            <a:endParaRPr lang="ru-RU" sz="40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4000" b="1" dirty="0" smtClean="0">
                <a:latin typeface="Comic Sans MS" pitchFamily="66" charset="0"/>
              </a:rPr>
              <a:t>		 –</a:t>
            </a:r>
            <a:r>
              <a:rPr lang="en-US" sz="4000" b="1" dirty="0" smtClean="0">
                <a:latin typeface="Comic Sans MS" pitchFamily="66" charset="0"/>
              </a:rPr>
              <a:t> </a:t>
            </a:r>
            <a:r>
              <a:rPr lang="uk-UA" sz="4000" b="1" dirty="0" smtClean="0">
                <a:latin typeface="Comic Sans MS" pitchFamily="66" charset="0"/>
              </a:rPr>
              <a:t>критичного мислення</a:t>
            </a:r>
            <a:endParaRPr lang="ru-RU" sz="40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4000" b="1" dirty="0" smtClean="0">
                <a:latin typeface="Comic Sans MS" pitchFamily="66" charset="0"/>
              </a:rPr>
              <a:t>		 –</a:t>
            </a:r>
            <a:r>
              <a:rPr lang="en-US" sz="4000" b="1" dirty="0" smtClean="0">
                <a:latin typeface="Comic Sans MS" pitchFamily="66" charset="0"/>
              </a:rPr>
              <a:t> </a:t>
            </a:r>
            <a:r>
              <a:rPr lang="uk-UA" sz="4000" b="1" dirty="0" smtClean="0">
                <a:latin typeface="Comic Sans MS" pitchFamily="66" charset="0"/>
              </a:rPr>
              <a:t>творчості </a:t>
            </a:r>
            <a:endParaRPr lang="ru-RU" sz="40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4000" b="1" dirty="0" smtClean="0">
                <a:latin typeface="Comic Sans MS" pitchFamily="66" charset="0"/>
              </a:rPr>
              <a:t>		–</a:t>
            </a:r>
            <a:r>
              <a:rPr lang="en-US" sz="4000" b="1" dirty="0" smtClean="0">
                <a:latin typeface="Comic Sans MS" pitchFamily="66" charset="0"/>
              </a:rPr>
              <a:t> </a:t>
            </a:r>
            <a:r>
              <a:rPr lang="uk-UA" sz="4000" b="1" dirty="0" smtClean="0">
                <a:latin typeface="Comic Sans MS" pitchFamily="66" charset="0"/>
              </a:rPr>
              <a:t>когнітивної гнучкості</a:t>
            </a:r>
            <a:endParaRPr lang="ru-RU" sz="40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4000" b="1" dirty="0" smtClean="0">
                <a:latin typeface="Comic Sans MS" pitchFamily="66" charset="0"/>
              </a:rPr>
              <a:t>		 –</a:t>
            </a:r>
            <a:r>
              <a:rPr lang="en-US" sz="4000" b="1" dirty="0" smtClean="0">
                <a:latin typeface="Comic Sans MS" pitchFamily="66" charset="0"/>
              </a:rPr>
              <a:t> </a:t>
            </a:r>
            <a:r>
              <a:rPr lang="uk-UA" sz="4000" b="1" dirty="0" smtClean="0">
                <a:latin typeface="Comic Sans MS" pitchFamily="66" charset="0"/>
              </a:rPr>
              <a:t>співпраці </a:t>
            </a:r>
            <a:endParaRPr lang="ru-RU" sz="40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4000" b="1" dirty="0" smtClean="0">
                <a:latin typeface="Comic Sans MS" pitchFamily="66" charset="0"/>
              </a:rPr>
              <a:t>		–</a:t>
            </a:r>
            <a:r>
              <a:rPr lang="en-US" sz="4000" b="1" dirty="0" smtClean="0">
                <a:latin typeface="Comic Sans MS" pitchFamily="66" charset="0"/>
              </a:rPr>
              <a:t> </a:t>
            </a:r>
            <a:r>
              <a:rPr lang="uk-UA" sz="4000" b="1" dirty="0" smtClean="0">
                <a:latin typeface="Comic Sans MS" pitchFamily="66" charset="0"/>
              </a:rPr>
              <a:t>управління </a:t>
            </a:r>
            <a:endParaRPr lang="ru-RU" sz="40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4000" b="1" dirty="0" smtClean="0">
                <a:latin typeface="Comic Sans MS" pitchFamily="66" charset="0"/>
              </a:rPr>
              <a:t>		–</a:t>
            </a:r>
            <a:r>
              <a:rPr lang="en-US" sz="4000" b="1" dirty="0" smtClean="0">
                <a:latin typeface="Comic Sans MS" pitchFamily="66" charset="0"/>
              </a:rPr>
              <a:t> </a:t>
            </a:r>
            <a:r>
              <a:rPr lang="uk-UA" sz="4000" b="1" dirty="0" smtClean="0">
                <a:latin typeface="Comic Sans MS" pitchFamily="66" charset="0"/>
              </a:rPr>
              <a:t>здійснення інноваційної діяльності</a:t>
            </a:r>
            <a:r>
              <a:rPr lang="uk-UA" sz="4000" dirty="0" smtClean="0">
                <a:latin typeface="Comic Sans MS" pitchFamily="66" charset="0"/>
              </a:rPr>
              <a:t>.</a:t>
            </a:r>
            <a:endParaRPr lang="ru-RU" sz="4000" dirty="0" smtClean="0"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548680"/>
            <a:ext cx="7472386" cy="560828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S</a:t>
            </a:r>
            <a:r>
              <a:rPr lang="ru-RU" sz="4400" dirty="0" smtClean="0"/>
              <a:t> </a:t>
            </a:r>
            <a:r>
              <a:rPr lang="uk-UA" sz="4400" dirty="0" smtClean="0"/>
              <a:t>-</a:t>
            </a:r>
            <a:r>
              <a:rPr lang="ru-RU" sz="4400" b="1" dirty="0" err="1" smtClean="0"/>
              <a:t>Science</a:t>
            </a:r>
            <a:r>
              <a:rPr lang="uk-UA" sz="4400" b="1" dirty="0" smtClean="0"/>
              <a:t>,  (природничі науки )</a:t>
            </a:r>
          </a:p>
          <a:p>
            <a:pPr>
              <a:buNone/>
            </a:pPr>
            <a:endParaRPr lang="uk-UA" sz="4400" b="1" dirty="0" smtClean="0"/>
          </a:p>
          <a:p>
            <a:pPr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Т</a:t>
            </a:r>
            <a:r>
              <a:rPr lang="uk-UA" sz="4400" b="1" dirty="0" smtClean="0"/>
              <a:t>- </a:t>
            </a:r>
            <a:r>
              <a:rPr lang="ru-RU" sz="4400" b="1" dirty="0" err="1" smtClean="0"/>
              <a:t>Technology</a:t>
            </a:r>
            <a:r>
              <a:rPr lang="uk-UA" sz="4400" b="1" dirty="0" smtClean="0"/>
              <a:t>, (технологія )</a:t>
            </a:r>
          </a:p>
          <a:p>
            <a:pPr>
              <a:buNone/>
            </a:pPr>
            <a:endParaRPr lang="uk-UA" sz="4400" b="1" dirty="0" smtClean="0"/>
          </a:p>
          <a:p>
            <a:pPr>
              <a:buNone/>
            </a:pPr>
            <a:r>
              <a:rPr lang="ru-RU" sz="4400" b="1" dirty="0" smtClean="0"/>
              <a:t> </a:t>
            </a:r>
            <a:r>
              <a:rPr lang="ru-RU" sz="4400" b="1" dirty="0" smtClean="0">
                <a:solidFill>
                  <a:srgbClr val="FF0000"/>
                </a:solidFill>
              </a:rPr>
              <a:t>Е</a:t>
            </a:r>
            <a:r>
              <a:rPr lang="ru-RU" sz="4400" b="1" dirty="0" smtClean="0"/>
              <a:t> - </a:t>
            </a:r>
            <a:r>
              <a:rPr lang="ru-RU" sz="4400" b="1" dirty="0" err="1" smtClean="0"/>
              <a:t>Engineering</a:t>
            </a:r>
            <a:r>
              <a:rPr lang="uk-UA" sz="4400" b="1" dirty="0" smtClean="0"/>
              <a:t>, (інжиніринг)</a:t>
            </a:r>
          </a:p>
          <a:p>
            <a:pPr>
              <a:buNone/>
            </a:pPr>
            <a:endParaRPr lang="uk-UA" sz="4400" b="1" dirty="0" smtClean="0"/>
          </a:p>
          <a:p>
            <a:pPr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М</a:t>
            </a:r>
            <a:r>
              <a:rPr lang="ru-RU" sz="4400" b="1" dirty="0" smtClean="0"/>
              <a:t> - </a:t>
            </a:r>
            <a:r>
              <a:rPr lang="ru-RU" sz="4400" b="1" dirty="0" err="1" smtClean="0"/>
              <a:t>Mathematics</a:t>
            </a:r>
            <a:r>
              <a:rPr lang="uk-UA" sz="4400" b="1" dirty="0" smtClean="0"/>
              <a:t> -</a:t>
            </a:r>
            <a:r>
              <a:rPr lang="ru-RU" sz="4400" b="1" dirty="0" smtClean="0"/>
              <a:t> (</a:t>
            </a:r>
            <a:r>
              <a:rPr lang="uk-UA" sz="4400" b="1" dirty="0" smtClean="0"/>
              <a:t>математика).</a:t>
            </a:r>
            <a:endParaRPr lang="ru-RU" sz="4400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54032"/>
          </a:xfrm>
        </p:spPr>
        <p:txBody>
          <a:bodyPr>
            <a:normAutofit fontScale="90000"/>
          </a:bodyPr>
          <a:lstStyle/>
          <a:p>
            <a:r>
              <a:rPr lang="uk-UA" sz="2800" dirty="0" smtClean="0">
                <a:solidFill>
                  <a:schemeClr val="tx1"/>
                </a:solidFill>
              </a:rPr>
              <a:t>	</a:t>
            </a:r>
            <a:r>
              <a:rPr lang="uk-UA" sz="2200" dirty="0" smtClean="0">
                <a:solidFill>
                  <a:schemeClr val="tx1"/>
                </a:solidFill>
                <a:latin typeface="Arial Black" pitchFamily="34" charset="0"/>
              </a:rPr>
              <a:t>Загальноосвітня школа І-ІІІ ступенів №4</a:t>
            </a:r>
            <a:br>
              <a:rPr lang="uk-UA" sz="2200" dirty="0" smtClean="0">
                <a:solidFill>
                  <a:schemeClr val="tx1"/>
                </a:solidFill>
                <a:latin typeface="Arial Black" pitchFamily="34" charset="0"/>
              </a:rPr>
            </a:br>
            <a:r>
              <a:rPr lang="uk-UA" sz="2200" dirty="0" smtClean="0">
                <a:solidFill>
                  <a:schemeClr val="tx1"/>
                </a:solidFill>
                <a:latin typeface="Arial Black" pitchFamily="34" charset="0"/>
              </a:rPr>
              <a:t>		Покровської міської ради</a:t>
            </a:r>
            <a:endParaRPr lang="ru-RU" sz="22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57818" y="5072074"/>
            <a:ext cx="3500462" cy="150019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2800" dirty="0" smtClean="0">
                <a:latin typeface="+mj-lt"/>
              </a:rPr>
              <a:t>Доповідач:</a:t>
            </a:r>
          </a:p>
          <a:p>
            <a:pPr>
              <a:buNone/>
            </a:pPr>
            <a:r>
              <a:rPr lang="uk-UA" sz="2800" dirty="0" smtClean="0">
                <a:latin typeface="+mj-lt"/>
              </a:rPr>
              <a:t>директор школи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0070C0"/>
                </a:solidFill>
                <a:latin typeface="+mj-lt"/>
              </a:rPr>
              <a:t>Кірсанова Т.М.</a:t>
            </a:r>
            <a:endParaRPr lang="ru-RU" sz="28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5362" name="AutoShape 2" descr="Картинки по запросу шкільні картинки для презентаці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857488" y="1428736"/>
            <a:ext cx="52533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0070C0"/>
                </a:solidFill>
                <a:latin typeface="Arial Black" pitchFamily="34" charset="0"/>
              </a:rPr>
              <a:t>Педагогічна рада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2500307"/>
            <a:ext cx="7858180" cy="18369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« </a:t>
            </a:r>
            <a:r>
              <a:rPr 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STEM</a:t>
            </a:r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– </a:t>
            </a:r>
            <a:r>
              <a:rPr lang="ru-RU" sz="4000" b="1" dirty="0" err="1" smtClean="0">
                <a:solidFill>
                  <a:srgbClr val="FF0000"/>
                </a:solidFill>
                <a:latin typeface="Comic Sans MS" pitchFamily="66" charset="0"/>
              </a:rPr>
              <a:t>осв</a:t>
            </a:r>
            <a:r>
              <a:rPr lang="uk-UA" sz="4000" b="1" dirty="0" err="1" smtClean="0">
                <a:solidFill>
                  <a:srgbClr val="FF0000"/>
                </a:solidFill>
                <a:latin typeface="Comic Sans MS" pitchFamily="66" charset="0"/>
              </a:rPr>
              <a:t>іта</a:t>
            </a:r>
            <a:r>
              <a:rPr lang="uk-UA" sz="4000" b="1" dirty="0" smtClean="0">
                <a:solidFill>
                  <a:srgbClr val="FF0000"/>
                </a:solidFill>
                <a:latin typeface="Comic Sans MS" pitchFamily="66" charset="0"/>
              </a:rPr>
              <a:t>:впровадження та перспективи розвитку</a:t>
            </a:r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»</a:t>
            </a:r>
            <a:endParaRPr lang="ru-RU" sz="4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620688"/>
            <a:ext cx="7400948" cy="553627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	</a:t>
            </a:r>
            <a:r>
              <a:rPr lang="ru-RU" sz="4400" dirty="0" smtClean="0">
                <a:solidFill>
                  <a:srgbClr val="FF0000"/>
                </a:solidFill>
              </a:rPr>
              <a:t>S</a:t>
            </a:r>
            <a:r>
              <a:rPr lang="uk-UA" sz="4400" dirty="0" smtClean="0">
                <a:solidFill>
                  <a:srgbClr val="FF0000"/>
                </a:solidFill>
              </a:rPr>
              <a:t>-</a:t>
            </a:r>
            <a:r>
              <a:rPr lang="ru-RU" sz="4400" b="1" dirty="0" err="1" smtClean="0"/>
              <a:t>Science</a:t>
            </a:r>
            <a:r>
              <a:rPr lang="uk-UA" sz="4400" b="1" dirty="0" smtClean="0"/>
              <a:t>, (природничі науки)</a:t>
            </a:r>
          </a:p>
          <a:p>
            <a:pPr>
              <a:buNone/>
            </a:pPr>
            <a:endParaRPr lang="uk-UA" sz="4400" b="1" dirty="0" smtClean="0"/>
          </a:p>
          <a:p>
            <a:pPr>
              <a:buNone/>
            </a:pPr>
            <a:r>
              <a:rPr lang="uk-UA" sz="4400" b="1" dirty="0" smtClean="0"/>
              <a:t>	 </a:t>
            </a:r>
            <a:r>
              <a:rPr lang="uk-UA" sz="4400" b="1" dirty="0" smtClean="0">
                <a:solidFill>
                  <a:srgbClr val="FF0000"/>
                </a:solidFill>
              </a:rPr>
              <a:t>Т</a:t>
            </a:r>
            <a:r>
              <a:rPr lang="uk-UA" sz="4400" b="1" dirty="0" smtClean="0"/>
              <a:t> -</a:t>
            </a:r>
            <a:r>
              <a:rPr lang="ru-RU" sz="4400" b="1" dirty="0" err="1" smtClean="0"/>
              <a:t>Technology</a:t>
            </a:r>
            <a:r>
              <a:rPr lang="uk-UA" sz="4400" b="1" dirty="0" smtClean="0"/>
              <a:t>, (технологія)</a:t>
            </a:r>
          </a:p>
          <a:p>
            <a:pPr>
              <a:buNone/>
            </a:pPr>
            <a:endParaRPr lang="uk-UA" sz="4400" b="1" dirty="0" smtClean="0"/>
          </a:p>
          <a:p>
            <a:pPr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	 Е</a:t>
            </a:r>
            <a:r>
              <a:rPr lang="uk-UA" sz="4400" b="1" dirty="0" smtClean="0"/>
              <a:t> - </a:t>
            </a:r>
            <a:r>
              <a:rPr lang="ru-RU" sz="4400" b="1" dirty="0" err="1" smtClean="0"/>
              <a:t>Engineering</a:t>
            </a:r>
            <a:r>
              <a:rPr lang="uk-UA" sz="4400" b="1" dirty="0" smtClean="0"/>
              <a:t>, (інжиніринг)</a:t>
            </a:r>
          </a:p>
          <a:p>
            <a:pPr>
              <a:buNone/>
            </a:pPr>
            <a:endParaRPr lang="uk-UA" sz="4400" b="1" dirty="0" smtClean="0"/>
          </a:p>
          <a:p>
            <a:pPr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	 А </a:t>
            </a:r>
            <a:r>
              <a:rPr lang="uk-UA" sz="4400" b="1" dirty="0" smtClean="0"/>
              <a:t>- </a:t>
            </a:r>
            <a:r>
              <a:rPr lang="ru-RU" sz="4400" b="1" dirty="0" err="1" smtClean="0"/>
              <a:t>Arts</a:t>
            </a:r>
            <a:r>
              <a:rPr lang="uk-UA" sz="4400" b="1" dirty="0" smtClean="0"/>
              <a:t>, </a:t>
            </a:r>
            <a:r>
              <a:rPr lang="ru-RU" sz="4400" b="1" dirty="0" smtClean="0"/>
              <a:t> (</a:t>
            </a:r>
            <a:r>
              <a:rPr lang="uk-UA" sz="4400" b="1" i="1" dirty="0" smtClean="0"/>
              <a:t>мистецтво)</a:t>
            </a:r>
          </a:p>
          <a:p>
            <a:pPr>
              <a:buNone/>
            </a:pPr>
            <a:endParaRPr lang="ru-RU" sz="4400" b="1" dirty="0" smtClean="0"/>
          </a:p>
          <a:p>
            <a:pPr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	 М</a:t>
            </a:r>
            <a:r>
              <a:rPr lang="ru-RU" sz="4400" b="1" dirty="0" smtClean="0"/>
              <a:t> - </a:t>
            </a:r>
            <a:r>
              <a:rPr lang="ru-RU" sz="4400" b="1" dirty="0" err="1" smtClean="0"/>
              <a:t>Mathematics</a:t>
            </a:r>
            <a:r>
              <a:rPr lang="uk-UA" sz="4400" b="1" dirty="0" smtClean="0"/>
              <a:t> (математика) </a:t>
            </a:r>
            <a:br>
              <a:rPr lang="uk-UA" sz="4400" b="1" dirty="0" smtClean="0"/>
            </a:br>
            <a:endParaRPr lang="ru-RU" sz="44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548680"/>
            <a:ext cx="7715304" cy="560828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sz="4000" b="1" dirty="0" smtClean="0">
                <a:solidFill>
                  <a:srgbClr val="FF0000"/>
                </a:solidFill>
              </a:rPr>
              <a:t>S </a:t>
            </a:r>
            <a:r>
              <a:rPr lang="ru-RU" sz="4000" b="1" dirty="0" smtClean="0"/>
              <a:t>– </a:t>
            </a:r>
            <a:r>
              <a:rPr lang="ru-RU" sz="4000" b="1" dirty="0" err="1" smtClean="0"/>
              <a:t>Science</a:t>
            </a:r>
            <a:r>
              <a:rPr lang="uk-UA" sz="4000" b="1" dirty="0" smtClean="0"/>
              <a:t>  (природничі науки )</a:t>
            </a:r>
          </a:p>
          <a:p>
            <a:pPr>
              <a:buNone/>
            </a:pPr>
            <a:r>
              <a:rPr lang="uk-UA" sz="4000" b="1" dirty="0" smtClean="0"/>
              <a:t>	</a:t>
            </a:r>
            <a:r>
              <a:rPr lang="uk-UA" sz="4000" b="1" dirty="0" smtClean="0">
                <a:solidFill>
                  <a:srgbClr val="FF0000"/>
                </a:solidFill>
              </a:rPr>
              <a:t>Т</a:t>
            </a:r>
            <a:r>
              <a:rPr lang="uk-UA" sz="4000" b="1" dirty="0" smtClean="0"/>
              <a:t> – </a:t>
            </a:r>
            <a:r>
              <a:rPr lang="ru-RU" sz="4000" b="1" dirty="0" err="1" smtClean="0"/>
              <a:t>Technology</a:t>
            </a:r>
            <a:r>
              <a:rPr lang="uk-UA" sz="4000" b="1" dirty="0" smtClean="0"/>
              <a:t> (технологія)</a:t>
            </a:r>
          </a:p>
          <a:p>
            <a:pPr>
              <a:buNone/>
            </a:pPr>
            <a:r>
              <a:rPr lang="uk-UA" sz="4000" b="1" dirty="0" smtClean="0"/>
              <a:t>	</a:t>
            </a:r>
            <a:r>
              <a:rPr lang="en-US" sz="4000" b="1" dirty="0" smtClean="0">
                <a:solidFill>
                  <a:srgbClr val="FF0000"/>
                </a:solidFill>
              </a:rPr>
              <a:t>R</a:t>
            </a:r>
            <a:r>
              <a:rPr lang="en-US" sz="4000" b="1" dirty="0" smtClean="0"/>
              <a:t> - </a:t>
            </a:r>
            <a:r>
              <a:rPr lang="uk-UA" sz="4000" b="1" dirty="0" smtClean="0"/>
              <a:t> </a:t>
            </a:r>
            <a:r>
              <a:rPr lang="ru-RU" sz="4000" b="1" dirty="0" err="1" smtClean="0"/>
              <a:t>Reading</a:t>
            </a:r>
            <a:r>
              <a:rPr lang="uk-UA" sz="4000" b="1" dirty="0" smtClean="0"/>
              <a:t>+</a:t>
            </a:r>
            <a:r>
              <a:rPr lang="ru-RU" sz="4000" b="1" dirty="0" err="1" smtClean="0"/>
              <a:t>WRiting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Engineering</a:t>
            </a:r>
            <a:r>
              <a:rPr lang="ru-RU" sz="4000" b="1" dirty="0" smtClean="0"/>
              <a:t> </a:t>
            </a:r>
            <a:r>
              <a:rPr lang="uk-UA" sz="4000" b="1" dirty="0" smtClean="0"/>
              <a:t> (читання + письмо</a:t>
            </a:r>
            <a:r>
              <a:rPr lang="uk-UA" sz="4000" b="1" i="1" dirty="0" smtClean="0"/>
              <a:t>,</a:t>
            </a:r>
            <a:r>
              <a:rPr lang="uk-UA" sz="4000" b="1" dirty="0" smtClean="0"/>
              <a:t> 				інжиніринг</a:t>
            </a:r>
            <a:r>
              <a:rPr lang="uk-UA" sz="4000" b="1" i="1" dirty="0" smtClean="0"/>
              <a:t>)</a:t>
            </a:r>
            <a:endParaRPr lang="uk-UA" sz="4000" b="1" dirty="0" smtClean="0"/>
          </a:p>
          <a:p>
            <a:pPr>
              <a:buNone/>
            </a:pPr>
            <a:r>
              <a:rPr lang="uk-UA" sz="4000" b="1" dirty="0" smtClean="0"/>
              <a:t>	</a:t>
            </a:r>
            <a:r>
              <a:rPr lang="uk-UA" sz="4000" b="1" dirty="0" smtClean="0">
                <a:solidFill>
                  <a:srgbClr val="FF0000"/>
                </a:solidFill>
              </a:rPr>
              <a:t>А</a:t>
            </a:r>
            <a:r>
              <a:rPr lang="uk-UA" sz="4000" b="1" dirty="0" smtClean="0"/>
              <a:t> - </a:t>
            </a:r>
            <a:r>
              <a:rPr lang="ru-RU" sz="4000" b="1" dirty="0" err="1" smtClean="0"/>
              <a:t>Arts</a:t>
            </a:r>
            <a:r>
              <a:rPr lang="uk-UA" sz="4000" b="1" dirty="0" smtClean="0"/>
              <a:t>, (мистецтво)</a:t>
            </a:r>
            <a:endParaRPr lang="ru-RU" sz="4000" b="1" dirty="0" smtClean="0"/>
          </a:p>
          <a:p>
            <a:pPr>
              <a:buNone/>
            </a:pPr>
            <a:r>
              <a:rPr lang="ru-RU" sz="4000" b="1" dirty="0" smtClean="0"/>
              <a:t>	</a:t>
            </a:r>
            <a:r>
              <a:rPr lang="ru-RU" sz="4000" b="1" dirty="0" smtClean="0">
                <a:solidFill>
                  <a:srgbClr val="FF0000"/>
                </a:solidFill>
              </a:rPr>
              <a:t>М</a:t>
            </a:r>
            <a:r>
              <a:rPr lang="ru-RU" sz="4000" b="1" dirty="0" smtClean="0"/>
              <a:t> -  </a:t>
            </a:r>
            <a:r>
              <a:rPr lang="ru-RU" sz="4000" b="1" dirty="0" err="1" smtClean="0"/>
              <a:t>Mathematics</a:t>
            </a:r>
            <a:r>
              <a:rPr lang="uk-UA" sz="4000" b="1" dirty="0" smtClean="0"/>
              <a:t> ( математика)</a:t>
            </a:r>
            <a:endParaRPr lang="ru-RU" sz="4000" b="1" dirty="0" smtClean="0"/>
          </a:p>
          <a:p>
            <a:endParaRPr lang="ru-RU" sz="4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0"/>
            <a:ext cx="7643192" cy="68580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		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Головна мета</a:t>
            </a:r>
            <a:r>
              <a:rPr lang="en-US" sz="3200" b="1" dirty="0" smtClean="0">
                <a:solidFill>
                  <a:srgbClr val="FF0000"/>
                </a:solidFill>
                <a:latin typeface="Arial Black" pitchFamily="34" charset="0"/>
              </a:rPr>
              <a:t> STEM-</a:t>
            </a:r>
            <a:r>
              <a:rPr lang="ru-RU" sz="3200" b="1" dirty="0" err="1" smtClean="0">
                <a:solidFill>
                  <a:srgbClr val="FF0000"/>
                </a:solidFill>
                <a:latin typeface="Arial Black" pitchFamily="34" charset="0"/>
              </a:rPr>
              <a:t>освіти</a:t>
            </a: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:</a:t>
            </a:r>
          </a:p>
          <a:p>
            <a:pPr>
              <a:buNone/>
            </a:pPr>
            <a:endParaRPr lang="ru-RU" sz="3200" b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lvl="1" algn="just">
              <a:buFont typeface="Wingdings" pitchFamily="2" charset="2"/>
              <a:buChar char="§"/>
            </a:pPr>
            <a:r>
              <a:rPr lang="ru-RU" sz="3000" dirty="0" err="1" smtClean="0">
                <a:latin typeface="Comic Sans MS" pitchFamily="66" charset="0"/>
              </a:rPr>
              <a:t>це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реалізація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державної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політики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з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урахуванням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нових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вимог</a:t>
            </a:r>
            <a:r>
              <a:rPr lang="ru-RU" sz="3000" dirty="0" smtClean="0">
                <a:latin typeface="Comic Sans MS" pitchFamily="66" charset="0"/>
              </a:rPr>
              <a:t> Закону </a:t>
            </a:r>
            <a:r>
              <a:rPr lang="ru-RU" sz="3000" dirty="0" err="1" smtClean="0">
                <a:latin typeface="Comic Sans MS" pitchFamily="66" charset="0"/>
              </a:rPr>
              <a:t>України</a:t>
            </a:r>
            <a:r>
              <a:rPr lang="en-US" sz="3000" dirty="0" smtClean="0">
                <a:latin typeface="Comic Sans MS" pitchFamily="66" charset="0"/>
              </a:rPr>
              <a:t> «</a:t>
            </a:r>
            <a:r>
              <a:rPr lang="ru-RU" sz="3000" dirty="0" smtClean="0">
                <a:latin typeface="Comic Sans MS" pitchFamily="66" charset="0"/>
              </a:rPr>
              <a:t>Про </a:t>
            </a:r>
            <a:r>
              <a:rPr lang="ru-RU" sz="3000" dirty="0" err="1" smtClean="0">
                <a:latin typeface="Comic Sans MS" pitchFamily="66" charset="0"/>
              </a:rPr>
              <a:t>освіту</a:t>
            </a:r>
            <a:r>
              <a:rPr lang="en-US" sz="3000" dirty="0" smtClean="0">
                <a:latin typeface="Comic Sans MS" pitchFamily="66" charset="0"/>
              </a:rPr>
              <a:t>» </a:t>
            </a:r>
            <a:r>
              <a:rPr lang="ru-RU" sz="3000" dirty="0" err="1" smtClean="0">
                <a:latin typeface="Comic Sans MS" pitchFamily="66" charset="0"/>
              </a:rPr>
              <a:t>задля</a:t>
            </a:r>
            <a:r>
              <a:rPr lang="en-US" sz="3000" dirty="0" smtClean="0">
                <a:latin typeface="Comic Sans MS" pitchFamily="66" charset="0"/>
              </a:rPr>
              <a:t>: </a:t>
            </a:r>
            <a:endParaRPr lang="ru-RU" sz="3000" dirty="0" smtClean="0">
              <a:latin typeface="Comic Sans MS" pitchFamily="66" charset="0"/>
            </a:endParaRPr>
          </a:p>
          <a:p>
            <a:pPr lvl="1" algn="just">
              <a:buFont typeface="Wingdings" pitchFamily="2" charset="2"/>
              <a:buChar char="§"/>
            </a:pPr>
            <a:endParaRPr lang="ru-RU" sz="3000" dirty="0" smtClean="0">
              <a:latin typeface="Comic Sans MS" pitchFamily="66" charset="0"/>
            </a:endParaRPr>
          </a:p>
          <a:p>
            <a:pPr lvl="1" algn="just">
              <a:buFont typeface="Wingdings" pitchFamily="2" charset="2"/>
              <a:buChar char="§"/>
            </a:pPr>
            <a:r>
              <a:rPr lang="uk-UA" sz="3000" dirty="0" smtClean="0">
                <a:latin typeface="Comic Sans MS" pitchFamily="66" charset="0"/>
              </a:rPr>
              <a:t>	</a:t>
            </a:r>
            <a:r>
              <a:rPr lang="ru-RU" sz="3000" dirty="0" err="1" smtClean="0">
                <a:latin typeface="Comic Sans MS" pitchFamily="66" charset="0"/>
              </a:rPr>
              <a:t>посилення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розвитку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науково</a:t>
            </a:r>
            <a:r>
              <a:rPr lang="en-US" sz="3000" dirty="0" smtClean="0">
                <a:latin typeface="Comic Sans MS" pitchFamily="66" charset="0"/>
              </a:rPr>
              <a:t>-</a:t>
            </a:r>
            <a:r>
              <a:rPr lang="ru-RU" sz="3000" dirty="0" err="1" smtClean="0">
                <a:latin typeface="Comic Sans MS" pitchFamily="66" charset="0"/>
              </a:rPr>
              <a:t>технічного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напряму</a:t>
            </a:r>
            <a:r>
              <a:rPr lang="ru-RU" sz="3000" dirty="0" smtClean="0">
                <a:latin typeface="Comic Sans MS" pitchFamily="66" charset="0"/>
              </a:rPr>
              <a:t> в </a:t>
            </a:r>
            <a:r>
              <a:rPr lang="ru-RU" sz="3000" dirty="0" err="1" smtClean="0">
                <a:latin typeface="Comic Sans MS" pitchFamily="66" charset="0"/>
              </a:rPr>
              <a:t>навчально</a:t>
            </a:r>
            <a:r>
              <a:rPr lang="en-US" sz="3000" dirty="0" smtClean="0">
                <a:latin typeface="Comic Sans MS" pitchFamily="66" charset="0"/>
              </a:rPr>
              <a:t>-</a:t>
            </a:r>
            <a:r>
              <a:rPr lang="ru-RU" sz="3000" dirty="0" err="1" smtClean="0">
                <a:latin typeface="Comic Sans MS" pitchFamily="66" charset="0"/>
              </a:rPr>
              <a:t>методичній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діяльності</a:t>
            </a:r>
            <a:r>
              <a:rPr lang="ru-RU" sz="3000" dirty="0" smtClean="0">
                <a:latin typeface="Comic Sans MS" pitchFamily="66" charset="0"/>
              </a:rPr>
              <a:t> на </a:t>
            </a:r>
            <a:r>
              <a:rPr lang="ru-RU" sz="3000" dirty="0" err="1" smtClean="0">
                <a:latin typeface="Comic Sans MS" pitchFamily="66" charset="0"/>
              </a:rPr>
              <a:t>всіх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освітніх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рівнях</a:t>
            </a:r>
            <a:r>
              <a:rPr lang="ru-RU" sz="3000" dirty="0" smtClean="0">
                <a:latin typeface="Comic Sans MS" pitchFamily="66" charset="0"/>
              </a:rPr>
              <a:t>;</a:t>
            </a:r>
          </a:p>
          <a:p>
            <a:pPr lvl="1" algn="just">
              <a:buFont typeface="Wingdings" pitchFamily="2" charset="2"/>
              <a:buChar char="§"/>
            </a:pPr>
            <a:endParaRPr lang="ru-RU" sz="3000" dirty="0" smtClean="0">
              <a:latin typeface="Comic Sans MS" pitchFamily="66" charset="0"/>
            </a:endParaRPr>
          </a:p>
          <a:p>
            <a:pPr lvl="1" algn="just">
              <a:buFont typeface="Wingdings" pitchFamily="2" charset="2"/>
              <a:buChar char="§"/>
            </a:pP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створення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науково</a:t>
            </a:r>
            <a:r>
              <a:rPr lang="en-US" sz="3000" dirty="0" smtClean="0">
                <a:latin typeface="Comic Sans MS" pitchFamily="66" charset="0"/>
              </a:rPr>
              <a:t>-</a:t>
            </a:r>
            <a:r>
              <a:rPr lang="ru-RU" sz="3000" dirty="0" err="1" smtClean="0">
                <a:latin typeface="Comic Sans MS" pitchFamily="66" charset="0"/>
              </a:rPr>
              <a:t>методичної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бази</a:t>
            </a:r>
            <a:r>
              <a:rPr lang="ru-RU" sz="3000" dirty="0" smtClean="0">
                <a:latin typeface="Comic Sans MS" pitchFamily="66" charset="0"/>
              </a:rPr>
              <a:t> для </a:t>
            </a:r>
            <a:r>
              <a:rPr lang="ru-RU" sz="3000" dirty="0" err="1" smtClean="0">
                <a:latin typeface="Comic Sans MS" pitchFamily="66" charset="0"/>
              </a:rPr>
              <a:t>підвищення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творчого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потенціалу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молоді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й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професійної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компетентності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науково</a:t>
            </a:r>
            <a:r>
              <a:rPr lang="en-US" sz="3000" dirty="0" smtClean="0">
                <a:latin typeface="Comic Sans MS" pitchFamily="66" charset="0"/>
              </a:rPr>
              <a:t>-</a:t>
            </a:r>
            <a:r>
              <a:rPr lang="ru-RU" sz="3000" dirty="0" err="1" smtClean="0">
                <a:latin typeface="Comic Sans MS" pitchFamily="66" charset="0"/>
              </a:rPr>
              <a:t>педагогічних</a:t>
            </a:r>
            <a:r>
              <a:rPr lang="ru-RU" sz="3000" dirty="0" smtClean="0">
                <a:latin typeface="Comic Sans MS" pitchFamily="66" charset="0"/>
              </a:rPr>
              <a:t> </a:t>
            </a:r>
            <a:r>
              <a:rPr lang="ru-RU" sz="3000" dirty="0" err="1" smtClean="0">
                <a:latin typeface="Comic Sans MS" pitchFamily="66" charset="0"/>
              </a:rPr>
              <a:t>працівників</a:t>
            </a:r>
            <a:r>
              <a:rPr lang="en-US" sz="3000" dirty="0" smtClean="0">
                <a:latin typeface="Comic Sans MS" pitchFamily="66" charset="0"/>
              </a:rPr>
              <a:t>. </a:t>
            </a:r>
            <a:endParaRPr lang="ru-RU" sz="30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3000" dirty="0" smtClean="0"/>
              <a:t> </a:t>
            </a:r>
            <a:endParaRPr lang="ru-RU" sz="3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0"/>
            <a:ext cx="7615262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dirty="0" smtClean="0"/>
              <a:t>		</a:t>
            </a:r>
          </a:p>
          <a:p>
            <a:pPr algn="ctr">
              <a:lnSpc>
                <a:spcPct val="150000"/>
              </a:lnSpc>
              <a:buNone/>
            </a:pP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STEM-</a:t>
            </a:r>
            <a:r>
              <a:rPr lang="ru-RU" dirty="0" err="1" smtClean="0">
                <a:solidFill>
                  <a:srgbClr val="FF0000"/>
                </a:solidFill>
                <a:latin typeface="Arial Black" pitchFamily="34" charset="0"/>
              </a:rPr>
              <a:t>орієнтований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Arial Black" pitchFamily="34" charset="0"/>
              </a:rPr>
              <a:t>підхід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до </a:t>
            </a:r>
            <a:r>
              <a:rPr lang="ru-RU" dirty="0" err="1" smtClean="0">
                <a:solidFill>
                  <a:srgbClr val="FF0000"/>
                </a:solidFill>
                <a:latin typeface="Arial Black" pitchFamily="34" charset="0"/>
              </a:rPr>
              <a:t>навчання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 - один </a:t>
            </a:r>
            <a:r>
              <a:rPr lang="ru-RU" dirty="0" err="1" smtClean="0">
                <a:solidFill>
                  <a:srgbClr val="FF0000"/>
                </a:solidFill>
                <a:latin typeface="Arial Black" pitchFamily="34" charset="0"/>
              </a:rPr>
              <a:t>із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Arial Black" pitchFamily="34" charset="0"/>
              </a:rPr>
              <a:t>актуальних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Arial Black" pitchFamily="34" charset="0"/>
              </a:rPr>
              <a:t>напрямів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Arial Black" pitchFamily="34" charset="0"/>
              </a:rPr>
              <a:t>модернізації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та </a:t>
            </a:r>
            <a:r>
              <a:rPr lang="ru-RU" dirty="0" err="1" smtClean="0">
                <a:solidFill>
                  <a:srgbClr val="FF0000"/>
                </a:solidFill>
                <a:latin typeface="Arial Black" pitchFamily="34" charset="0"/>
              </a:rPr>
              <a:t>інноваційного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Arial Black" pitchFamily="34" charset="0"/>
              </a:rPr>
              <a:t>розвитку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Arial Black" pitchFamily="34" charset="0"/>
              </a:rPr>
              <a:t>природничо</a:t>
            </a: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-</a:t>
            </a:r>
            <a:r>
              <a:rPr lang="ru-RU" dirty="0" err="1" smtClean="0">
                <a:solidFill>
                  <a:srgbClr val="FF0000"/>
                </a:solidFill>
                <a:latin typeface="Arial Black" pitchFamily="34" charset="0"/>
              </a:rPr>
              <a:t>математичного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Arial Black" pitchFamily="34" charset="0"/>
              </a:rPr>
              <a:t>й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Arial Black" pitchFamily="34" charset="0"/>
              </a:rPr>
              <a:t>гуманітарного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Arial Black" pitchFamily="34" charset="0"/>
              </a:rPr>
              <a:t>профілів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Arial Black" pitchFamily="34" charset="0"/>
              </a:rPr>
              <a:t>освіти</a:t>
            </a: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. </a:t>
            </a:r>
            <a:endParaRPr lang="ru-RU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uk-UA" dirty="0" smtClean="0">
                <a:solidFill>
                  <a:srgbClr val="FF0000"/>
                </a:solidFill>
                <a:latin typeface="Arial Black" pitchFamily="34" charset="0"/>
              </a:rPr>
              <a:t>	</a:t>
            </a: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	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0"/>
            <a:ext cx="7848872" cy="666936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</a:p>
          <a:p>
            <a:pPr algn="ctr">
              <a:buNone/>
            </a:pPr>
            <a:r>
              <a:rPr lang="ru-RU" sz="3200" dirty="0" err="1" smtClean="0">
                <a:solidFill>
                  <a:srgbClr val="FF0000"/>
                </a:solidFill>
                <a:latin typeface="Arial Black" pitchFamily="34" charset="0"/>
              </a:rPr>
              <a:t>Запровадження</a:t>
            </a: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> STEM-</a:t>
            </a:r>
            <a:r>
              <a:rPr lang="ru-RU" sz="3200" dirty="0" err="1" smtClean="0">
                <a:solidFill>
                  <a:srgbClr val="FF0000"/>
                </a:solidFill>
                <a:latin typeface="Arial Black" pitchFamily="34" charset="0"/>
              </a:rPr>
              <a:t>навчання</a:t>
            </a:r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3200" dirty="0" err="1" smtClean="0">
                <a:solidFill>
                  <a:srgbClr val="FF0000"/>
                </a:solidFill>
                <a:latin typeface="Arial Black" pitchFamily="34" charset="0"/>
              </a:rPr>
              <a:t>має</a:t>
            </a:r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3200" dirty="0" err="1" smtClean="0">
                <a:solidFill>
                  <a:srgbClr val="FF0000"/>
                </a:solidFill>
                <a:latin typeface="Arial Black" pitchFamily="34" charset="0"/>
              </a:rPr>
              <a:t>відбуватися</a:t>
            </a: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>: </a:t>
            </a:r>
            <a:endParaRPr lang="ru-RU" sz="32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32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just">
              <a:buNone/>
            </a:pPr>
            <a:r>
              <a:rPr lang="uk-UA" sz="3200" dirty="0" smtClean="0"/>
              <a:t>	</a:t>
            </a:r>
            <a:r>
              <a:rPr lang="ru-RU" sz="3200" dirty="0" smtClean="0">
                <a:latin typeface="Comic Sans MS" pitchFamily="66" charset="0"/>
              </a:rPr>
              <a:t>у межах чинного </a:t>
            </a:r>
            <a:r>
              <a:rPr lang="ru-RU" sz="3200" dirty="0" err="1" smtClean="0">
                <a:latin typeface="Comic Sans MS" pitchFamily="66" charset="0"/>
              </a:rPr>
              <a:t>законодавства</a:t>
            </a:r>
            <a:r>
              <a:rPr lang="ru-RU" sz="3200" dirty="0" smtClean="0">
                <a:latin typeface="Comic Sans MS" pitchFamily="66" charset="0"/>
              </a:rPr>
              <a:t> на засадах </a:t>
            </a:r>
            <a:r>
              <a:rPr lang="ru-RU" sz="3200" dirty="0" err="1" smtClean="0">
                <a:latin typeface="Comic Sans MS" pitchFamily="66" charset="0"/>
              </a:rPr>
              <a:t>особистісно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зорієнтованого</a:t>
            </a:r>
            <a:r>
              <a:rPr lang="ru-RU" sz="3200" dirty="0" smtClean="0">
                <a:latin typeface="Comic Sans MS" pitchFamily="66" charset="0"/>
              </a:rPr>
              <a:t>, </a:t>
            </a:r>
            <a:r>
              <a:rPr lang="ru-RU" sz="3200" dirty="0" err="1" smtClean="0">
                <a:latin typeface="Comic Sans MS" pitchFamily="66" charset="0"/>
              </a:rPr>
              <a:t>діяльнісного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і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компетентнісного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підходів</a:t>
            </a:r>
            <a:r>
              <a:rPr lang="ru-RU" sz="3200" dirty="0" smtClean="0">
                <a:latin typeface="Comic Sans MS" pitchFamily="66" charset="0"/>
              </a:rPr>
              <a:t> без </a:t>
            </a:r>
            <a:r>
              <a:rPr lang="ru-RU" sz="3200" dirty="0" err="1" smtClean="0">
                <a:latin typeface="Comic Sans MS" pitchFamily="66" charset="0"/>
              </a:rPr>
              <a:t>очікувань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повного</a:t>
            </a:r>
            <a:r>
              <a:rPr lang="ru-RU" sz="3200" dirty="0" smtClean="0">
                <a:latin typeface="Comic Sans MS" pitchFamily="66" charset="0"/>
              </a:rPr>
              <a:t> переходу до другого </a:t>
            </a:r>
            <a:r>
              <a:rPr lang="ru-RU" sz="3200" dirty="0" err="1" smtClean="0">
                <a:latin typeface="Comic Sans MS" pitchFamily="66" charset="0"/>
              </a:rPr>
              <a:t>покоління</a:t>
            </a:r>
            <a:r>
              <a:rPr lang="ru-RU" sz="3200" dirty="0" smtClean="0">
                <a:latin typeface="Comic Sans MS" pitchFamily="66" charset="0"/>
              </a:rPr>
              <a:t> Державного стандарту </a:t>
            </a:r>
            <a:r>
              <a:rPr lang="ru-RU" sz="3200" dirty="0" err="1" smtClean="0">
                <a:latin typeface="Comic Sans MS" pitchFamily="66" charset="0"/>
              </a:rPr>
              <a:t>базової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і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повної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загальної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середньої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освіти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й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нових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навчальних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програм</a:t>
            </a:r>
            <a:r>
              <a:rPr lang="ru-RU" sz="3200" dirty="0" smtClean="0">
                <a:latin typeface="Comic Sans MS" pitchFamily="66" charset="0"/>
              </a:rPr>
              <a:t> за </a:t>
            </a:r>
            <a:r>
              <a:rPr lang="ru-RU" sz="3200" dirty="0" err="1" smtClean="0">
                <a:latin typeface="Comic Sans MS" pitchFamily="66" charset="0"/>
              </a:rPr>
              <a:t>розуміння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напрямів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освітніх</a:t>
            </a:r>
            <a:r>
              <a:rPr lang="ru-RU" sz="3200" dirty="0" smtClean="0">
                <a:latin typeface="Comic Sans MS" pitchFamily="66" charset="0"/>
              </a:rPr>
              <a:t> реформ </a:t>
            </a:r>
            <a:r>
              <a:rPr lang="ru-RU" sz="3200" dirty="0" err="1" smtClean="0">
                <a:latin typeface="Comic Sans MS" pitchFamily="66" charset="0"/>
              </a:rPr>
              <a:t>задля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більш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якісного</a:t>
            </a:r>
            <a:r>
              <a:rPr lang="ru-RU" sz="3200" dirty="0" smtClean="0">
                <a:latin typeface="Comic Sans MS" pitchFamily="66" charset="0"/>
              </a:rPr>
              <a:t> та </a:t>
            </a:r>
            <a:r>
              <a:rPr lang="ru-RU" sz="3200" dirty="0" err="1" smtClean="0">
                <a:latin typeface="Comic Sans MS" pitchFamily="66" charset="0"/>
              </a:rPr>
              <a:t>сучасного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навчання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учнів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поступово</a:t>
            </a:r>
            <a:r>
              <a:rPr lang="ru-RU" sz="3200" dirty="0" smtClean="0">
                <a:latin typeface="Comic Sans MS" pitchFamily="66" charset="0"/>
              </a:rPr>
              <a:t>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0"/>
            <a:ext cx="7643192" cy="68580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endParaRPr lang="ru-RU" sz="2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>
              <a:buNone/>
            </a:pPr>
            <a:r>
              <a:rPr lang="ru-RU" sz="2400" dirty="0" err="1" smtClean="0">
                <a:solidFill>
                  <a:srgbClr val="FF0000"/>
                </a:solidFill>
                <a:latin typeface="Arial Black" pitchFamily="34" charset="0"/>
              </a:rPr>
              <a:t>Проте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  <a:latin typeface="Arial Black" pitchFamily="34" charset="0"/>
              </a:rPr>
              <a:t>програма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 не </a:t>
            </a:r>
            <a:r>
              <a:rPr lang="ru-RU" sz="2400" dirty="0" err="1" smtClean="0">
                <a:solidFill>
                  <a:srgbClr val="FF0000"/>
                </a:solidFill>
                <a:latin typeface="Arial Black" pitchFamily="34" charset="0"/>
              </a:rPr>
              <a:t>обмежує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  <a:latin typeface="Arial Black" pitchFamily="34" charset="0"/>
              </a:rPr>
              <a:t>творчу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  <a:latin typeface="Arial Black" pitchFamily="34" charset="0"/>
              </a:rPr>
              <a:t>ініціативу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 — педагог </a:t>
            </a:r>
            <a:r>
              <a:rPr lang="ru-RU" sz="2400" dirty="0" err="1" smtClean="0">
                <a:solidFill>
                  <a:srgbClr val="FF0000"/>
                </a:solidFill>
                <a:latin typeface="Arial Black" pitchFamily="34" charset="0"/>
              </a:rPr>
              <a:t>застосовує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: </a:t>
            </a:r>
          </a:p>
          <a:p>
            <a:pPr algn="ctr">
              <a:buNone/>
            </a:pPr>
            <a:endParaRPr lang="ru-RU" sz="2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just">
              <a:buNone/>
            </a:pPr>
            <a:r>
              <a:rPr lang="en-US" sz="2000" dirty="0" smtClean="0"/>
              <a:t>	</a:t>
            </a:r>
            <a:r>
              <a:rPr lang="en-US" sz="2400" b="1" dirty="0" smtClean="0">
                <a:latin typeface="Comic Sans MS" pitchFamily="66" charset="0"/>
              </a:rPr>
              <a:t>- </a:t>
            </a:r>
            <a:r>
              <a:rPr lang="ru-RU" sz="2400" b="1" dirty="0" err="1" smtClean="0">
                <a:latin typeface="Comic Sans MS" pitchFamily="66" charset="0"/>
              </a:rPr>
              <a:t>гнучкість</a:t>
            </a:r>
            <a:r>
              <a:rPr lang="ru-RU" sz="2400" b="1" dirty="0" smtClean="0">
                <a:latin typeface="Comic Sans MS" pitchFamily="66" charset="0"/>
              </a:rPr>
              <a:t> у </a:t>
            </a:r>
            <a:r>
              <a:rPr lang="ru-RU" sz="2400" b="1" dirty="0" err="1" smtClean="0">
                <a:latin typeface="Comic Sans MS" pitchFamily="66" charset="0"/>
              </a:rPr>
              <a:t>відборі</a:t>
            </a:r>
            <a:r>
              <a:rPr lang="ru-RU" sz="2400" b="1" dirty="0" smtClean="0">
                <a:latin typeface="Comic Sans MS" pitchFamily="66" charset="0"/>
              </a:rPr>
              <a:t> та </a:t>
            </a:r>
            <a:r>
              <a:rPr lang="ru-RU" sz="2400" b="1" dirty="0" err="1" smtClean="0">
                <a:latin typeface="Comic Sans MS" pitchFamily="66" charset="0"/>
              </a:rPr>
              <a:t>розподілі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err="1" smtClean="0">
                <a:latin typeface="Comic Sans MS" pitchFamily="66" charset="0"/>
              </a:rPr>
              <a:t>навчального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err="1" smtClean="0">
                <a:latin typeface="Comic Sans MS" pitchFamily="66" charset="0"/>
              </a:rPr>
              <a:t>матеріалу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err="1" smtClean="0">
                <a:latin typeface="Comic Sans MS" pitchFamily="66" charset="0"/>
              </a:rPr>
              <a:t>відповідно</a:t>
            </a:r>
            <a:r>
              <a:rPr lang="ru-RU" sz="2400" b="1" dirty="0" smtClean="0">
                <a:latin typeface="Comic Sans MS" pitchFamily="66" charset="0"/>
              </a:rPr>
              <a:t> до потреб </a:t>
            </a:r>
            <a:r>
              <a:rPr lang="ru-RU" sz="2400" b="1" dirty="0" err="1" smtClean="0">
                <a:latin typeface="Comic Sans MS" pitchFamily="66" charset="0"/>
              </a:rPr>
              <a:t>вихованців</a:t>
            </a:r>
            <a:endParaRPr lang="ru-RU" sz="2400" b="1" dirty="0" smtClean="0">
              <a:latin typeface="Comic Sans MS" pitchFamily="66" charset="0"/>
            </a:endParaRPr>
          </a:p>
          <a:p>
            <a:pPr algn="just">
              <a:buNone/>
            </a:pPr>
            <a:r>
              <a:rPr lang="en-US" sz="2400" b="1" dirty="0" smtClean="0">
                <a:latin typeface="Comic Sans MS" pitchFamily="66" charset="0"/>
              </a:rPr>
              <a:t>	- </a:t>
            </a:r>
            <a:r>
              <a:rPr lang="ru-RU" sz="2400" b="1" dirty="0" err="1" smtClean="0">
                <a:latin typeface="Comic Sans MS" pitchFamily="66" charset="0"/>
              </a:rPr>
              <a:t>доцільні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err="1" smtClean="0">
                <a:latin typeface="Comic Sans MS" pitchFamily="66" charset="0"/>
              </a:rPr>
              <a:t>методи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err="1" smtClean="0">
                <a:latin typeface="Comic Sans MS" pitchFamily="66" charset="0"/>
              </a:rPr>
              <a:t>і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err="1" smtClean="0">
                <a:latin typeface="Comic Sans MS" pitchFamily="66" charset="0"/>
              </a:rPr>
              <a:t>засоби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err="1" smtClean="0">
                <a:latin typeface="Comic Sans MS" pitchFamily="66" charset="0"/>
              </a:rPr>
              <a:t>навчання</a:t>
            </a:r>
            <a:r>
              <a:rPr lang="ru-RU" sz="2400" b="1" dirty="0" smtClean="0">
                <a:latin typeface="Comic Sans MS" pitchFamily="66" charset="0"/>
              </a:rPr>
              <a:t> </a:t>
            </a:r>
          </a:p>
          <a:p>
            <a:pPr algn="just">
              <a:buNone/>
            </a:pPr>
            <a:r>
              <a:rPr lang="en-US" sz="2400" b="1" dirty="0" smtClean="0">
                <a:latin typeface="Comic Sans MS" pitchFamily="66" charset="0"/>
              </a:rPr>
              <a:t>	</a:t>
            </a:r>
            <a:r>
              <a:rPr lang="uk-UA" sz="2400" b="1" dirty="0" smtClean="0">
                <a:latin typeface="Comic Sans MS" pitchFamily="66" charset="0"/>
              </a:rPr>
              <a:t> </a:t>
            </a:r>
            <a:r>
              <a:rPr lang="uk-UA" sz="2400" b="1" dirty="0" err="1" smtClean="0">
                <a:latin typeface="Comic Sans MS" pitchFamily="66" charset="0"/>
              </a:rPr>
              <a:t>-компетентнісну</a:t>
            </a:r>
            <a:r>
              <a:rPr lang="uk-UA" sz="2400" b="1" dirty="0" smtClean="0">
                <a:latin typeface="Comic Sans MS" pitchFamily="66" charset="0"/>
              </a:rPr>
              <a:t> модель навчання (зміщення акцентів у навчальній діяльності з </a:t>
            </a:r>
            <a:r>
              <a:rPr lang="uk-UA" sz="2400" b="1" dirty="0" err="1" smtClean="0">
                <a:latin typeface="Comic Sans MS" pitchFamily="66" charset="0"/>
              </a:rPr>
              <a:t>вузькопредметних</a:t>
            </a:r>
            <a:r>
              <a:rPr lang="uk-UA" sz="2400" b="1" dirty="0" smtClean="0">
                <a:latin typeface="Comic Sans MS" pitchFamily="66" charset="0"/>
              </a:rPr>
              <a:t> на </a:t>
            </a:r>
            <a:r>
              <a:rPr lang="uk-UA" sz="2400" b="1" dirty="0" err="1" smtClean="0">
                <a:latin typeface="Comic Sans MS" pitchFamily="66" charset="0"/>
              </a:rPr>
              <a:t>загальнодидактичні</a:t>
            </a:r>
            <a:r>
              <a:rPr lang="uk-UA" sz="2400" b="1" dirty="0" smtClean="0">
                <a:latin typeface="Comic Sans MS" pitchFamily="66" charset="0"/>
              </a:rPr>
              <a:t>;)</a:t>
            </a:r>
            <a:endParaRPr lang="ru-RU" sz="2400" b="1" dirty="0" smtClean="0">
              <a:latin typeface="Comic Sans MS" pitchFamily="66" charset="0"/>
            </a:endParaRPr>
          </a:p>
          <a:p>
            <a:pPr algn="just">
              <a:buNone/>
            </a:pPr>
            <a:r>
              <a:rPr lang="uk-UA" sz="2400" b="1" dirty="0" smtClean="0">
                <a:latin typeface="Comic Sans MS" pitchFamily="66" charset="0"/>
              </a:rPr>
              <a:t>	- оновлення структури й змісту навчальних предметів;</a:t>
            </a:r>
            <a:endParaRPr lang="ru-RU" sz="2400" b="1" dirty="0" smtClean="0">
              <a:latin typeface="Comic Sans MS" pitchFamily="66" charset="0"/>
            </a:endParaRPr>
          </a:p>
          <a:p>
            <a:pPr algn="just">
              <a:buNone/>
            </a:pPr>
            <a:r>
              <a:rPr lang="uk-UA" sz="2400" b="1" dirty="0" smtClean="0">
                <a:latin typeface="Comic Sans MS" pitchFamily="66" charset="0"/>
              </a:rPr>
              <a:t>	- визначення та оцінювання результатів навчання через ключові й предметні компетентності учнів;</a:t>
            </a:r>
            <a:endParaRPr lang="ru-RU" sz="2400" b="1" dirty="0" smtClean="0">
              <a:latin typeface="Comic Sans MS" pitchFamily="66" charset="0"/>
            </a:endParaRPr>
          </a:p>
          <a:p>
            <a:pPr algn="just">
              <a:buNone/>
            </a:pPr>
            <a:r>
              <a:rPr lang="uk-UA" sz="1800" b="1" dirty="0" smtClean="0">
                <a:latin typeface="Comic Sans MS" pitchFamily="66" charset="0"/>
              </a:rPr>
              <a:t>	</a:t>
            </a:r>
            <a:endParaRPr lang="ru-RU" sz="20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260648"/>
            <a:ext cx="7643192" cy="6264696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uk-UA" sz="1800" dirty="0" smtClean="0">
                <a:latin typeface="Comic Sans MS" pitchFamily="66" charset="0"/>
              </a:rPr>
              <a:t>	</a:t>
            </a:r>
          </a:p>
          <a:p>
            <a:pPr algn="just"/>
            <a:r>
              <a:rPr lang="uk-UA" sz="2400" b="1" dirty="0" smtClean="0">
                <a:latin typeface="Comic Sans MS" pitchFamily="66" charset="0"/>
              </a:rPr>
              <a:t>- наскрізне </a:t>
            </a:r>
            <a:r>
              <a:rPr lang="en-US" sz="2400" b="1" dirty="0" smtClean="0">
                <a:latin typeface="Comic Sans MS" pitchFamily="66" charset="0"/>
              </a:rPr>
              <a:t>STEM</a:t>
            </a:r>
            <a:r>
              <a:rPr lang="uk-UA" sz="2400" b="1" dirty="0" err="1" smtClean="0">
                <a:latin typeface="Comic Sans MS" pitchFamily="66" charset="0"/>
              </a:rPr>
              <a:t>-навчання</a:t>
            </a:r>
            <a:r>
              <a:rPr lang="uk-UA" sz="2400" b="1" dirty="0" smtClean="0">
                <a:latin typeface="Comic Sans MS" pitchFamily="66" charset="0"/>
              </a:rPr>
              <a:t>;</a:t>
            </a:r>
            <a:endParaRPr lang="ru-RU" sz="2400" b="1" dirty="0" smtClean="0">
              <a:latin typeface="Comic Sans MS" pitchFamily="66" charset="0"/>
            </a:endParaRPr>
          </a:p>
          <a:p>
            <a:pPr algn="just"/>
            <a:r>
              <a:rPr lang="uk-UA" sz="2400" b="1" dirty="0" smtClean="0">
                <a:latin typeface="Comic Sans MS" pitchFamily="66" charset="0"/>
              </a:rPr>
              <a:t>	- </a:t>
            </a:r>
            <a:r>
              <a:rPr lang="uk-UA" sz="2400" b="1" dirty="0" err="1" smtClean="0">
                <a:latin typeface="Comic Sans MS" pitchFamily="66" charset="0"/>
              </a:rPr>
              <a:t>компетентнісно</a:t>
            </a:r>
            <a:r>
              <a:rPr lang="uk-UA" sz="2400" b="1" dirty="0" smtClean="0">
                <a:latin typeface="Comic Sans MS" pitchFamily="66" charset="0"/>
              </a:rPr>
              <a:t> орієнтовані форми та методи навчання;</a:t>
            </a:r>
            <a:endParaRPr lang="ru-RU" sz="2400" b="1" dirty="0" smtClean="0">
              <a:latin typeface="Comic Sans MS" pitchFamily="66" charset="0"/>
            </a:endParaRPr>
          </a:p>
          <a:p>
            <a:pPr algn="just"/>
            <a:r>
              <a:rPr lang="uk-UA" sz="2400" b="1" dirty="0" smtClean="0">
                <a:latin typeface="Comic Sans MS" pitchFamily="66" charset="0"/>
              </a:rPr>
              <a:t>	- </a:t>
            </a:r>
            <a:r>
              <a:rPr lang="uk-UA" sz="2400" b="1" dirty="0" err="1" smtClean="0">
                <a:latin typeface="Comic Sans MS" pitchFamily="66" charset="0"/>
              </a:rPr>
              <a:t>системно-діяльнісний</a:t>
            </a:r>
            <a:r>
              <a:rPr lang="uk-UA" sz="2400" b="1" dirty="0" smtClean="0">
                <a:latin typeface="Comic Sans MS" pitchFamily="66" charset="0"/>
              </a:rPr>
              <a:t> підхід ( інноваційні, ігрові технології навчання тощо);</a:t>
            </a:r>
            <a:endParaRPr lang="ru-RU" sz="2400" b="1" dirty="0" smtClean="0">
              <a:latin typeface="Comic Sans MS" pitchFamily="66" charset="0"/>
            </a:endParaRPr>
          </a:p>
          <a:p>
            <a:pPr algn="just"/>
            <a:r>
              <a:rPr lang="uk-UA" sz="2400" b="1" dirty="0" smtClean="0">
                <a:latin typeface="Comic Sans MS" pitchFamily="66" charset="0"/>
              </a:rPr>
              <a:t>	- інтерактивні методи групового навчання;</a:t>
            </a:r>
            <a:endParaRPr lang="ru-RU" sz="2400" b="1" dirty="0" smtClean="0">
              <a:latin typeface="Comic Sans MS" pitchFamily="66" charset="0"/>
            </a:endParaRPr>
          </a:p>
          <a:p>
            <a:pPr algn="just"/>
            <a:r>
              <a:rPr lang="uk-UA" sz="2400" b="1" dirty="0" smtClean="0">
                <a:latin typeface="Comic Sans MS" pitchFamily="66" charset="0"/>
              </a:rPr>
              <a:t>	- проблемні методики з розвитку критичного і системного мислення;</a:t>
            </a:r>
            <a:endParaRPr lang="ru-RU" sz="2400" b="1" dirty="0" smtClean="0">
              <a:latin typeface="Comic Sans MS" pitchFamily="66" charset="0"/>
            </a:endParaRPr>
          </a:p>
          <a:p>
            <a:pPr algn="just"/>
            <a:r>
              <a:rPr lang="uk-UA" sz="2400" b="1" dirty="0" smtClean="0">
                <a:latin typeface="Comic Sans MS" pitchFamily="66" charset="0"/>
              </a:rPr>
              <a:t> 	</a:t>
            </a:r>
            <a:r>
              <a:rPr lang="uk-UA" sz="2400" b="1" dirty="0" err="1" smtClean="0">
                <a:latin typeface="Comic Sans MS" pitchFamily="66" charset="0"/>
              </a:rPr>
              <a:t>-здобуття</a:t>
            </a:r>
            <a:r>
              <a:rPr lang="uk-UA" sz="2400" b="1" dirty="0" smtClean="0">
                <a:latin typeface="Comic Sans MS" pitchFamily="66" charset="0"/>
              </a:rPr>
              <a:t> результативного індивідуального досвіду проектної діяльності та розробки </a:t>
            </a:r>
            <a:r>
              <a:rPr lang="uk-UA" sz="2400" b="1" dirty="0" err="1" smtClean="0">
                <a:latin typeface="Comic Sans MS" pitchFamily="66" charset="0"/>
              </a:rPr>
              <a:t>стартапів</a:t>
            </a:r>
            <a:r>
              <a:rPr lang="uk-UA" sz="2400" b="1" dirty="0" smtClean="0">
                <a:latin typeface="Comic Sans MS" pitchFamily="66" charset="0"/>
              </a:rPr>
              <a:t>.</a:t>
            </a:r>
            <a:endParaRPr lang="ru-RU" sz="2400" b="1" dirty="0" smtClean="0">
              <a:latin typeface="Comic Sans MS" pitchFamily="66" charset="0"/>
            </a:endParaRP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404664"/>
            <a:ext cx="7920880" cy="5904656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9800" dirty="0" err="1" smtClean="0">
                <a:solidFill>
                  <a:srgbClr val="FF0000"/>
                </a:solidFill>
                <a:latin typeface="Arial Black" pitchFamily="34" charset="0"/>
              </a:rPr>
              <a:t>Перехід</a:t>
            </a:r>
            <a:r>
              <a:rPr lang="ru-RU" sz="9800" dirty="0" smtClean="0">
                <a:solidFill>
                  <a:srgbClr val="FF0000"/>
                </a:solidFill>
                <a:latin typeface="Arial Black" pitchFamily="34" charset="0"/>
              </a:rPr>
              <a:t> до </a:t>
            </a:r>
            <a:r>
              <a:rPr lang="ru-RU" sz="9800" dirty="0" err="1" smtClean="0">
                <a:solidFill>
                  <a:srgbClr val="FF0000"/>
                </a:solidFill>
                <a:latin typeface="Arial Black" pitchFamily="34" charset="0"/>
              </a:rPr>
              <a:t>компетентнісної</a:t>
            </a:r>
            <a:r>
              <a:rPr lang="ru-RU" sz="98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9800" dirty="0" err="1" smtClean="0">
                <a:solidFill>
                  <a:srgbClr val="FF0000"/>
                </a:solidFill>
                <a:latin typeface="Arial Black" pitchFamily="34" charset="0"/>
              </a:rPr>
              <a:t>моделі</a:t>
            </a:r>
            <a:r>
              <a:rPr lang="ru-RU" sz="98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9800" dirty="0" err="1" smtClean="0">
                <a:solidFill>
                  <a:srgbClr val="FF0000"/>
                </a:solidFill>
                <a:latin typeface="Arial Black" pitchFamily="34" charset="0"/>
              </a:rPr>
              <a:t>навчання</a:t>
            </a:r>
            <a:r>
              <a:rPr lang="ru-RU" sz="9800" dirty="0" smtClean="0">
                <a:solidFill>
                  <a:srgbClr val="FF0000"/>
                </a:solidFill>
                <a:latin typeface="Arial Black" pitchFamily="34" charset="0"/>
              </a:rPr>
              <a:t> та </a:t>
            </a:r>
            <a:r>
              <a:rPr lang="ru-RU" sz="9800" dirty="0" err="1" smtClean="0">
                <a:solidFill>
                  <a:srgbClr val="FF0000"/>
                </a:solidFill>
                <a:latin typeface="Arial Black" pitchFamily="34" charset="0"/>
              </a:rPr>
              <a:t>впровадження</a:t>
            </a:r>
            <a:r>
              <a:rPr lang="ru-RU" sz="98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9800" dirty="0" err="1" smtClean="0">
                <a:solidFill>
                  <a:srgbClr val="FF0000"/>
                </a:solidFill>
                <a:latin typeface="Arial Black" pitchFamily="34" charset="0"/>
              </a:rPr>
              <a:t>нових</a:t>
            </a:r>
            <a:r>
              <a:rPr lang="ru-RU" sz="98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9800" dirty="0" err="1" smtClean="0">
                <a:solidFill>
                  <a:srgbClr val="FF0000"/>
                </a:solidFill>
                <a:latin typeface="Arial Black" pitchFamily="34" charset="0"/>
              </a:rPr>
              <a:t>методичних</a:t>
            </a:r>
            <a:r>
              <a:rPr lang="ru-RU" sz="98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9800" dirty="0" err="1" smtClean="0">
                <a:solidFill>
                  <a:srgbClr val="FF0000"/>
                </a:solidFill>
                <a:latin typeface="Arial Black" pitchFamily="34" charset="0"/>
              </a:rPr>
              <a:t>підходів</a:t>
            </a:r>
            <a:r>
              <a:rPr lang="ru-RU" sz="98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9800" dirty="0" err="1" smtClean="0">
                <a:solidFill>
                  <a:srgbClr val="FF0000"/>
                </a:solidFill>
                <a:latin typeface="Arial Black" pitchFamily="34" charset="0"/>
              </a:rPr>
              <a:t>передбачає</a:t>
            </a:r>
            <a:r>
              <a:rPr lang="en-US" sz="9800" dirty="0" smtClean="0">
                <a:solidFill>
                  <a:srgbClr val="FF0000"/>
                </a:solidFill>
                <a:latin typeface="Arial Black" pitchFamily="34" charset="0"/>
              </a:rPr>
              <a:t>: </a:t>
            </a:r>
            <a:endParaRPr lang="ru-RU" sz="98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/>
            <a:endParaRPr lang="ru-RU" sz="51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just">
              <a:buNone/>
            </a:pPr>
            <a:r>
              <a:rPr lang="en-US" sz="5100" dirty="0" smtClean="0"/>
              <a:t>	</a:t>
            </a:r>
            <a:r>
              <a:rPr lang="ru-RU" sz="9600" b="1" dirty="0" smtClean="0">
                <a:latin typeface="Comic Sans MS" pitchFamily="66" charset="0"/>
              </a:rPr>
              <a:t>-</a:t>
            </a:r>
            <a:r>
              <a:rPr lang="ru-RU" sz="9600" b="1" dirty="0" err="1" smtClean="0">
                <a:latin typeface="Comic Sans MS" pitchFamily="66" charset="0"/>
              </a:rPr>
              <a:t>принципово</a:t>
            </a:r>
            <a:r>
              <a:rPr lang="ru-RU" sz="9600" b="1" dirty="0" smtClean="0">
                <a:latin typeface="Comic Sans MS" pitchFamily="66" charset="0"/>
              </a:rPr>
              <a:t> </a:t>
            </a:r>
            <a:r>
              <a:rPr lang="ru-RU" sz="9600" b="1" dirty="0" err="1" smtClean="0">
                <a:latin typeface="Comic Sans MS" pitchFamily="66" charset="0"/>
              </a:rPr>
              <a:t>нове</a:t>
            </a:r>
            <a:r>
              <a:rPr lang="ru-RU" sz="9600" b="1" dirty="0" smtClean="0">
                <a:latin typeface="Comic Sans MS" pitchFamily="66" charset="0"/>
              </a:rPr>
              <a:t> </a:t>
            </a:r>
            <a:r>
              <a:rPr lang="ru-RU" sz="9600" b="1" dirty="0" err="1" smtClean="0">
                <a:latin typeface="Comic Sans MS" pitchFamily="66" charset="0"/>
              </a:rPr>
              <a:t>цілепокладання</a:t>
            </a:r>
            <a:r>
              <a:rPr lang="ru-RU" sz="9600" b="1" dirty="0" smtClean="0">
                <a:latin typeface="Comic Sans MS" pitchFamily="66" charset="0"/>
              </a:rPr>
              <a:t> у </a:t>
            </a:r>
            <a:r>
              <a:rPr lang="ru-RU" sz="9600" b="1" dirty="0" err="1" smtClean="0">
                <a:latin typeface="Comic Sans MS" pitchFamily="66" charset="0"/>
              </a:rPr>
              <a:t>педагогічному</a:t>
            </a:r>
            <a:r>
              <a:rPr lang="ru-RU" sz="9600" b="1" dirty="0" smtClean="0">
                <a:latin typeface="Comic Sans MS" pitchFamily="66" charset="0"/>
              </a:rPr>
              <a:t> </a:t>
            </a:r>
            <a:r>
              <a:rPr lang="ru-RU" sz="9600" b="1" dirty="0" err="1" smtClean="0">
                <a:latin typeface="Comic Sans MS" pitchFamily="66" charset="0"/>
              </a:rPr>
              <a:t>процесі</a:t>
            </a:r>
            <a:r>
              <a:rPr lang="ru-RU" sz="9600" b="1" dirty="0" smtClean="0">
                <a:latin typeface="Comic Sans MS" pitchFamily="66" charset="0"/>
              </a:rPr>
              <a:t>;</a:t>
            </a:r>
          </a:p>
          <a:p>
            <a:pPr algn="just">
              <a:buNone/>
            </a:pPr>
            <a:endParaRPr lang="ru-RU" sz="9600" b="1" dirty="0" smtClean="0">
              <a:latin typeface="Comic Sans MS" pitchFamily="66" charset="0"/>
            </a:endParaRPr>
          </a:p>
          <a:p>
            <a:pPr algn="just">
              <a:buNone/>
            </a:pPr>
            <a:r>
              <a:rPr lang="uk-UA" sz="9600" b="1" dirty="0" smtClean="0">
                <a:latin typeface="Comic Sans MS" pitchFamily="66" charset="0"/>
              </a:rPr>
              <a:t>	- зміщення акцентів у навчальній діяльності з </a:t>
            </a:r>
            <a:r>
              <a:rPr lang="uk-UA" sz="9600" b="1" dirty="0" err="1" smtClean="0">
                <a:latin typeface="Comic Sans MS" pitchFamily="66" charset="0"/>
              </a:rPr>
              <a:t>вузькопредметних</a:t>
            </a:r>
            <a:r>
              <a:rPr lang="uk-UA" sz="9600" b="1" dirty="0" smtClean="0">
                <a:latin typeface="Comic Sans MS" pitchFamily="66" charset="0"/>
              </a:rPr>
              <a:t> на </a:t>
            </a:r>
            <a:r>
              <a:rPr lang="uk-UA" sz="9600" b="1" dirty="0" err="1" smtClean="0">
                <a:latin typeface="Comic Sans MS" pitchFamily="66" charset="0"/>
              </a:rPr>
              <a:t>загальнодидактичні</a:t>
            </a:r>
            <a:r>
              <a:rPr lang="uk-UA" sz="9600" b="1" dirty="0" smtClean="0">
                <a:latin typeface="Comic Sans MS" pitchFamily="66" charset="0"/>
              </a:rPr>
              <a:t> 	</a:t>
            </a:r>
            <a:r>
              <a:rPr lang="uk-UA" sz="9600" b="1" dirty="0" err="1" smtClean="0">
                <a:latin typeface="Comic Sans MS" pitchFamily="66" charset="0"/>
              </a:rPr>
              <a:t>-оновлення</a:t>
            </a:r>
            <a:r>
              <a:rPr lang="uk-UA" sz="9600" b="1" dirty="0" smtClean="0">
                <a:latin typeface="Comic Sans MS" pitchFamily="66" charset="0"/>
              </a:rPr>
              <a:t> структури й змісту навчальних предметів спецкурсів тощо;</a:t>
            </a:r>
          </a:p>
          <a:p>
            <a:pPr algn="just">
              <a:buNone/>
            </a:pPr>
            <a:endParaRPr lang="ru-RU" sz="9600" b="1" dirty="0" smtClean="0">
              <a:latin typeface="Comic Sans MS" pitchFamily="66" charset="0"/>
            </a:endParaRPr>
          </a:p>
          <a:p>
            <a:pPr algn="just">
              <a:buNone/>
            </a:pPr>
            <a:r>
              <a:rPr lang="uk-UA" sz="9600" b="1" dirty="0" smtClean="0">
                <a:latin typeface="Comic Sans MS" pitchFamily="66" charset="0"/>
              </a:rPr>
              <a:t>	- визначення та оцінювання результатів навчання через ключові й предметні компетентності учнів ;</a:t>
            </a:r>
            <a:endParaRPr lang="ru-RU" sz="9600" b="1" dirty="0" smtClean="0">
              <a:latin typeface="Comic Sans MS" pitchFamily="66" charset="0"/>
            </a:endParaRPr>
          </a:p>
          <a:p>
            <a:pPr algn="just">
              <a:buNone/>
            </a:pPr>
            <a:r>
              <a:rPr lang="uk-UA" sz="9600" b="1" dirty="0" smtClean="0">
                <a:latin typeface="Comic Sans MS" pitchFamily="66" charset="0"/>
              </a:rPr>
              <a:t>	</a:t>
            </a:r>
            <a:r>
              <a:rPr lang="uk-UA" sz="9600" b="1" dirty="0" err="1" smtClean="0">
                <a:latin typeface="Comic Sans MS" pitchFamily="66" charset="0"/>
              </a:rPr>
              <a:t>-наскрізне</a:t>
            </a:r>
            <a:r>
              <a:rPr lang="uk-UA" sz="9600" b="1" dirty="0" smtClean="0">
                <a:latin typeface="Comic Sans MS" pitchFamily="66" charset="0"/>
              </a:rPr>
              <a:t> </a:t>
            </a:r>
            <a:r>
              <a:rPr lang="en-US" sz="9600" b="1" dirty="0" smtClean="0">
                <a:latin typeface="Comic Sans MS" pitchFamily="66" charset="0"/>
              </a:rPr>
              <a:t>STEM</a:t>
            </a:r>
            <a:r>
              <a:rPr lang="uk-UA" sz="9600" b="1" dirty="0" err="1" smtClean="0">
                <a:latin typeface="Comic Sans MS" pitchFamily="66" charset="0"/>
              </a:rPr>
              <a:t>-навчання</a:t>
            </a:r>
            <a:r>
              <a:rPr lang="uk-UA" sz="9600" b="1" dirty="0" smtClean="0">
                <a:latin typeface="Comic Sans MS" pitchFamily="66" charset="0"/>
              </a:rPr>
              <a:t>;</a:t>
            </a:r>
            <a:endParaRPr lang="ru-RU" sz="9600" b="1" dirty="0" smtClean="0">
              <a:latin typeface="Comic Sans MS" pitchFamily="66" charset="0"/>
            </a:endParaRPr>
          </a:p>
          <a:p>
            <a:pPr algn="just">
              <a:buNone/>
            </a:pPr>
            <a:r>
              <a:rPr lang="uk-UA" sz="8000" b="1" dirty="0" smtClean="0">
                <a:latin typeface="Comic Sans MS" pitchFamily="66" charset="0"/>
              </a:rPr>
              <a:t>	</a:t>
            </a:r>
            <a:endParaRPr lang="ru-RU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0"/>
            <a:ext cx="7920880" cy="68580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endParaRPr lang="uk-UA" sz="8000" dirty="0" smtClean="0">
              <a:latin typeface="Comic Sans MS" pitchFamily="66" charset="0"/>
            </a:endParaRPr>
          </a:p>
          <a:p>
            <a:pPr algn="just">
              <a:buNone/>
            </a:pPr>
            <a:endParaRPr lang="uk-UA" sz="8000" dirty="0" smtClean="0">
              <a:latin typeface="Comic Sans MS" pitchFamily="66" charset="0"/>
            </a:endParaRPr>
          </a:p>
          <a:p>
            <a:pPr algn="just">
              <a:buNone/>
            </a:pPr>
            <a:r>
              <a:rPr lang="uk-UA" sz="8000" dirty="0" smtClean="0">
                <a:latin typeface="Comic Sans MS" pitchFamily="66" charset="0"/>
              </a:rPr>
              <a:t>	</a:t>
            </a:r>
            <a:r>
              <a:rPr lang="uk-UA" sz="9600" b="1" dirty="0" smtClean="0">
                <a:latin typeface="Comic Sans MS" pitchFamily="66" charset="0"/>
              </a:rPr>
              <a:t>- </a:t>
            </a:r>
            <a:r>
              <a:rPr lang="uk-UA" sz="9600" b="1" dirty="0" err="1" smtClean="0">
                <a:latin typeface="Comic Sans MS" pitchFamily="66" charset="0"/>
              </a:rPr>
              <a:t>компетентнісно</a:t>
            </a:r>
            <a:r>
              <a:rPr lang="uk-UA" sz="9600" b="1" dirty="0" smtClean="0">
                <a:latin typeface="Comic Sans MS" pitchFamily="66" charset="0"/>
              </a:rPr>
              <a:t> орієнтовані форми та методи навчання;</a:t>
            </a:r>
          </a:p>
          <a:p>
            <a:pPr algn="just">
              <a:buNone/>
            </a:pPr>
            <a:endParaRPr lang="ru-RU" sz="9600" b="1" dirty="0" smtClean="0">
              <a:latin typeface="Comic Sans MS" pitchFamily="66" charset="0"/>
            </a:endParaRPr>
          </a:p>
          <a:p>
            <a:pPr algn="just">
              <a:buNone/>
            </a:pPr>
            <a:r>
              <a:rPr lang="uk-UA" sz="9600" b="1" dirty="0" smtClean="0">
                <a:latin typeface="Comic Sans MS" pitchFamily="66" charset="0"/>
              </a:rPr>
              <a:t>	- </a:t>
            </a:r>
            <a:r>
              <a:rPr lang="uk-UA" sz="9600" b="1" dirty="0" err="1" smtClean="0">
                <a:latin typeface="Comic Sans MS" pitchFamily="66" charset="0"/>
              </a:rPr>
              <a:t>системно-діяльнісний</a:t>
            </a:r>
            <a:r>
              <a:rPr lang="uk-UA" sz="9600" b="1" dirty="0" smtClean="0">
                <a:latin typeface="Comic Sans MS" pitchFamily="66" charset="0"/>
              </a:rPr>
              <a:t> підхід інноваційні, ігрові технології навчання,інтерактивні методи групового навчання;</a:t>
            </a:r>
          </a:p>
          <a:p>
            <a:pPr algn="just">
              <a:buNone/>
            </a:pPr>
            <a:endParaRPr lang="ru-RU" sz="9600" b="1" dirty="0" smtClean="0">
              <a:latin typeface="Comic Sans MS" pitchFamily="66" charset="0"/>
            </a:endParaRPr>
          </a:p>
          <a:p>
            <a:pPr algn="just">
              <a:buNone/>
            </a:pPr>
            <a:r>
              <a:rPr lang="uk-UA" sz="9600" b="1" dirty="0" smtClean="0">
                <a:latin typeface="Comic Sans MS" pitchFamily="66" charset="0"/>
              </a:rPr>
              <a:t>	</a:t>
            </a:r>
            <a:r>
              <a:rPr lang="uk-UA" sz="9600" b="1" dirty="0" err="1" smtClean="0">
                <a:latin typeface="Comic Sans MS" pitchFamily="66" charset="0"/>
              </a:rPr>
              <a:t>-проблемні</a:t>
            </a:r>
            <a:r>
              <a:rPr lang="uk-UA" sz="9600" b="1" dirty="0" smtClean="0">
                <a:latin typeface="Comic Sans MS" pitchFamily="66" charset="0"/>
              </a:rPr>
              <a:t> методики з розвитку критичного і системного мислення ;</a:t>
            </a:r>
          </a:p>
          <a:p>
            <a:pPr algn="just">
              <a:buNone/>
            </a:pPr>
            <a:endParaRPr lang="ru-RU" sz="9600" b="1" dirty="0" smtClean="0">
              <a:latin typeface="Comic Sans MS" pitchFamily="66" charset="0"/>
            </a:endParaRPr>
          </a:p>
          <a:p>
            <a:pPr algn="just">
              <a:buNone/>
            </a:pPr>
            <a:r>
              <a:rPr lang="uk-UA" sz="9600" b="1" dirty="0" smtClean="0">
                <a:latin typeface="Comic Sans MS" pitchFamily="66" charset="0"/>
              </a:rPr>
              <a:t>	- корегування змісту окремих тем навчальних предметів з акцентом на особистісно-розвивальні, ігрові методики навчання ціннісне ставлення до досліджуваного питання 	-	створення педагогічних умов для здобуття результативного індивідуального досвіду проектної діяльності та розробки </a:t>
            </a:r>
            <a:r>
              <a:rPr lang="uk-UA" sz="9600" b="1" dirty="0" err="1" smtClean="0">
                <a:latin typeface="Comic Sans MS" pitchFamily="66" charset="0"/>
              </a:rPr>
              <a:t>стартапів</a:t>
            </a:r>
            <a:r>
              <a:rPr lang="uk-UA" sz="9600" b="1" dirty="0" smtClean="0">
                <a:latin typeface="Comic Sans MS" pitchFamily="66" charset="0"/>
              </a:rPr>
              <a:t>. </a:t>
            </a:r>
            <a:endParaRPr lang="ru-RU" sz="96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sz="5500" b="1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88640"/>
            <a:ext cx="7886110" cy="666936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uk-UA" sz="3800" dirty="0" smtClean="0">
                <a:solidFill>
                  <a:srgbClr val="FF0000"/>
                </a:solidFill>
                <a:latin typeface="Arial Black" pitchFamily="34" charset="0"/>
              </a:rPr>
              <a:t>Інтегровані уроки/заняття </a:t>
            </a:r>
            <a:r>
              <a:rPr lang="en-US" sz="3800" dirty="0" smtClean="0">
                <a:solidFill>
                  <a:srgbClr val="FF0000"/>
                </a:solidFill>
                <a:latin typeface="Arial Black" pitchFamily="34" charset="0"/>
              </a:rPr>
              <a:t>STEM</a:t>
            </a:r>
            <a:r>
              <a:rPr lang="uk-UA" sz="3800" dirty="0" err="1" smtClean="0">
                <a:solidFill>
                  <a:srgbClr val="FF0000"/>
                </a:solidFill>
                <a:latin typeface="Arial Black" pitchFamily="34" charset="0"/>
              </a:rPr>
              <a:t>-навчання</a:t>
            </a:r>
            <a:r>
              <a:rPr lang="uk-UA" sz="3800" dirty="0" smtClean="0">
                <a:solidFill>
                  <a:srgbClr val="FF0000"/>
                </a:solidFill>
                <a:latin typeface="Arial Black" pitchFamily="34" charset="0"/>
              </a:rPr>
              <a:t> спрямовані на: </a:t>
            </a:r>
          </a:p>
          <a:p>
            <a:pPr algn="just">
              <a:buNone/>
            </a:pPr>
            <a:endParaRPr lang="ru-RU" sz="38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just">
              <a:buNone/>
            </a:pPr>
            <a:r>
              <a:rPr lang="uk-UA" dirty="0" smtClean="0"/>
              <a:t>	</a:t>
            </a:r>
            <a:r>
              <a:rPr lang="uk-UA" b="1" dirty="0" err="1" smtClean="0"/>
              <a:t>-встановлення</a:t>
            </a:r>
            <a:r>
              <a:rPr lang="uk-UA" b="1" dirty="0" smtClean="0"/>
              <a:t> </a:t>
            </a:r>
            <a:r>
              <a:rPr lang="uk-UA" b="1" dirty="0" err="1" smtClean="0"/>
              <a:t>міжпредметних</a:t>
            </a:r>
            <a:r>
              <a:rPr lang="uk-UA" b="1" dirty="0" smtClean="0"/>
              <a:t> зв’язків, що сприяють формуванню в учнів цілісного, системного світогляду;</a:t>
            </a:r>
            <a:endParaRPr lang="ru-RU" b="1" dirty="0" smtClean="0"/>
          </a:p>
          <a:p>
            <a:pPr algn="just">
              <a:buNone/>
            </a:pPr>
            <a:r>
              <a:rPr lang="uk-UA" b="1" dirty="0" smtClean="0"/>
              <a:t>	 актуалізацію особистісного ставлення до питань, що розглядають на уроці.</a:t>
            </a:r>
            <a:endParaRPr lang="ru-RU" b="1" dirty="0" smtClean="0"/>
          </a:p>
          <a:p>
            <a:pPr algn="just">
              <a:buNone/>
            </a:pPr>
            <a:r>
              <a:rPr lang="uk-UA" b="1" dirty="0" smtClean="0"/>
              <a:t>	 Інтегровані уроки можна проводити двома шляхами:</a:t>
            </a:r>
            <a:endParaRPr lang="ru-RU" b="1" dirty="0" smtClean="0"/>
          </a:p>
          <a:p>
            <a:pPr algn="just">
              <a:buNone/>
            </a:pPr>
            <a:r>
              <a:rPr lang="uk-UA" b="1" dirty="0" smtClean="0"/>
              <a:t>	- через об’єднання схожої тематики кількох навчальних предметів;</a:t>
            </a:r>
            <a:endParaRPr lang="ru-RU" b="1" dirty="0" smtClean="0"/>
          </a:p>
          <a:p>
            <a:pPr algn="just">
              <a:buNone/>
            </a:pPr>
            <a:r>
              <a:rPr lang="uk-UA" b="1" dirty="0" smtClean="0"/>
              <a:t>	- через формування інтегрованих курсів або окремих спецкурсів шляхом об’єднання навчальних програм таких курсів/предметів</a:t>
            </a:r>
            <a:r>
              <a:rPr lang="uk-UA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85728"/>
            <a:ext cx="7786742" cy="500066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4800" i="1" dirty="0" smtClean="0"/>
              <a:t>                                                     </a:t>
            </a:r>
            <a:r>
              <a:rPr lang="ru-RU" sz="12800" i="1" dirty="0" smtClean="0">
                <a:solidFill>
                  <a:srgbClr val="0070C0"/>
                </a:solidFill>
                <a:latin typeface="Arial Black" pitchFamily="34" charset="0"/>
              </a:rPr>
              <a:t>Стоячи, </a:t>
            </a:r>
            <a:r>
              <a:rPr lang="ru-RU" sz="12800" i="1" dirty="0" err="1" smtClean="0">
                <a:solidFill>
                  <a:srgbClr val="0070C0"/>
                </a:solidFill>
                <a:latin typeface="Arial Black" pitchFamily="34" charset="0"/>
              </a:rPr>
              <a:t>звести</a:t>
            </a:r>
            <a:r>
              <a:rPr lang="ru-RU" sz="12800" i="1" dirty="0" smtClean="0">
                <a:solidFill>
                  <a:srgbClr val="0070C0"/>
                </a:solidFill>
                <a:latin typeface="Arial Black" pitchFamily="34" charset="0"/>
              </a:rPr>
              <a:t> лопатки, </a:t>
            </a:r>
            <a:r>
              <a:rPr lang="ru-RU" sz="12800" i="1" dirty="0" err="1" smtClean="0">
                <a:solidFill>
                  <a:srgbClr val="0070C0"/>
                </a:solidFill>
                <a:latin typeface="Arial Black" pitchFamily="34" charset="0"/>
              </a:rPr>
              <a:t>посміхнутися</a:t>
            </a:r>
            <a:r>
              <a:rPr lang="ru-RU" sz="12800" i="1" dirty="0" smtClean="0">
                <a:solidFill>
                  <a:srgbClr val="0070C0"/>
                </a:solidFill>
                <a:latin typeface="Arial Black" pitchFamily="34" charset="0"/>
              </a:rPr>
              <a:t> та </a:t>
            </a:r>
            <a:r>
              <a:rPr lang="ru-RU" sz="12800" i="1" dirty="0" err="1" smtClean="0">
                <a:solidFill>
                  <a:srgbClr val="0070C0"/>
                </a:solidFill>
                <a:latin typeface="Arial Black" pitchFamily="34" charset="0"/>
              </a:rPr>
              <a:t>підморгуючи</a:t>
            </a:r>
            <a:r>
              <a:rPr lang="ru-RU" sz="12800" i="1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12800" i="1" dirty="0" err="1" smtClean="0">
                <a:solidFill>
                  <a:srgbClr val="0070C0"/>
                </a:solidFill>
                <a:latin typeface="Arial Black" pitchFamily="34" charset="0"/>
              </a:rPr>
              <a:t>лівим</a:t>
            </a:r>
            <a:r>
              <a:rPr lang="ru-RU" sz="12800" i="1" dirty="0" smtClean="0">
                <a:solidFill>
                  <a:srgbClr val="0070C0"/>
                </a:solidFill>
                <a:latin typeface="Arial Black" pitchFamily="34" charset="0"/>
              </a:rPr>
              <a:t>, потом правим оком </a:t>
            </a:r>
            <a:r>
              <a:rPr lang="ru-RU" sz="12800" i="1" dirty="0" err="1" smtClean="0">
                <a:solidFill>
                  <a:srgbClr val="0070C0"/>
                </a:solidFill>
                <a:latin typeface="Arial Black" pitchFamily="34" charset="0"/>
              </a:rPr>
              <a:t>повторити</a:t>
            </a:r>
            <a:r>
              <a:rPr lang="ru-RU" sz="12800" i="1" dirty="0" smtClean="0">
                <a:solidFill>
                  <a:srgbClr val="0070C0"/>
                </a:solidFill>
                <a:latin typeface="Arial Black" pitchFamily="34" charset="0"/>
              </a:rPr>
              <a:t>:</a:t>
            </a:r>
          </a:p>
          <a:p>
            <a:pPr>
              <a:buNone/>
            </a:pPr>
            <a:r>
              <a:rPr lang="ru-RU" sz="16000" i="1" dirty="0" smtClean="0"/>
              <a:t> </a:t>
            </a:r>
            <a:endParaRPr lang="en-US" sz="16000" i="1" dirty="0" smtClean="0"/>
          </a:p>
          <a:p>
            <a:pPr>
              <a:buNone/>
            </a:pPr>
            <a:r>
              <a:rPr lang="uk-UA" sz="16000" i="1" dirty="0" smtClean="0"/>
              <a:t>	   </a:t>
            </a:r>
            <a:r>
              <a:rPr lang="ru-RU" sz="16000" b="1" dirty="0" smtClean="0">
                <a:latin typeface="Comic Sans MS" pitchFamily="66" charset="0"/>
              </a:rPr>
              <a:t>"Очень я собой горжусь, я на многое гожусь". </a:t>
            </a:r>
            <a:endParaRPr lang="en-US" sz="16000" b="1" dirty="0" smtClean="0">
              <a:latin typeface="Comic Sans MS" pitchFamily="66" charset="0"/>
            </a:endParaRPr>
          </a:p>
          <a:p>
            <a:pPr algn="just">
              <a:buNone/>
            </a:pPr>
            <a:endParaRPr lang="en-US" sz="16000" b="1" dirty="0" smtClean="0">
              <a:latin typeface="Comic Sans MS" pitchFamily="66" charset="0"/>
            </a:endParaRPr>
          </a:p>
          <a:p>
            <a:pPr algn="just">
              <a:buNone/>
            </a:pPr>
            <a:endParaRPr lang="ru-RU" sz="16000" dirty="0" smtClean="0"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110594" name="Picture 2" descr="Картинки по запросу улыб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214662"/>
            <a:ext cx="4000504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260648"/>
            <a:ext cx="7615262" cy="604867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		Технологічний алгоритм від зародження інноваційної ідеї до створення продукту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 </a:t>
            </a: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— </a:t>
            </a:r>
            <a:r>
              <a:rPr lang="uk-UA" sz="2800" dirty="0" err="1" smtClean="0">
                <a:solidFill>
                  <a:srgbClr val="FF0000"/>
                </a:solidFill>
                <a:latin typeface="Arial Black" pitchFamily="34" charset="0"/>
              </a:rPr>
              <a:t>стартапу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 </a:t>
            </a: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— та його </a:t>
            </a:r>
            <a:r>
              <a:rPr lang="uk-UA" sz="2800" dirty="0" err="1" smtClean="0">
                <a:solidFill>
                  <a:srgbClr val="FF0000"/>
                </a:solidFill>
                <a:latin typeface="Arial Black" pitchFamily="34" charset="0"/>
              </a:rPr>
              <a:t>презентування</a:t>
            </a: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 допомагає визначити:</a:t>
            </a:r>
            <a:endParaRPr lang="ru-RU" sz="28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uk-UA" sz="3200" dirty="0" smtClean="0"/>
              <a:t>	</a:t>
            </a:r>
            <a:r>
              <a:rPr lang="uk-UA" sz="3200" b="1" dirty="0" smtClean="0"/>
              <a:t> –</a:t>
            </a:r>
            <a:r>
              <a:rPr lang="ru-RU" sz="3000" b="1" dirty="0" smtClean="0">
                <a:latin typeface="Comic Sans MS" pitchFamily="66" charset="0"/>
              </a:rPr>
              <a:t> </a:t>
            </a:r>
            <a:r>
              <a:rPr lang="uk-UA" sz="3000" b="1" dirty="0" smtClean="0">
                <a:latin typeface="Comic Sans MS" pitchFamily="66" charset="0"/>
              </a:rPr>
              <a:t>мету й завдання навчального проекту</a:t>
            </a:r>
          </a:p>
          <a:p>
            <a:pPr>
              <a:buNone/>
            </a:pPr>
            <a:endParaRPr lang="ru-RU" sz="30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3000" b="1" dirty="0" smtClean="0">
                <a:latin typeface="Comic Sans MS" pitchFamily="66" charset="0"/>
              </a:rPr>
              <a:t>	 –</a:t>
            </a:r>
            <a:r>
              <a:rPr lang="ru-RU" sz="3000" b="1" dirty="0" smtClean="0">
                <a:latin typeface="Comic Sans MS" pitchFamily="66" charset="0"/>
              </a:rPr>
              <a:t> </a:t>
            </a:r>
            <a:r>
              <a:rPr lang="uk-UA" sz="3000" b="1" dirty="0" smtClean="0">
                <a:latin typeface="Comic Sans MS" pitchFamily="66" charset="0"/>
              </a:rPr>
              <a:t>орієнтовні методи/прийоми дослідницької діяльності</a:t>
            </a:r>
          </a:p>
          <a:p>
            <a:pPr>
              <a:buNone/>
            </a:pPr>
            <a:endParaRPr lang="ru-RU" sz="30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3000" b="1" dirty="0" smtClean="0">
                <a:latin typeface="Comic Sans MS" pitchFamily="66" charset="0"/>
              </a:rPr>
              <a:t>	 –</a:t>
            </a:r>
            <a:r>
              <a:rPr lang="ru-RU" sz="3000" b="1" dirty="0" smtClean="0">
                <a:latin typeface="Comic Sans MS" pitchFamily="66" charset="0"/>
              </a:rPr>
              <a:t> </a:t>
            </a:r>
            <a:r>
              <a:rPr lang="uk-UA" sz="3000" b="1" dirty="0" smtClean="0">
                <a:latin typeface="Comic Sans MS" pitchFamily="66" charset="0"/>
              </a:rPr>
              <a:t>інформацію для розв’язання окремих навчально-пізнавальних завдань набувають соціальних </a:t>
            </a:r>
            <a:r>
              <a:rPr lang="uk-UA" sz="3000" b="1" dirty="0" err="1" smtClean="0">
                <a:latin typeface="Comic Sans MS" pitchFamily="66" charset="0"/>
              </a:rPr>
              <a:t>компетенцій</a:t>
            </a:r>
            <a:r>
              <a:rPr lang="uk-UA" sz="3000" b="1" dirty="0" smtClean="0">
                <a:latin typeface="Comic Sans MS" pitchFamily="66" charset="0"/>
              </a:rPr>
              <a:t> </a:t>
            </a:r>
            <a:endParaRPr lang="ru-RU" sz="3000" b="1" dirty="0" smtClean="0"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88640"/>
            <a:ext cx="7920880" cy="633670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 fontAlgn="base">
              <a:buNone/>
            </a:pPr>
            <a:endParaRPr lang="ru-RU" sz="3200" b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 fontAlgn="base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За </a:t>
            </a:r>
            <a:r>
              <a:rPr lang="ru-RU" sz="3200" b="1" dirty="0" err="1" smtClean="0">
                <a:solidFill>
                  <a:srgbClr val="FF0000"/>
                </a:solidFill>
                <a:latin typeface="Arial Black" pitchFamily="34" charset="0"/>
              </a:rPr>
              <a:t>терміном</a:t>
            </a: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Arial Black" pitchFamily="34" charset="0"/>
              </a:rPr>
              <a:t>реалізації</a:t>
            </a: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 STEM- </a:t>
            </a:r>
            <a:r>
              <a:rPr lang="ru-RU" sz="3200" b="1" dirty="0" err="1" smtClean="0">
                <a:solidFill>
                  <a:srgbClr val="FF0000"/>
                </a:solidFill>
                <a:latin typeface="Arial Black" pitchFamily="34" charset="0"/>
              </a:rPr>
              <a:t>програми</a:t>
            </a: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Arial Black" pitchFamily="34" charset="0"/>
              </a:rPr>
              <a:t>можуть</a:t>
            </a: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 бути:</a:t>
            </a:r>
            <a:endParaRPr lang="en-US" sz="3200" b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 fontAlgn="base">
              <a:buNone/>
            </a:pPr>
            <a:endParaRPr lang="ru-RU" sz="32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lvl="0" fontAlgn="base"/>
            <a:r>
              <a:rPr lang="ru-RU" sz="2400" b="1" dirty="0" err="1" smtClean="0">
                <a:latin typeface="Comic Sans MS" pitchFamily="66" charset="0"/>
              </a:rPr>
              <a:t>короткострокові</a:t>
            </a:r>
            <a:r>
              <a:rPr lang="ru-RU" sz="2400" b="1" dirty="0" smtClean="0">
                <a:latin typeface="Comic Sans MS" pitchFamily="66" charset="0"/>
              </a:rPr>
              <a:t> (</a:t>
            </a:r>
            <a:r>
              <a:rPr lang="ru-RU" sz="2400" b="1" dirty="0" err="1" smtClean="0">
                <a:latin typeface="Comic Sans MS" pitchFamily="66" charset="0"/>
              </a:rPr>
              <a:t>від</a:t>
            </a:r>
            <a:r>
              <a:rPr lang="ru-RU" sz="2400" b="1" dirty="0" smtClean="0">
                <a:latin typeface="Comic Sans MS" pitchFamily="66" charset="0"/>
              </a:rPr>
              <a:t> 02 до 24 годин);</a:t>
            </a:r>
          </a:p>
          <a:p>
            <a:pPr lvl="0" fontAlgn="base"/>
            <a:endParaRPr lang="ru-RU" sz="2400" b="1" dirty="0" smtClean="0">
              <a:latin typeface="Comic Sans MS" pitchFamily="66" charset="0"/>
            </a:endParaRPr>
          </a:p>
          <a:p>
            <a:pPr lvl="0" fontAlgn="base"/>
            <a:r>
              <a:rPr lang="ru-RU" sz="2400" b="1" dirty="0" err="1" smtClean="0">
                <a:latin typeface="Comic Sans MS" pitchFamily="66" charset="0"/>
              </a:rPr>
              <a:t>курсові</a:t>
            </a:r>
            <a:r>
              <a:rPr lang="ru-RU" sz="2400" b="1" dirty="0" smtClean="0">
                <a:latin typeface="Comic Sans MS" pitchFamily="66" charset="0"/>
              </a:rPr>
              <a:t> (для </a:t>
            </a:r>
            <a:r>
              <a:rPr lang="ru-RU" sz="2400" b="1" dirty="0" err="1" smtClean="0">
                <a:latin typeface="Comic Sans MS" pitchFamily="66" charset="0"/>
              </a:rPr>
              <a:t>літніх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err="1" smtClean="0">
                <a:latin typeface="Comic Sans MS" pitchFamily="66" charset="0"/>
              </a:rPr>
              <a:t>шкіл</a:t>
            </a:r>
            <a:r>
              <a:rPr lang="ru-RU" sz="2400" b="1" dirty="0" smtClean="0">
                <a:latin typeface="Comic Sans MS" pitchFamily="66" charset="0"/>
              </a:rPr>
              <a:t>, </a:t>
            </a:r>
            <a:r>
              <a:rPr lang="ru-RU" sz="2400" b="1" dirty="0" err="1" smtClean="0">
                <a:latin typeface="Comic Sans MS" pitchFamily="66" charset="0"/>
              </a:rPr>
              <a:t>курсів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err="1" smtClean="0">
                <a:latin typeface="Comic Sans MS" pitchFamily="66" charset="0"/>
              </a:rPr>
              <a:t>тощо</a:t>
            </a:r>
            <a:r>
              <a:rPr lang="ru-RU" sz="2400" b="1" dirty="0" smtClean="0">
                <a:latin typeface="Comic Sans MS" pitchFamily="66" charset="0"/>
              </a:rPr>
              <a:t>) (</a:t>
            </a:r>
            <a:r>
              <a:rPr lang="ru-RU" sz="2400" b="1" dirty="0" err="1" smtClean="0">
                <a:latin typeface="Comic Sans MS" pitchFamily="66" charset="0"/>
              </a:rPr>
              <a:t>від</a:t>
            </a:r>
            <a:r>
              <a:rPr lang="ru-RU" sz="2400" b="1" dirty="0" smtClean="0">
                <a:latin typeface="Comic Sans MS" pitchFamily="66" charset="0"/>
              </a:rPr>
              <a:t> 24 до 80 годин);</a:t>
            </a:r>
          </a:p>
          <a:p>
            <a:pPr lvl="0" fontAlgn="base"/>
            <a:endParaRPr lang="ru-RU" sz="2400" b="1" dirty="0" smtClean="0">
              <a:latin typeface="Comic Sans MS" pitchFamily="66" charset="0"/>
            </a:endParaRPr>
          </a:p>
          <a:p>
            <a:pPr lvl="0" fontAlgn="base"/>
            <a:r>
              <a:rPr lang="ru-RU" sz="2400" b="1" dirty="0" err="1" smtClean="0">
                <a:latin typeface="Comic Sans MS" pitchFamily="66" charset="0"/>
              </a:rPr>
              <a:t>середньострокові</a:t>
            </a:r>
            <a:r>
              <a:rPr lang="ru-RU" sz="2400" b="1" dirty="0" smtClean="0">
                <a:latin typeface="Comic Sans MS" pitchFamily="66" charset="0"/>
              </a:rPr>
              <a:t> (</a:t>
            </a:r>
            <a:r>
              <a:rPr lang="ru-RU" sz="2400" b="1" dirty="0" err="1" smtClean="0">
                <a:latin typeface="Comic Sans MS" pitchFamily="66" charset="0"/>
              </a:rPr>
              <a:t>річні</a:t>
            </a:r>
            <a:r>
              <a:rPr lang="ru-RU" sz="2400" b="1" dirty="0" smtClean="0">
                <a:latin typeface="Comic Sans MS" pitchFamily="66" charset="0"/>
              </a:rPr>
              <a:t>) (</a:t>
            </a:r>
            <a:r>
              <a:rPr lang="ru-RU" sz="2400" b="1" dirty="0" err="1" smtClean="0">
                <a:latin typeface="Comic Sans MS" pitchFamily="66" charset="0"/>
              </a:rPr>
              <a:t>від</a:t>
            </a:r>
            <a:r>
              <a:rPr lang="ru-RU" sz="2400" b="1" dirty="0" smtClean="0">
                <a:latin typeface="Comic Sans MS" pitchFamily="66" charset="0"/>
              </a:rPr>
              <a:t> 80 до 120 годин);</a:t>
            </a:r>
          </a:p>
          <a:p>
            <a:pPr lvl="0" fontAlgn="base"/>
            <a:endParaRPr lang="ru-RU" sz="2400" b="1" dirty="0" smtClean="0">
              <a:latin typeface="Comic Sans MS" pitchFamily="66" charset="0"/>
            </a:endParaRPr>
          </a:p>
          <a:p>
            <a:pPr lvl="0" fontAlgn="base"/>
            <a:r>
              <a:rPr lang="ru-RU" sz="2400" b="1" dirty="0" err="1" smtClean="0">
                <a:latin typeface="Comic Sans MS" pitchFamily="66" charset="0"/>
              </a:rPr>
              <a:t>довгострокові</a:t>
            </a:r>
            <a:r>
              <a:rPr lang="ru-RU" sz="2400" b="1" dirty="0" smtClean="0">
                <a:latin typeface="Comic Sans MS" pitchFamily="66" charset="0"/>
              </a:rPr>
              <a:t>, </a:t>
            </a:r>
            <a:r>
              <a:rPr lang="ru-RU" sz="2400" b="1" dirty="0" err="1" smtClean="0">
                <a:latin typeface="Comic Sans MS" pitchFamily="66" charset="0"/>
              </a:rPr>
              <a:t>неперервної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err="1" smtClean="0">
                <a:latin typeface="Comic Sans MS" pitchFamily="66" charset="0"/>
              </a:rPr>
              <a:t>додаткової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err="1" smtClean="0">
                <a:latin typeface="Comic Sans MS" pitchFamily="66" charset="0"/>
              </a:rPr>
              <a:t>освіти</a:t>
            </a:r>
            <a:r>
              <a:rPr lang="ru-RU" sz="2400" b="1" dirty="0" smtClean="0">
                <a:latin typeface="Comic Sans MS" pitchFamily="66" charset="0"/>
              </a:rPr>
              <a:t> (</a:t>
            </a:r>
            <a:r>
              <a:rPr lang="ru-RU" sz="2400" b="1" dirty="0" err="1" smtClean="0">
                <a:latin typeface="Comic Sans MS" pitchFamily="66" charset="0"/>
              </a:rPr>
              <a:t>від</a:t>
            </a:r>
            <a:r>
              <a:rPr lang="ru-RU" sz="2400" b="1" dirty="0" smtClean="0">
                <a:latin typeface="Comic Sans MS" pitchFamily="66" charset="0"/>
              </a:rPr>
              <a:t> 300 до 600 годин).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88640"/>
            <a:ext cx="7786068" cy="633670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fontAlgn="base">
              <a:buNone/>
            </a:pPr>
            <a:r>
              <a:rPr lang="ru-RU" sz="3600" b="1" dirty="0" smtClean="0"/>
              <a:t>		</a:t>
            </a:r>
          </a:p>
          <a:p>
            <a:pPr fontAlgn="base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STEM – </a:t>
            </a:r>
            <a:r>
              <a:rPr lang="ru-RU" sz="4000" b="1" dirty="0" err="1" smtClean="0">
                <a:solidFill>
                  <a:srgbClr val="FF0000"/>
                </a:solidFill>
              </a:rPr>
              <a:t>програми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</a:rPr>
              <a:t>розробляються</a:t>
            </a:r>
            <a:r>
              <a:rPr lang="ru-RU" sz="4000" b="1" dirty="0" smtClean="0">
                <a:solidFill>
                  <a:srgbClr val="FF0000"/>
                </a:solidFill>
              </a:rPr>
              <a:t> за такими </a:t>
            </a:r>
            <a:r>
              <a:rPr lang="ru-RU" sz="4000" b="1" dirty="0" err="1" smtClean="0">
                <a:solidFill>
                  <a:srgbClr val="FF0000"/>
                </a:solidFill>
              </a:rPr>
              <a:t>основними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</a:rPr>
              <a:t>напрямами</a:t>
            </a:r>
            <a:r>
              <a:rPr lang="ru-RU" sz="4000" b="1" dirty="0" smtClean="0">
                <a:solidFill>
                  <a:srgbClr val="FF0000"/>
                </a:solidFill>
              </a:rPr>
              <a:t>:</a:t>
            </a:r>
            <a:endParaRPr lang="ru-RU" sz="4000" dirty="0" smtClean="0">
              <a:solidFill>
                <a:srgbClr val="FF0000"/>
              </a:solidFill>
            </a:endParaRPr>
          </a:p>
          <a:p>
            <a:pPr lvl="0" fontAlgn="base"/>
            <a:r>
              <a:rPr lang="ru-RU" sz="3300" dirty="0" err="1" smtClean="0">
                <a:latin typeface="Comic Sans MS" pitchFamily="66" charset="0"/>
              </a:rPr>
              <a:t>інтегровані</a:t>
            </a:r>
            <a:r>
              <a:rPr lang="ru-RU" sz="3300" dirty="0" smtClean="0">
                <a:latin typeface="Comic Sans MS" pitchFamily="66" charset="0"/>
              </a:rPr>
              <a:t>, </a:t>
            </a:r>
            <a:r>
              <a:rPr lang="ru-RU" sz="3300" dirty="0" err="1" smtClean="0">
                <a:latin typeface="Comic Sans MS" pitchFamily="66" charset="0"/>
              </a:rPr>
              <a:t>міжпредметні</a:t>
            </a:r>
            <a:r>
              <a:rPr lang="ru-RU" sz="3300" dirty="0" smtClean="0">
                <a:latin typeface="Comic Sans MS" pitchFamily="66" charset="0"/>
              </a:rPr>
              <a:t> </a:t>
            </a:r>
            <a:r>
              <a:rPr lang="ru-RU" sz="3300" dirty="0" err="1" smtClean="0">
                <a:latin typeface="Comic Sans MS" pitchFamily="66" charset="0"/>
              </a:rPr>
              <a:t>навчальні</a:t>
            </a:r>
            <a:r>
              <a:rPr lang="ru-RU" sz="3300" dirty="0" smtClean="0">
                <a:latin typeface="Comic Sans MS" pitchFamily="66" charset="0"/>
              </a:rPr>
              <a:t> </a:t>
            </a:r>
            <a:r>
              <a:rPr lang="ru-RU" sz="3300" dirty="0" err="1" smtClean="0">
                <a:latin typeface="Comic Sans MS" pitchFamily="66" charset="0"/>
              </a:rPr>
              <a:t>програми</a:t>
            </a:r>
            <a:r>
              <a:rPr lang="ru-RU" sz="3300" dirty="0" smtClean="0">
                <a:latin typeface="Comic Sans MS" pitchFamily="66" charset="0"/>
              </a:rPr>
              <a:t>;</a:t>
            </a:r>
          </a:p>
          <a:p>
            <a:pPr lvl="0" fontAlgn="base"/>
            <a:r>
              <a:rPr lang="ru-RU" sz="3300" dirty="0" err="1" smtClean="0">
                <a:latin typeface="Comic Sans MS" pitchFamily="66" charset="0"/>
              </a:rPr>
              <a:t>робототехніка</a:t>
            </a:r>
            <a:r>
              <a:rPr lang="ru-RU" sz="3300" dirty="0" smtClean="0">
                <a:latin typeface="Comic Sans MS" pitchFamily="66" charset="0"/>
              </a:rPr>
              <a:t> та </a:t>
            </a:r>
            <a:r>
              <a:rPr lang="ru-RU" sz="3300" dirty="0" err="1" smtClean="0">
                <a:latin typeface="Comic Sans MS" pitchFamily="66" charset="0"/>
              </a:rPr>
              <a:t>інженерні</a:t>
            </a:r>
            <a:r>
              <a:rPr lang="ru-RU" sz="3300" dirty="0" smtClean="0">
                <a:latin typeface="Comic Sans MS" pitchFamily="66" charset="0"/>
              </a:rPr>
              <a:t> </a:t>
            </a:r>
            <a:r>
              <a:rPr lang="ru-RU" sz="3300" dirty="0" err="1" smtClean="0">
                <a:latin typeface="Comic Sans MS" pitchFamily="66" charset="0"/>
              </a:rPr>
              <a:t>розробки</a:t>
            </a:r>
            <a:r>
              <a:rPr lang="ru-RU" sz="3300" dirty="0" smtClean="0">
                <a:latin typeface="Comic Sans MS" pitchFamily="66" charset="0"/>
              </a:rPr>
              <a:t>;</a:t>
            </a:r>
          </a:p>
          <a:p>
            <a:pPr lvl="0" fontAlgn="base"/>
            <a:r>
              <a:rPr lang="ru-RU" sz="3300" dirty="0" smtClean="0">
                <a:latin typeface="Comic Sans MS" pitchFamily="66" charset="0"/>
              </a:rPr>
              <a:t>«</a:t>
            </a:r>
            <a:r>
              <a:rPr lang="ru-RU" sz="3300" dirty="0" err="1" smtClean="0">
                <a:latin typeface="Comic Sans MS" pitchFamily="66" charset="0"/>
              </a:rPr>
              <a:t>розумні</a:t>
            </a:r>
            <a:r>
              <a:rPr lang="ru-RU" sz="3300" dirty="0" smtClean="0">
                <a:latin typeface="Comic Sans MS" pitchFamily="66" charset="0"/>
              </a:rPr>
              <a:t> </a:t>
            </a:r>
            <a:r>
              <a:rPr lang="ru-RU" sz="3300" dirty="0" err="1" smtClean="0">
                <a:latin typeface="Comic Sans MS" pitchFamily="66" charset="0"/>
              </a:rPr>
              <a:t>пристрої</a:t>
            </a:r>
            <a:r>
              <a:rPr lang="ru-RU" sz="3300" dirty="0" smtClean="0">
                <a:latin typeface="Comic Sans MS" pitchFamily="66" charset="0"/>
              </a:rPr>
              <a:t>» </a:t>
            </a:r>
            <a:r>
              <a:rPr lang="ru-RU" sz="3300" dirty="0" err="1" smtClean="0">
                <a:latin typeface="Comic Sans MS" pitchFamily="66" charset="0"/>
              </a:rPr>
              <a:t>Інтернету</a:t>
            </a:r>
            <a:r>
              <a:rPr lang="ru-RU" sz="3300" dirty="0" smtClean="0">
                <a:latin typeface="Comic Sans MS" pitchFamily="66" charset="0"/>
              </a:rPr>
              <a:t> речей;</a:t>
            </a:r>
          </a:p>
          <a:p>
            <a:pPr lvl="0" fontAlgn="base"/>
            <a:r>
              <a:rPr lang="ru-RU" sz="3300" dirty="0" smtClean="0">
                <a:latin typeface="Comic Sans MS" pitchFamily="66" charset="0"/>
              </a:rPr>
              <a:t>3D- </a:t>
            </a:r>
            <a:r>
              <a:rPr lang="ru-RU" sz="3300" dirty="0" err="1" smtClean="0">
                <a:latin typeface="Comic Sans MS" pitchFamily="66" charset="0"/>
              </a:rPr>
              <a:t>моделювання</a:t>
            </a:r>
            <a:r>
              <a:rPr lang="ru-RU" sz="3300" dirty="0" smtClean="0">
                <a:latin typeface="Comic Sans MS" pitchFamily="66" charset="0"/>
              </a:rPr>
              <a:t>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88640"/>
            <a:ext cx="7776864" cy="6264696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dirty="0" smtClean="0"/>
              <a:t>	</a:t>
            </a:r>
          </a:p>
          <a:p>
            <a:pPr algn="ctr">
              <a:buNone/>
            </a:pPr>
            <a:r>
              <a:rPr lang="uk-UA" dirty="0" smtClean="0">
                <a:solidFill>
                  <a:srgbClr val="FF0000"/>
                </a:solidFill>
                <a:latin typeface="Arial Black" pitchFamily="34" charset="0"/>
              </a:rPr>
              <a:t>3 етапи реалізації </a:t>
            </a:r>
          </a:p>
          <a:p>
            <a:pPr algn="ctr">
              <a:buNone/>
            </a:pPr>
            <a:r>
              <a:rPr lang="uk-UA" dirty="0" smtClean="0">
                <a:solidFill>
                  <a:srgbClr val="FF0000"/>
                </a:solidFill>
                <a:latin typeface="Arial Black" pitchFamily="34" charset="0"/>
              </a:rPr>
              <a:t>напряму </a:t>
            </a: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STEM</a:t>
            </a:r>
            <a:r>
              <a:rPr lang="uk-UA" dirty="0" smtClean="0">
                <a:solidFill>
                  <a:srgbClr val="FF0000"/>
                </a:solidFill>
                <a:latin typeface="Arial Black" pitchFamily="34" charset="0"/>
              </a:rPr>
              <a:t> :</a:t>
            </a:r>
            <a:r>
              <a:rPr lang="ru-RU" b="1" i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</a:p>
          <a:p>
            <a:pPr>
              <a:buNone/>
            </a:pPr>
            <a:endParaRPr lang="uk-UA" sz="3600" b="1" i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3600" dirty="0" smtClean="0">
                <a:latin typeface="Comic Sans MS" pitchFamily="66" charset="0"/>
              </a:rPr>
              <a:t>	</a:t>
            </a:r>
            <a:r>
              <a:rPr lang="uk-UA" sz="3600" b="1" dirty="0" err="1" smtClean="0">
                <a:latin typeface="Comic Sans MS" pitchFamily="66" charset="0"/>
              </a:rPr>
              <a:t>-</a:t>
            </a:r>
            <a:r>
              <a:rPr lang="uk-UA" sz="2800" b="1" dirty="0" err="1" smtClean="0">
                <a:latin typeface="Comic Sans MS" pitchFamily="66" charset="0"/>
              </a:rPr>
              <a:t>Початкова</a:t>
            </a:r>
            <a:r>
              <a:rPr lang="uk-UA" sz="2800" b="1" dirty="0" smtClean="0">
                <a:latin typeface="Comic Sans MS" pitchFamily="66" charset="0"/>
              </a:rPr>
              <a:t> школа;</a:t>
            </a:r>
          </a:p>
          <a:p>
            <a:pPr>
              <a:buFontTx/>
              <a:buChar char="-"/>
            </a:pPr>
            <a:endParaRPr lang="uk-UA" sz="28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uk-UA" sz="2800" b="1" dirty="0" smtClean="0">
                <a:latin typeface="Comic Sans MS" pitchFamily="66" charset="0"/>
              </a:rPr>
              <a:t>	- Середня школа;</a:t>
            </a:r>
          </a:p>
          <a:p>
            <a:pPr lvl="1">
              <a:buNone/>
            </a:pPr>
            <a:endParaRPr lang="uk-UA" b="1" dirty="0" smtClean="0">
              <a:latin typeface="Comic Sans MS" pitchFamily="66" charset="0"/>
            </a:endParaRPr>
          </a:p>
          <a:p>
            <a:pPr lvl="1">
              <a:buNone/>
            </a:pPr>
            <a:r>
              <a:rPr lang="uk-UA" b="1" dirty="0" smtClean="0">
                <a:latin typeface="Comic Sans MS" pitchFamily="66" charset="0"/>
              </a:rPr>
              <a:t>- </a:t>
            </a:r>
            <a:r>
              <a:rPr lang="uk-UA" b="1" dirty="0" smtClean="0">
                <a:solidFill>
                  <a:schemeClr val="tx1"/>
                </a:solidFill>
                <a:latin typeface="Comic Sans MS" pitchFamily="66" charset="0"/>
              </a:rPr>
              <a:t>Старша школа.</a:t>
            </a:r>
            <a:endParaRPr lang="ru-RU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0"/>
            <a:ext cx="7643192" cy="659735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		</a:t>
            </a:r>
          </a:p>
          <a:p>
            <a:pPr algn="ctr">
              <a:buNone/>
            </a:pPr>
            <a:r>
              <a:rPr lang="ru-RU" sz="3600" b="1" dirty="0" err="1" smtClean="0">
                <a:solidFill>
                  <a:srgbClr val="FF0000"/>
                </a:solidFill>
                <a:latin typeface="Arial Black" pitchFamily="34" charset="0"/>
              </a:rPr>
              <a:t>Початкова</a:t>
            </a:r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 школа</a:t>
            </a:r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</a:p>
          <a:p>
            <a:pPr>
              <a:buNone/>
            </a:pPr>
            <a:endParaRPr lang="ru-RU" sz="3600" dirty="0" smtClean="0">
              <a:solidFill>
                <a:srgbClr val="FF0000"/>
              </a:solidFill>
            </a:endParaRPr>
          </a:p>
          <a:p>
            <a:pPr algn="just">
              <a:buNone/>
            </a:pPr>
            <a:r>
              <a:rPr lang="ru-RU" dirty="0" smtClean="0"/>
              <a:t>		</a:t>
            </a:r>
            <a:r>
              <a:rPr lang="ru-RU" sz="2800" b="1" dirty="0" err="1" smtClean="0">
                <a:latin typeface="Comic Sans MS" pitchFamily="66" charset="0"/>
              </a:rPr>
              <a:t>Основне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завдання</a:t>
            </a:r>
            <a:r>
              <a:rPr lang="ru-RU" sz="2800" b="1" dirty="0" smtClean="0">
                <a:latin typeface="Comic Sans MS" pitchFamily="66" charset="0"/>
              </a:rPr>
              <a:t> – </a:t>
            </a:r>
            <a:r>
              <a:rPr lang="ru-RU" sz="2800" b="1" dirty="0" err="1" smtClean="0">
                <a:latin typeface="Comic Sans MS" pitchFamily="66" charset="0"/>
              </a:rPr>
              <a:t>стимулювання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допитливості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і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підтримка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інтересу</a:t>
            </a:r>
            <a:r>
              <a:rPr lang="ru-RU" sz="2800" b="1" dirty="0" smtClean="0">
                <a:latin typeface="Comic Sans MS" pitchFamily="66" charset="0"/>
              </a:rPr>
              <a:t> до </a:t>
            </a:r>
            <a:r>
              <a:rPr lang="ru-RU" sz="2800" b="1" dirty="0" err="1" smtClean="0">
                <a:latin typeface="Comic Sans MS" pitchFamily="66" charset="0"/>
              </a:rPr>
              <a:t>навчання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і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пошуку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знань</a:t>
            </a:r>
            <a:r>
              <a:rPr lang="ru-RU" sz="2800" b="1" dirty="0" smtClean="0">
                <a:latin typeface="Comic Sans MS" pitchFamily="66" charset="0"/>
              </a:rPr>
              <a:t>, </a:t>
            </a:r>
            <a:r>
              <a:rPr lang="ru-RU" sz="2800" b="1" dirty="0" err="1" smtClean="0">
                <a:latin typeface="Comic Sans MS" pitchFamily="66" charset="0"/>
              </a:rPr>
              <a:t>мотивація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до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самостійних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досліджень</a:t>
            </a:r>
            <a:r>
              <a:rPr lang="ru-RU" sz="2800" b="1" dirty="0" smtClean="0">
                <a:latin typeface="Comic Sans MS" pitchFamily="66" charset="0"/>
              </a:rPr>
              <a:t>, </a:t>
            </a:r>
            <a:r>
              <a:rPr lang="ru-RU" sz="2800" b="1" dirty="0" err="1" smtClean="0">
                <a:latin typeface="Comic Sans MS" pitchFamily="66" charset="0"/>
              </a:rPr>
              <a:t>створення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простих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приладів</a:t>
            </a:r>
            <a:r>
              <a:rPr lang="ru-RU" sz="2800" b="1" dirty="0" smtClean="0">
                <a:latin typeface="Comic Sans MS" pitchFamily="66" charset="0"/>
              </a:rPr>
              <a:t>, </a:t>
            </a:r>
            <a:r>
              <a:rPr lang="ru-RU" sz="2800" b="1" dirty="0" err="1" smtClean="0">
                <a:latin typeface="Comic Sans MS" pitchFamily="66" charset="0"/>
              </a:rPr>
              <a:t>конструкцій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тощо</a:t>
            </a:r>
            <a:r>
              <a:rPr lang="ru-RU" sz="2800" b="1" dirty="0" smtClean="0"/>
              <a:t>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88640"/>
            <a:ext cx="7643192" cy="640871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	</a:t>
            </a:r>
          </a:p>
          <a:p>
            <a:pPr>
              <a:buNone/>
            </a:pPr>
            <a:r>
              <a:rPr lang="ru-RU" sz="3600" dirty="0" smtClean="0"/>
              <a:t>		 </a:t>
            </a:r>
            <a:r>
              <a:rPr lang="ru-RU" sz="3900" b="1" dirty="0" err="1" smtClean="0">
                <a:solidFill>
                  <a:srgbClr val="FF0000"/>
                </a:solidFill>
                <a:latin typeface="Arial Black" pitchFamily="34" charset="0"/>
              </a:rPr>
              <a:t>Середня</a:t>
            </a:r>
            <a:r>
              <a:rPr lang="ru-RU" sz="3900" b="1" dirty="0" smtClean="0">
                <a:solidFill>
                  <a:srgbClr val="FF0000"/>
                </a:solidFill>
                <a:latin typeface="Arial Black" pitchFamily="34" charset="0"/>
              </a:rPr>
              <a:t> школа</a:t>
            </a:r>
            <a:endParaRPr lang="ru-RU" sz="39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>
              <a:buNone/>
            </a:pPr>
            <a:endParaRPr lang="ru-RU" sz="3600" dirty="0" smtClean="0"/>
          </a:p>
          <a:p>
            <a:pPr algn="just">
              <a:buNone/>
            </a:pPr>
            <a:r>
              <a:rPr lang="ru-RU" dirty="0" smtClean="0"/>
              <a:t>		</a:t>
            </a:r>
            <a:r>
              <a:rPr lang="ru-RU" sz="2800" b="1" dirty="0" err="1" smtClean="0">
                <a:latin typeface="Comic Sans MS" pitchFamily="66" charset="0"/>
              </a:rPr>
              <a:t>Основне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завдання</a:t>
            </a:r>
            <a:r>
              <a:rPr lang="ru-RU" sz="2800" b="1" dirty="0" smtClean="0">
                <a:latin typeface="Comic Sans MS" pitchFamily="66" charset="0"/>
              </a:rPr>
              <a:t> – </a:t>
            </a:r>
            <a:r>
              <a:rPr lang="ru-RU" sz="2800" b="1" dirty="0" err="1" smtClean="0">
                <a:latin typeface="Comic Sans MS" pitchFamily="66" charset="0"/>
              </a:rPr>
              <a:t>викликати</a:t>
            </a:r>
            <a:r>
              <a:rPr lang="ru-RU" sz="2800" b="1" dirty="0" smtClean="0">
                <a:latin typeface="Comic Sans MS" pitchFamily="66" charset="0"/>
              </a:rPr>
              <a:t> у </a:t>
            </a:r>
            <a:r>
              <a:rPr lang="ru-RU" sz="2800" b="1" dirty="0" err="1" smtClean="0">
                <a:latin typeface="Comic Sans MS" pitchFamily="66" charset="0"/>
              </a:rPr>
              <a:t>дитини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стійку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цікавість</a:t>
            </a:r>
            <a:r>
              <a:rPr lang="ru-RU" sz="2800" b="1" dirty="0" smtClean="0">
                <a:latin typeface="Comic Sans MS" pitchFamily="66" charset="0"/>
              </a:rPr>
              <a:t> до </a:t>
            </a:r>
            <a:r>
              <a:rPr lang="ru-RU" sz="2800" b="1" dirty="0" err="1" smtClean="0">
                <a:latin typeface="Comic Sans MS" pitchFamily="66" charset="0"/>
              </a:rPr>
              <a:t>природничо-математичних</a:t>
            </a:r>
            <a:r>
              <a:rPr lang="ru-RU" sz="2800" b="1" dirty="0" smtClean="0">
                <a:latin typeface="Comic Sans MS" pitchFamily="66" charset="0"/>
              </a:rPr>
              <a:t> наук, </a:t>
            </a:r>
            <a:r>
              <a:rPr lang="ru-RU" sz="2800" b="1" dirty="0" err="1" smtClean="0">
                <a:latin typeface="Comic Sans MS" pitchFamily="66" charset="0"/>
              </a:rPr>
              <a:t>дати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сукупність</a:t>
            </a:r>
            <a:r>
              <a:rPr lang="ru-RU" sz="2800" b="1" dirty="0" smtClean="0">
                <a:latin typeface="Comic Sans MS" pitchFamily="66" charset="0"/>
              </a:rPr>
              <a:t> практично </a:t>
            </a:r>
            <a:r>
              <a:rPr lang="ru-RU" sz="2800" b="1" dirty="0" err="1" smtClean="0">
                <a:latin typeface="Comic Sans MS" pitchFamily="66" charset="0"/>
              </a:rPr>
              <a:t>важливих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знань</a:t>
            </a:r>
            <a:r>
              <a:rPr lang="ru-RU" sz="2800" b="1" dirty="0" smtClean="0">
                <a:latin typeface="Comic Sans MS" pitchFamily="66" charset="0"/>
              </a:rPr>
              <a:t>, </a:t>
            </a:r>
            <a:r>
              <a:rPr lang="ru-RU" sz="2800" b="1" dirty="0" err="1" smtClean="0">
                <a:latin typeface="Comic Sans MS" pitchFamily="66" charset="0"/>
              </a:rPr>
              <a:t>необхідних</a:t>
            </a:r>
            <a:r>
              <a:rPr lang="ru-RU" sz="2800" b="1" dirty="0" smtClean="0">
                <a:latin typeface="Comic Sans MS" pitchFamily="66" charset="0"/>
              </a:rPr>
              <a:t> для </a:t>
            </a:r>
            <a:r>
              <a:rPr lang="ru-RU" sz="2800" b="1" dirty="0" err="1" smtClean="0">
                <a:latin typeface="Comic Sans MS" pitchFamily="66" charset="0"/>
              </a:rPr>
              <a:t>подальшого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життя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людини</a:t>
            </a:r>
            <a:r>
              <a:rPr lang="ru-RU" sz="2800" b="1" dirty="0" smtClean="0">
                <a:latin typeface="Comic Sans MS" pitchFamily="66" charset="0"/>
              </a:rPr>
              <a:t> у </a:t>
            </a:r>
            <a:r>
              <a:rPr lang="ru-RU" sz="2800" b="1" dirty="0" err="1" smtClean="0">
                <a:latin typeface="Comic Sans MS" pitchFamily="66" charset="0"/>
              </a:rPr>
              <a:t>техносфері</a:t>
            </a:r>
            <a:r>
              <a:rPr lang="ru-RU" sz="2800" b="1" dirty="0" smtClean="0">
                <a:latin typeface="Comic Sans MS" pitchFamily="66" charset="0"/>
              </a:rPr>
              <a:t>, </a:t>
            </a:r>
            <a:r>
              <a:rPr lang="ru-RU" sz="2800" b="1" dirty="0" err="1" smtClean="0">
                <a:latin typeface="Comic Sans MS" pitchFamily="66" charset="0"/>
              </a:rPr>
              <a:t>глибокого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розуміння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екології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і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природи</a:t>
            </a:r>
            <a:r>
              <a:rPr lang="ru-RU" sz="2800" b="1" dirty="0" smtClean="0">
                <a:latin typeface="Comic Sans MS" pitchFamily="66" charset="0"/>
              </a:rPr>
              <a:t> в </a:t>
            </a:r>
            <a:r>
              <a:rPr lang="ru-RU" sz="2800" b="1" dirty="0" err="1" smtClean="0">
                <a:latin typeface="Comic Sans MS" pitchFamily="66" charset="0"/>
              </a:rPr>
              <a:t>цілому</a:t>
            </a:r>
            <a:endParaRPr lang="ru-RU" sz="2800" b="1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332656"/>
            <a:ext cx="7472386" cy="582430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				</a:t>
            </a:r>
          </a:p>
          <a:p>
            <a:pPr algn="ctr">
              <a:buNone/>
            </a:pPr>
            <a:r>
              <a:rPr lang="ru-RU" sz="3600" b="1" dirty="0" err="1" smtClean="0">
                <a:solidFill>
                  <a:srgbClr val="FF0000"/>
                </a:solidFill>
              </a:rPr>
              <a:t>Старша</a:t>
            </a:r>
            <a:r>
              <a:rPr lang="ru-RU" sz="3600" b="1" dirty="0" smtClean="0">
                <a:solidFill>
                  <a:srgbClr val="FF0000"/>
                </a:solidFill>
              </a:rPr>
              <a:t> школа</a:t>
            </a:r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 </a:t>
            </a:r>
          </a:p>
          <a:p>
            <a:pPr algn="just">
              <a:buNone/>
            </a:pPr>
            <a:r>
              <a:rPr lang="ru-RU" dirty="0" smtClean="0"/>
              <a:t>		</a:t>
            </a:r>
            <a:r>
              <a:rPr lang="ru-RU" sz="2800" b="1" dirty="0" err="1" smtClean="0">
                <a:latin typeface="Comic Sans MS" pitchFamily="66" charset="0"/>
              </a:rPr>
              <a:t>Основне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завдання</a:t>
            </a:r>
            <a:r>
              <a:rPr lang="ru-RU" sz="2800" b="1" dirty="0" smtClean="0">
                <a:latin typeface="Comic Sans MS" pitchFamily="66" charset="0"/>
              </a:rPr>
              <a:t> – </a:t>
            </a:r>
            <a:r>
              <a:rPr lang="ru-RU" sz="2800" b="1" dirty="0" err="1" smtClean="0">
                <a:latin typeface="Comic Sans MS" pitchFamily="66" charset="0"/>
              </a:rPr>
              <a:t>сприяння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свідомому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вибору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подальшої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освіти</a:t>
            </a:r>
            <a:r>
              <a:rPr lang="ru-RU" sz="2800" b="1" dirty="0" smtClean="0">
                <a:latin typeface="Comic Sans MS" pitchFamily="66" charset="0"/>
              </a:rPr>
              <a:t> STEM </a:t>
            </a:r>
            <a:r>
              <a:rPr lang="ru-RU" sz="2800" b="1" dirty="0" err="1" smtClean="0">
                <a:latin typeface="Comic Sans MS" pitchFamily="66" charset="0"/>
              </a:rPr>
              <a:t>профілю</a:t>
            </a:r>
            <a:r>
              <a:rPr lang="ru-RU" sz="2800" b="1" dirty="0" smtClean="0">
                <a:latin typeface="Comic Sans MS" pitchFamily="66" charset="0"/>
              </a:rPr>
              <a:t>, </a:t>
            </a:r>
            <a:r>
              <a:rPr lang="ru-RU" sz="2800" b="1" dirty="0" err="1" smtClean="0">
                <a:latin typeface="Comic Sans MS" pitchFamily="66" charset="0"/>
              </a:rPr>
              <a:t>поглиблена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підготовка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з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груп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предметів</a:t>
            </a:r>
            <a:r>
              <a:rPr lang="ru-RU" sz="2800" b="1" dirty="0" smtClean="0">
                <a:latin typeface="Comic Sans MS" pitchFamily="66" charset="0"/>
              </a:rPr>
              <a:t> STEM (</a:t>
            </a:r>
            <a:r>
              <a:rPr lang="ru-RU" sz="2800" b="1" dirty="0" err="1" smtClean="0">
                <a:latin typeface="Comic Sans MS" pitchFamily="66" charset="0"/>
              </a:rPr>
              <a:t>профільне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навчання</a:t>
            </a:r>
            <a:r>
              <a:rPr lang="ru-RU" sz="2800" b="1" dirty="0" smtClean="0">
                <a:latin typeface="Comic Sans MS" pitchFamily="66" charset="0"/>
              </a:rPr>
              <a:t>), </a:t>
            </a:r>
            <a:r>
              <a:rPr lang="ru-RU" sz="2800" b="1" dirty="0" err="1" smtClean="0">
                <a:latin typeface="Comic Sans MS" pitchFamily="66" charset="0"/>
              </a:rPr>
              <a:t>освоєння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наукової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err="1" smtClean="0">
                <a:latin typeface="Comic Sans MS" pitchFamily="66" charset="0"/>
              </a:rPr>
              <a:t>методології</a:t>
            </a:r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60648"/>
            <a:ext cx="7472386" cy="633670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dirty="0" smtClean="0"/>
              <a:t>	</a:t>
            </a:r>
            <a:r>
              <a:rPr lang="uk-UA" sz="3500" dirty="0" smtClean="0">
                <a:solidFill>
                  <a:srgbClr val="FF0000"/>
                </a:solidFill>
                <a:latin typeface="Arial Black" pitchFamily="34" charset="0"/>
              </a:rPr>
              <a:t>Переваги та недоліки  використання </a:t>
            </a:r>
            <a:r>
              <a:rPr lang="ru-RU" sz="3500" dirty="0" smtClean="0">
                <a:solidFill>
                  <a:srgbClr val="FF0000"/>
                </a:solidFill>
                <a:latin typeface="Arial Black" pitchFamily="34" charset="0"/>
              </a:rPr>
              <a:t>STE</a:t>
            </a:r>
            <a:r>
              <a:rPr lang="uk-UA" sz="3500" dirty="0" smtClean="0">
                <a:solidFill>
                  <a:srgbClr val="FF0000"/>
                </a:solidFill>
                <a:latin typeface="Arial Black" pitchFamily="34" charset="0"/>
              </a:rPr>
              <a:t>А</a:t>
            </a:r>
            <a:r>
              <a:rPr lang="ru-RU" sz="3500" dirty="0" smtClean="0">
                <a:solidFill>
                  <a:srgbClr val="FF0000"/>
                </a:solidFill>
                <a:latin typeface="Arial Black" pitchFamily="34" charset="0"/>
              </a:rPr>
              <a:t>M</a:t>
            </a:r>
            <a:r>
              <a:rPr lang="uk-UA" sz="3500" dirty="0" err="1" smtClean="0">
                <a:solidFill>
                  <a:srgbClr val="FF0000"/>
                </a:solidFill>
                <a:latin typeface="Arial Black" pitchFamily="34" charset="0"/>
              </a:rPr>
              <a:t>-освіти</a:t>
            </a:r>
            <a:r>
              <a:rPr lang="uk-UA" sz="3500" dirty="0" smtClean="0">
                <a:solidFill>
                  <a:srgbClr val="FF0000"/>
                </a:solidFill>
                <a:latin typeface="Arial Black" pitchFamily="34" charset="0"/>
              </a:rPr>
              <a:t>:</a:t>
            </a:r>
          </a:p>
          <a:p>
            <a:pPr algn="just"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			</a:t>
            </a:r>
          </a:p>
          <a:p>
            <a:pPr algn="just"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			</a:t>
            </a:r>
            <a:r>
              <a:rPr lang="uk-UA" sz="3200" b="1" dirty="0" smtClean="0"/>
              <a:t>На аркушах зеленого кольору запишіть переваги використання інновацій в навчально-виховному процесі.</a:t>
            </a:r>
          </a:p>
          <a:p>
            <a:pPr>
              <a:buNone/>
            </a:pPr>
            <a:endParaRPr lang="uk-UA" sz="3200" b="1" dirty="0" smtClean="0"/>
          </a:p>
          <a:p>
            <a:pPr algn="just">
              <a:buNone/>
            </a:pPr>
            <a:r>
              <a:rPr lang="uk-UA" sz="3200" b="1" dirty="0" smtClean="0"/>
              <a:t>			На аркушах синього кольору – запишіть недоліки та труднощі у застосуванні інновацій в навчально-виховному процесі.</a:t>
            </a:r>
            <a:endParaRPr lang="ru-RU" sz="3200" b="1" dirty="0" smtClean="0"/>
          </a:p>
          <a:p>
            <a:endParaRPr lang="ru-RU" dirty="0"/>
          </a:p>
        </p:txBody>
      </p:sp>
      <p:pic>
        <p:nvPicPr>
          <p:cNvPr id="77826" name="Picture 2" descr="Картинки по запросу квадрат  зеленого цве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714488"/>
            <a:ext cx="714360" cy="714360"/>
          </a:xfrm>
          <a:prstGeom prst="rect">
            <a:avLst/>
          </a:prstGeom>
          <a:noFill/>
        </p:spPr>
      </p:pic>
      <p:pic>
        <p:nvPicPr>
          <p:cNvPr id="77828" name="Picture 4" descr="Картинки по запросу квадрат  сине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4509120"/>
            <a:ext cx="738166" cy="7381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88640"/>
            <a:ext cx="7643192" cy="640871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algn="ctr" fontAlgn="base">
              <a:buNone/>
            </a:pPr>
            <a:r>
              <a:rPr lang="ru-RU" dirty="0" smtClean="0"/>
              <a:t>		</a:t>
            </a:r>
          </a:p>
          <a:p>
            <a:pPr algn="ctr" fontAlgn="base">
              <a:buNone/>
            </a:pPr>
            <a:r>
              <a:rPr lang="ru-RU" dirty="0" err="1" smtClean="0">
                <a:solidFill>
                  <a:srgbClr val="FF0000"/>
                </a:solidFill>
                <a:latin typeface="Arial Black" pitchFamily="34" charset="0"/>
              </a:rPr>
              <a:t>Н</a:t>
            </a:r>
            <a:r>
              <a:rPr lang="ru-RU" sz="2800" dirty="0" err="1" smtClean="0">
                <a:solidFill>
                  <a:srgbClr val="FF0000"/>
                </a:solidFill>
                <a:latin typeface="Arial Black" pitchFamily="34" charset="0"/>
              </a:rPr>
              <a:t>айважливіші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 характеристики, </a:t>
            </a:r>
            <a:r>
              <a:rPr lang="ru-RU" sz="2800" dirty="0" err="1" smtClean="0">
                <a:solidFill>
                  <a:srgbClr val="FF0000"/>
                </a:solidFill>
                <a:latin typeface="Arial Black" pitchFamily="34" charset="0"/>
              </a:rPr>
              <a:t>які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  <a:latin typeface="Arial Black" pitchFamily="34" charset="0"/>
              </a:rPr>
              <a:t>визначають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 компетентного </a:t>
            </a:r>
            <a:r>
              <a:rPr lang="ru-RU" sz="2800" dirty="0" err="1" smtClean="0">
                <a:solidFill>
                  <a:srgbClr val="FF0000"/>
                </a:solidFill>
                <a:latin typeface="Arial Black" pitchFamily="34" charset="0"/>
              </a:rPr>
              <a:t>фахівця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:</a:t>
            </a:r>
          </a:p>
          <a:p>
            <a:pPr algn="ctr" fontAlgn="base">
              <a:buNone/>
            </a:pPr>
            <a:endParaRPr lang="ru-RU" sz="28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just" fontAlgn="base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     	</a:t>
            </a:r>
            <a:r>
              <a:rPr lang="ru-RU" sz="2800" b="1" dirty="0" smtClean="0">
                <a:solidFill>
                  <a:schemeClr val="tx1"/>
                </a:solidFill>
              </a:rPr>
              <a:t>-</a:t>
            </a:r>
            <a:r>
              <a:rPr lang="ru-RU" sz="3000" b="1" dirty="0" err="1" smtClean="0">
                <a:solidFill>
                  <a:schemeClr val="tx1"/>
                </a:solidFill>
                <a:latin typeface="Comic Sans MS" pitchFamily="66" charset="0"/>
              </a:rPr>
              <a:t>уміння</a:t>
            </a:r>
            <a:r>
              <a:rPr lang="ru-RU" sz="3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3000" b="1" dirty="0" err="1" smtClean="0">
                <a:solidFill>
                  <a:schemeClr val="tx1"/>
                </a:solidFill>
                <a:latin typeface="Comic Sans MS" pitchFamily="66" charset="0"/>
              </a:rPr>
              <a:t>побачити</a:t>
            </a:r>
            <a:r>
              <a:rPr lang="ru-RU" sz="3000" b="1" dirty="0" smtClean="0">
                <a:solidFill>
                  <a:schemeClr val="tx1"/>
                </a:solidFill>
                <a:latin typeface="Comic Sans MS" pitchFamily="66" charset="0"/>
              </a:rPr>
              <a:t> проблему;</a:t>
            </a:r>
          </a:p>
          <a:p>
            <a:pPr lvl="0" algn="just" fontAlgn="base">
              <a:buNone/>
            </a:pPr>
            <a:r>
              <a:rPr lang="ru-RU" sz="3000" b="1" dirty="0" smtClean="0">
                <a:latin typeface="Comic Sans MS" pitchFamily="66" charset="0"/>
              </a:rPr>
              <a:t>		-</a:t>
            </a:r>
            <a:r>
              <a:rPr lang="ru-RU" sz="3000" b="1" dirty="0" err="1" smtClean="0">
                <a:latin typeface="Comic Sans MS" pitchFamily="66" charset="0"/>
              </a:rPr>
              <a:t>уміння</a:t>
            </a:r>
            <a:r>
              <a:rPr lang="ru-RU" sz="3000" b="1" dirty="0" smtClean="0">
                <a:latin typeface="Comic Sans MS" pitchFamily="66" charset="0"/>
              </a:rPr>
              <a:t> </a:t>
            </a:r>
            <a:r>
              <a:rPr lang="ru-RU" sz="3000" b="1" dirty="0" err="1" smtClean="0">
                <a:latin typeface="Comic Sans MS" pitchFamily="66" charset="0"/>
              </a:rPr>
              <a:t>побачити</a:t>
            </a:r>
            <a:r>
              <a:rPr lang="ru-RU" sz="3000" b="1" dirty="0" smtClean="0">
                <a:latin typeface="Comic Sans MS" pitchFamily="66" charset="0"/>
              </a:rPr>
              <a:t> в </a:t>
            </a:r>
            <a:r>
              <a:rPr lang="ru-RU" sz="3000" b="1" dirty="0" err="1" smtClean="0">
                <a:latin typeface="Comic Sans MS" pitchFamily="66" charset="0"/>
              </a:rPr>
              <a:t>проблемі</a:t>
            </a:r>
            <a:r>
              <a:rPr lang="ru-RU" sz="3000" b="1" dirty="0" smtClean="0">
                <a:latin typeface="Comic Sans MS" pitchFamily="66" charset="0"/>
              </a:rPr>
              <a:t> </a:t>
            </a:r>
            <a:r>
              <a:rPr lang="ru-RU" sz="3000" b="1" dirty="0" err="1" smtClean="0">
                <a:latin typeface="Comic Sans MS" pitchFamily="66" charset="0"/>
              </a:rPr>
              <a:t>якомога</a:t>
            </a:r>
            <a:r>
              <a:rPr lang="ru-RU" sz="3000" b="1" dirty="0" smtClean="0">
                <a:latin typeface="Comic Sans MS" pitchFamily="66" charset="0"/>
              </a:rPr>
              <a:t> </a:t>
            </a:r>
            <a:r>
              <a:rPr lang="ru-RU" sz="3000" b="1" dirty="0" err="1" smtClean="0">
                <a:latin typeface="Comic Sans MS" pitchFamily="66" charset="0"/>
              </a:rPr>
              <a:t>більше</a:t>
            </a:r>
            <a:r>
              <a:rPr lang="ru-RU" sz="3000" b="1" dirty="0" smtClean="0">
                <a:latin typeface="Comic Sans MS" pitchFamily="66" charset="0"/>
              </a:rPr>
              <a:t> </a:t>
            </a:r>
            <a:r>
              <a:rPr lang="ru-RU" sz="3000" b="1" dirty="0" err="1" smtClean="0">
                <a:latin typeface="Comic Sans MS" pitchFamily="66" charset="0"/>
              </a:rPr>
              <a:t>можливих</a:t>
            </a:r>
            <a:r>
              <a:rPr lang="ru-RU" sz="3000" b="1" dirty="0" smtClean="0">
                <a:latin typeface="Comic Sans MS" pitchFamily="66" charset="0"/>
              </a:rPr>
              <a:t> </a:t>
            </a:r>
            <a:r>
              <a:rPr lang="ru-RU" sz="3000" b="1" dirty="0" err="1" smtClean="0">
                <a:latin typeface="Comic Sans MS" pitchFamily="66" charset="0"/>
              </a:rPr>
              <a:t>сторін</a:t>
            </a:r>
            <a:r>
              <a:rPr lang="ru-RU" sz="3000" b="1" dirty="0" smtClean="0">
                <a:latin typeface="Comic Sans MS" pitchFamily="66" charset="0"/>
              </a:rPr>
              <a:t> </a:t>
            </a:r>
            <a:r>
              <a:rPr lang="ru-RU" sz="3000" b="1" dirty="0" err="1" smtClean="0">
                <a:latin typeface="Comic Sans MS" pitchFamily="66" charset="0"/>
              </a:rPr>
              <a:t>і</a:t>
            </a:r>
            <a:r>
              <a:rPr lang="ru-RU" sz="3000" b="1" dirty="0" smtClean="0">
                <a:latin typeface="Comic Sans MS" pitchFamily="66" charset="0"/>
              </a:rPr>
              <a:t> </a:t>
            </a:r>
            <a:r>
              <a:rPr lang="ru-RU" sz="3000" b="1" dirty="0" err="1" smtClean="0">
                <a:latin typeface="Comic Sans MS" pitchFamily="66" charset="0"/>
              </a:rPr>
              <a:t>зв’язків</a:t>
            </a:r>
            <a:r>
              <a:rPr lang="ru-RU" sz="3000" b="1" dirty="0" smtClean="0">
                <a:latin typeface="Comic Sans MS" pitchFamily="66" charset="0"/>
              </a:rPr>
              <a:t>;</a:t>
            </a:r>
          </a:p>
          <a:p>
            <a:pPr lvl="0" algn="just" fontAlgn="base">
              <a:buNone/>
            </a:pPr>
            <a:r>
              <a:rPr lang="ru-RU" sz="3000" b="1" dirty="0" smtClean="0">
                <a:latin typeface="Comic Sans MS" pitchFamily="66" charset="0"/>
              </a:rPr>
              <a:t>		-</a:t>
            </a:r>
            <a:r>
              <a:rPr lang="ru-RU" sz="3000" b="1" dirty="0" err="1" smtClean="0">
                <a:latin typeface="Comic Sans MS" pitchFamily="66" charset="0"/>
              </a:rPr>
              <a:t>уміння</a:t>
            </a:r>
            <a:r>
              <a:rPr lang="ru-RU" sz="3000" b="1" dirty="0" smtClean="0">
                <a:latin typeface="Comic Sans MS" pitchFamily="66" charset="0"/>
              </a:rPr>
              <a:t> </a:t>
            </a:r>
            <a:r>
              <a:rPr lang="ru-RU" sz="3000" b="1" dirty="0" err="1" smtClean="0">
                <a:latin typeface="Comic Sans MS" pitchFamily="66" charset="0"/>
              </a:rPr>
              <a:t>сформулювати</a:t>
            </a:r>
            <a:r>
              <a:rPr lang="ru-RU" sz="3000" b="1" dirty="0" smtClean="0">
                <a:latin typeface="Comic Sans MS" pitchFamily="66" charset="0"/>
              </a:rPr>
              <a:t> </a:t>
            </a:r>
            <a:r>
              <a:rPr lang="ru-RU" sz="3000" b="1" dirty="0" err="1" smtClean="0">
                <a:latin typeface="Comic Sans MS" pitchFamily="66" charset="0"/>
              </a:rPr>
              <a:t>дослідницьке</a:t>
            </a:r>
            <a:r>
              <a:rPr lang="ru-RU" sz="3000" b="1" dirty="0" smtClean="0">
                <a:latin typeface="Comic Sans MS" pitchFamily="66" charset="0"/>
              </a:rPr>
              <a:t> </a:t>
            </a:r>
            <a:r>
              <a:rPr lang="ru-RU" sz="3000" b="1" dirty="0" err="1" smtClean="0">
                <a:latin typeface="Comic Sans MS" pitchFamily="66" charset="0"/>
              </a:rPr>
              <a:t>запитання</a:t>
            </a:r>
            <a:r>
              <a:rPr lang="ru-RU" sz="3000" b="1" dirty="0" smtClean="0">
                <a:latin typeface="Comic Sans MS" pitchFamily="66" charset="0"/>
              </a:rPr>
              <a:t> </a:t>
            </a:r>
            <a:r>
              <a:rPr lang="ru-RU" sz="3000" b="1" dirty="0" err="1" smtClean="0">
                <a:latin typeface="Comic Sans MS" pitchFamily="66" charset="0"/>
              </a:rPr>
              <a:t>і</a:t>
            </a:r>
            <a:r>
              <a:rPr lang="ru-RU" sz="3000" b="1" dirty="0" smtClean="0">
                <a:latin typeface="Comic Sans MS" pitchFamily="66" charset="0"/>
              </a:rPr>
              <a:t> шляхи </a:t>
            </a:r>
            <a:r>
              <a:rPr lang="ru-RU" sz="3000" b="1" dirty="0" err="1" smtClean="0">
                <a:latin typeface="Comic Sans MS" pitchFamily="66" charset="0"/>
              </a:rPr>
              <a:t>його</a:t>
            </a:r>
            <a:r>
              <a:rPr lang="ru-RU" sz="3000" b="1" dirty="0" smtClean="0">
                <a:latin typeface="Comic Sans MS" pitchFamily="66" charset="0"/>
              </a:rPr>
              <a:t> </a:t>
            </a:r>
            <a:r>
              <a:rPr lang="ru-RU" sz="3000" b="1" dirty="0" err="1" smtClean="0">
                <a:latin typeface="Comic Sans MS" pitchFamily="66" charset="0"/>
              </a:rPr>
              <a:t>вирішення</a:t>
            </a:r>
            <a:r>
              <a:rPr lang="ru-RU" sz="3000" b="1" dirty="0" smtClean="0">
                <a:latin typeface="Comic Sans MS" pitchFamily="66" charset="0"/>
              </a:rPr>
              <a:t>;</a:t>
            </a:r>
          </a:p>
          <a:p>
            <a:pPr lvl="0" algn="just" fontAlgn="base">
              <a:buNone/>
            </a:pPr>
            <a:r>
              <a:rPr lang="ru-RU" sz="3000" b="1" dirty="0" smtClean="0">
                <a:latin typeface="Comic Sans MS" pitchFamily="66" charset="0"/>
              </a:rPr>
              <a:t>		-</a:t>
            </a:r>
            <a:r>
              <a:rPr lang="ru-RU" sz="3000" b="1" dirty="0" err="1" smtClean="0">
                <a:latin typeface="Comic Sans MS" pitchFamily="66" charset="0"/>
              </a:rPr>
              <a:t>оригінальність</a:t>
            </a:r>
            <a:r>
              <a:rPr lang="ru-RU" sz="3000" b="1" dirty="0" smtClean="0">
                <a:latin typeface="Comic Sans MS" pitchFamily="66" charset="0"/>
              </a:rPr>
              <a:t>, </a:t>
            </a:r>
            <a:r>
              <a:rPr lang="ru-RU" sz="3000" b="1" dirty="0" err="1" smtClean="0">
                <a:latin typeface="Comic Sans MS" pitchFamily="66" charset="0"/>
              </a:rPr>
              <a:t>відхід</a:t>
            </a:r>
            <a:r>
              <a:rPr lang="ru-RU" sz="3000" b="1" dirty="0" smtClean="0">
                <a:latin typeface="Comic Sans MS" pitchFamily="66" charset="0"/>
              </a:rPr>
              <a:t> </a:t>
            </a:r>
            <a:r>
              <a:rPr lang="ru-RU" sz="3000" b="1" dirty="0" err="1" smtClean="0">
                <a:latin typeface="Comic Sans MS" pitchFamily="66" charset="0"/>
              </a:rPr>
              <a:t>від</a:t>
            </a:r>
            <a:r>
              <a:rPr lang="ru-RU" sz="3000" b="1" dirty="0" smtClean="0">
                <a:latin typeface="Comic Sans MS" pitchFamily="66" charset="0"/>
              </a:rPr>
              <a:t> шаблону;</a:t>
            </a:r>
          </a:p>
          <a:p>
            <a:pPr lvl="0" algn="just" fontAlgn="base">
              <a:buNone/>
            </a:pPr>
            <a:r>
              <a:rPr lang="ru-RU" sz="3000" b="1" dirty="0" smtClean="0">
                <a:latin typeface="Comic Sans MS" pitchFamily="66" charset="0"/>
              </a:rPr>
              <a:t>		-</a:t>
            </a:r>
            <a:r>
              <a:rPr lang="ru-RU" sz="3000" b="1" dirty="0" err="1" smtClean="0">
                <a:latin typeface="Comic Sans MS" pitchFamily="66" charset="0"/>
              </a:rPr>
              <a:t>здатність</a:t>
            </a:r>
            <a:r>
              <a:rPr lang="ru-RU" sz="3000" b="1" dirty="0" smtClean="0">
                <a:latin typeface="Comic Sans MS" pitchFamily="66" charset="0"/>
              </a:rPr>
              <a:t> до </a:t>
            </a:r>
            <a:r>
              <a:rPr lang="ru-RU" sz="3000" b="1" dirty="0" err="1" smtClean="0">
                <a:latin typeface="Comic Sans MS" pitchFamily="66" charset="0"/>
              </a:rPr>
              <a:t>абстрагування</a:t>
            </a:r>
            <a:r>
              <a:rPr lang="ru-RU" sz="3000" b="1" dirty="0" smtClean="0">
                <a:latin typeface="Comic Sans MS" pitchFamily="66" charset="0"/>
              </a:rPr>
              <a:t> </a:t>
            </a:r>
            <a:r>
              <a:rPr lang="ru-RU" sz="3000" b="1" dirty="0" err="1" smtClean="0">
                <a:latin typeface="Comic Sans MS" pitchFamily="66" charset="0"/>
              </a:rPr>
              <a:t>або</a:t>
            </a:r>
            <a:r>
              <a:rPr lang="ru-RU" sz="3000" b="1" dirty="0" smtClean="0">
                <a:latin typeface="Comic Sans MS" pitchFamily="66" charset="0"/>
              </a:rPr>
              <a:t> </a:t>
            </a:r>
            <a:r>
              <a:rPr lang="ru-RU" sz="3000" b="1" dirty="0" err="1" smtClean="0">
                <a:latin typeface="Comic Sans MS" pitchFamily="66" charset="0"/>
              </a:rPr>
              <a:t>аналізу</a:t>
            </a:r>
            <a:r>
              <a:rPr lang="ru-RU" sz="3000" b="1" dirty="0" smtClean="0">
                <a:latin typeface="Comic Sans MS" pitchFamily="66" charset="0"/>
              </a:rPr>
              <a:t>;</a:t>
            </a:r>
          </a:p>
          <a:p>
            <a:pPr algn="just">
              <a:buNone/>
            </a:pPr>
            <a:r>
              <a:rPr lang="ru-RU" sz="3000" b="1" dirty="0" smtClean="0">
                <a:latin typeface="Comic Sans MS" pitchFamily="66" charset="0"/>
              </a:rPr>
              <a:t>		-</a:t>
            </a:r>
            <a:r>
              <a:rPr lang="ru-RU" sz="3000" b="1" dirty="0" err="1" smtClean="0">
                <a:latin typeface="Comic Sans MS" pitchFamily="66" charset="0"/>
              </a:rPr>
              <a:t>здатність</a:t>
            </a:r>
            <a:r>
              <a:rPr lang="ru-RU" sz="3000" b="1" dirty="0" smtClean="0">
                <a:latin typeface="Comic Sans MS" pitchFamily="66" charset="0"/>
              </a:rPr>
              <a:t> до </a:t>
            </a:r>
            <a:r>
              <a:rPr lang="ru-RU" sz="3000" b="1" dirty="0" err="1" smtClean="0">
                <a:latin typeface="Comic Sans MS" pitchFamily="66" charset="0"/>
              </a:rPr>
              <a:t>конкретизації</a:t>
            </a:r>
            <a:r>
              <a:rPr lang="ru-RU" sz="3000" b="1" dirty="0" smtClean="0">
                <a:latin typeface="Comic Sans MS" pitchFamily="66" charset="0"/>
              </a:rPr>
              <a:t> </a:t>
            </a:r>
            <a:r>
              <a:rPr lang="ru-RU" sz="3000" b="1" dirty="0" err="1" smtClean="0">
                <a:latin typeface="Comic Sans MS" pitchFamily="66" charset="0"/>
              </a:rPr>
              <a:t>або</a:t>
            </a:r>
            <a:r>
              <a:rPr lang="ru-RU" sz="3000" b="1" dirty="0" smtClean="0">
                <a:latin typeface="Comic Sans MS" pitchFamily="66" charset="0"/>
              </a:rPr>
              <a:t> синтезу</a:t>
            </a:r>
            <a:endParaRPr lang="ru-RU" sz="3000" b="1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260648"/>
            <a:ext cx="7814102" cy="589631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uk-UA" b="1" dirty="0" smtClean="0"/>
              <a:t>		</a:t>
            </a:r>
            <a:r>
              <a:rPr lang="uk-UA" sz="3500" b="1" dirty="0" smtClean="0">
                <a:solidFill>
                  <a:srgbClr val="FF0000"/>
                </a:solidFill>
                <a:latin typeface="Arial Black" pitchFamily="34" charset="0"/>
              </a:rPr>
              <a:t>Недоліки та труднощі у використанні </a:t>
            </a:r>
            <a:r>
              <a:rPr lang="ru-RU" sz="3500" b="1" dirty="0" smtClean="0">
                <a:solidFill>
                  <a:srgbClr val="FF0000"/>
                </a:solidFill>
                <a:latin typeface="Arial Black" pitchFamily="34" charset="0"/>
              </a:rPr>
              <a:t>STE</a:t>
            </a:r>
            <a:r>
              <a:rPr lang="uk-UA" sz="3500" b="1" dirty="0" smtClean="0">
                <a:solidFill>
                  <a:srgbClr val="FF0000"/>
                </a:solidFill>
                <a:latin typeface="Arial Black" pitchFamily="34" charset="0"/>
              </a:rPr>
              <a:t>А</a:t>
            </a:r>
            <a:r>
              <a:rPr lang="ru-RU" sz="3500" b="1" dirty="0" smtClean="0">
                <a:solidFill>
                  <a:srgbClr val="FF0000"/>
                </a:solidFill>
                <a:latin typeface="Arial Black" pitchFamily="34" charset="0"/>
              </a:rPr>
              <a:t>M</a:t>
            </a:r>
            <a:r>
              <a:rPr lang="uk-UA" sz="3500" b="1" dirty="0" err="1" smtClean="0">
                <a:solidFill>
                  <a:srgbClr val="FF0000"/>
                </a:solidFill>
                <a:latin typeface="Arial Black" pitchFamily="34" charset="0"/>
              </a:rPr>
              <a:t>-освіти</a:t>
            </a:r>
            <a:r>
              <a:rPr lang="uk-UA" sz="3500" b="1" dirty="0" smtClean="0">
                <a:solidFill>
                  <a:srgbClr val="FF0000"/>
                </a:solidFill>
                <a:latin typeface="Arial Black" pitchFamily="34" charset="0"/>
              </a:rPr>
              <a:t>:</a:t>
            </a:r>
          </a:p>
          <a:p>
            <a:pPr>
              <a:buNone/>
            </a:pPr>
            <a:endParaRPr lang="ru-RU" sz="3600" dirty="0" smtClean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uk-UA" dirty="0" smtClean="0"/>
              <a:t>	</a:t>
            </a:r>
            <a:r>
              <a:rPr lang="uk-UA" sz="3600" dirty="0" err="1" smtClean="0"/>
              <a:t>-</a:t>
            </a:r>
            <a:r>
              <a:rPr lang="uk-UA" sz="3000" b="1" dirty="0" err="1" smtClean="0">
                <a:latin typeface="Comic Sans MS" pitchFamily="66" charset="0"/>
              </a:rPr>
              <a:t>Великі</a:t>
            </a:r>
            <a:r>
              <a:rPr lang="uk-UA" sz="3000" b="1" dirty="0" smtClean="0">
                <a:latin typeface="Comic Sans MS" pitchFamily="66" charset="0"/>
              </a:rPr>
              <a:t> затрати часу на підготовку уроку.</a:t>
            </a:r>
          </a:p>
          <a:p>
            <a:pPr lvl="0">
              <a:buNone/>
            </a:pPr>
            <a:endParaRPr lang="ru-RU" sz="3000" b="1" dirty="0" smtClean="0">
              <a:latin typeface="Comic Sans MS" pitchFamily="66" charset="0"/>
            </a:endParaRPr>
          </a:p>
          <a:p>
            <a:pPr lvl="0">
              <a:buNone/>
            </a:pPr>
            <a:r>
              <a:rPr lang="uk-UA" sz="3000" b="1" dirty="0" smtClean="0">
                <a:latin typeface="Comic Sans MS" pitchFamily="66" charset="0"/>
              </a:rPr>
              <a:t>	- </a:t>
            </a:r>
            <a:r>
              <a:rPr lang="uk-UA" sz="3000" b="1" dirty="0" err="1" smtClean="0">
                <a:latin typeface="Comic Sans MS" pitchFamily="66" charset="0"/>
              </a:rPr>
              <a:t>Довготривалість</a:t>
            </a:r>
            <a:r>
              <a:rPr lang="uk-UA" sz="3000" b="1" dirty="0" smtClean="0">
                <a:latin typeface="Comic Sans MS" pitchFamily="66" charset="0"/>
              </a:rPr>
              <a:t> проекту.</a:t>
            </a:r>
          </a:p>
          <a:p>
            <a:pPr lvl="0">
              <a:buNone/>
            </a:pPr>
            <a:endParaRPr lang="ru-RU" sz="3000" b="1" dirty="0" smtClean="0">
              <a:latin typeface="Comic Sans MS" pitchFamily="66" charset="0"/>
            </a:endParaRPr>
          </a:p>
          <a:p>
            <a:pPr lvl="0">
              <a:buNone/>
            </a:pPr>
            <a:r>
              <a:rPr lang="uk-UA" sz="3000" b="1" dirty="0" smtClean="0">
                <a:latin typeface="Comic Sans MS" pitchFamily="66" charset="0"/>
              </a:rPr>
              <a:t>	- Недостатня матеріальна-технічна  база </a:t>
            </a:r>
            <a:endParaRPr lang="ru-RU" sz="3000" b="1" dirty="0" smtClean="0">
              <a:latin typeface="Comic Sans MS" pitchFamily="66" charset="0"/>
            </a:endParaRPr>
          </a:p>
          <a:p>
            <a:endParaRPr lang="ru-RU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85728"/>
            <a:ext cx="8215370" cy="523150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800" i="1" dirty="0" smtClean="0"/>
              <a:t>                    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357166"/>
            <a:ext cx="7786726" cy="320087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Поклавши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на лоб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ліву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долоню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,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потім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праву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повторювати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: </a:t>
            </a:r>
          </a:p>
          <a:p>
            <a:endParaRPr lang="ru-RU" dirty="0" smtClean="0"/>
          </a:p>
          <a:p>
            <a:pPr algn="just"/>
            <a:r>
              <a:rPr lang="uk-UA" i="1" dirty="0" smtClean="0"/>
              <a:t>	</a:t>
            </a:r>
            <a:r>
              <a:rPr lang="ru-RU" sz="4000" b="1" dirty="0" smtClean="0">
                <a:latin typeface="Comic Sans MS" pitchFamily="66" charset="0"/>
              </a:rPr>
              <a:t>"Я решаю любые задачи, со мною всегда любовь и удача". 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113666" name="Picture 2" descr="Картинки по запросу любовь и удач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91760">
            <a:off x="2905447" y="3060126"/>
            <a:ext cx="4004492" cy="347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32656"/>
            <a:ext cx="7498080" cy="59157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/>
              <a:t>		</a:t>
            </a:r>
            <a:r>
              <a:rPr lang="uk-UA" b="1" dirty="0" smtClean="0"/>
              <a:t>Відсутній високий та достатній  показник   готовності     учителя до інноваційної діяльності.    </a:t>
            </a:r>
          </a:p>
          <a:p>
            <a:pPr>
              <a:buNone/>
            </a:pPr>
            <a:r>
              <a:rPr lang="uk-UA" b="1" dirty="0" smtClean="0"/>
              <a:t>    </a:t>
            </a:r>
            <a:endParaRPr lang="ru-RU" b="1" dirty="0" smtClean="0"/>
          </a:p>
          <a:p>
            <a:pPr lvl="0"/>
            <a:r>
              <a:rPr lang="uk-UA" b="1" dirty="0" smtClean="0"/>
              <a:t>75 % - інновації використовують епізодично, відсутня система  інноваційної діяльності на уроках (49 – 25 %)</a:t>
            </a:r>
          </a:p>
          <a:p>
            <a:pPr lvl="0"/>
            <a:endParaRPr lang="ru-RU" b="1" dirty="0" smtClean="0"/>
          </a:p>
          <a:p>
            <a:pPr lvl="0"/>
            <a:r>
              <a:rPr lang="uk-UA" b="1" dirty="0" smtClean="0"/>
              <a:t>25 % - інноваційна діяльність  фрагментарна, наявна лише  інколи. ( менше 25 %)   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60648"/>
            <a:ext cx="7498080" cy="598775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dirty="0" smtClean="0"/>
              <a:t>		 </a:t>
            </a:r>
            <a:r>
              <a:rPr lang="uk-UA" sz="3300" b="1" dirty="0" smtClean="0"/>
              <a:t>Учням  7-11 класів  більше подобаються  уроки</a:t>
            </a:r>
          </a:p>
          <a:p>
            <a:pPr>
              <a:buNone/>
            </a:pPr>
            <a:r>
              <a:rPr lang="uk-UA" sz="3300" b="1" dirty="0" smtClean="0"/>
              <a:t>		-  інноваційні (81%)   </a:t>
            </a:r>
          </a:p>
          <a:p>
            <a:pPr>
              <a:buNone/>
            </a:pPr>
            <a:r>
              <a:rPr lang="uk-UA" sz="3300" b="1" dirty="0" smtClean="0"/>
              <a:t>		-  традиційні ( 19%).  </a:t>
            </a:r>
          </a:p>
          <a:p>
            <a:pPr>
              <a:buNone/>
            </a:pPr>
            <a:r>
              <a:rPr lang="uk-UA" sz="3300" b="1" dirty="0" smtClean="0"/>
              <a:t>		На думку дітей такі уроки  сприяють: 	- кращому  запам’ятовуванню    інформації  (42%),</a:t>
            </a:r>
          </a:p>
          <a:p>
            <a:pPr>
              <a:buNone/>
            </a:pPr>
            <a:r>
              <a:rPr lang="uk-UA" sz="3300" b="1" dirty="0" smtClean="0"/>
              <a:t>		 - кращому усвідомленню матеріалу (62%), </a:t>
            </a:r>
          </a:p>
          <a:p>
            <a:pPr>
              <a:buNone/>
            </a:pPr>
            <a:r>
              <a:rPr lang="uk-UA" sz="3300" b="1" dirty="0" smtClean="0"/>
              <a:t>		- підвищують інтерес до навчання (75%).</a:t>
            </a:r>
          </a:p>
          <a:p>
            <a:pPr>
              <a:buNone/>
            </a:pPr>
            <a:r>
              <a:rPr lang="uk-UA" sz="3300" b="1" dirty="0" smtClean="0"/>
              <a:t> </a:t>
            </a:r>
          </a:p>
          <a:p>
            <a:pPr>
              <a:buNone/>
            </a:pPr>
            <a:r>
              <a:rPr lang="uk-UA" sz="3300" b="1" dirty="0" smtClean="0"/>
              <a:t>		Учні вважають, що вони  отримують  кращі знання на уроках з використанням інноваційних технологій - 74%.</a:t>
            </a:r>
            <a:endParaRPr lang="ru-RU" sz="3300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226196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48130" name="Picture 2" descr="C:\Users\Миша\Desktop\стирал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343" r="26053"/>
          <a:stretch>
            <a:fillRect/>
          </a:stretch>
        </p:blipFill>
        <p:spPr bwMode="auto">
          <a:xfrm>
            <a:off x="3857620" y="2357430"/>
            <a:ext cx="2071702" cy="2679179"/>
          </a:xfrm>
          <a:prstGeom prst="rect">
            <a:avLst/>
          </a:prstGeom>
          <a:noFill/>
        </p:spPr>
      </p:pic>
      <p:pic>
        <p:nvPicPr>
          <p:cNvPr id="48131" name="Picture 3" descr="C:\Users\Миша\Desktop\чемод.jpg"/>
          <p:cNvPicPr>
            <a:picLocks noChangeAspect="1" noChangeArrowheads="1"/>
          </p:cNvPicPr>
          <p:nvPr/>
        </p:nvPicPr>
        <p:blipFill>
          <a:blip r:embed="rId3" cstate="print"/>
          <a:srcRect l="12736" r="13062" b="3938"/>
          <a:stretch>
            <a:fillRect/>
          </a:stretch>
        </p:blipFill>
        <p:spPr bwMode="auto">
          <a:xfrm>
            <a:off x="1714480" y="785794"/>
            <a:ext cx="1857388" cy="3666138"/>
          </a:xfrm>
          <a:prstGeom prst="rect">
            <a:avLst/>
          </a:prstGeom>
          <a:noFill/>
        </p:spPr>
      </p:pic>
      <p:pic>
        <p:nvPicPr>
          <p:cNvPr id="48133" name="Picture 5" descr="C:\Users\Миша\Desktop\мусор.jpg"/>
          <p:cNvPicPr>
            <a:picLocks noChangeAspect="1" noChangeArrowheads="1"/>
          </p:cNvPicPr>
          <p:nvPr/>
        </p:nvPicPr>
        <p:blipFill>
          <a:blip r:embed="rId4" cstate="print"/>
          <a:srcRect l="10276" t="4878" r="14647"/>
          <a:stretch>
            <a:fillRect/>
          </a:stretch>
        </p:blipFill>
        <p:spPr bwMode="auto">
          <a:xfrm>
            <a:off x="6357950" y="3429000"/>
            <a:ext cx="2000264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0"/>
            <a:ext cx="7992888" cy="666936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just">
              <a:buNone/>
            </a:pPr>
            <a:r>
              <a:rPr lang="uk-UA" sz="4800" b="1" i="1" dirty="0" smtClean="0">
                <a:solidFill>
                  <a:srgbClr val="00B050"/>
                </a:solidFill>
                <a:latin typeface="Monotype Corsiva" pitchFamily="66" charset="0"/>
              </a:rPr>
              <a:t>			</a:t>
            </a:r>
          </a:p>
          <a:p>
            <a:pPr algn="just">
              <a:buNone/>
            </a:pPr>
            <a:r>
              <a:rPr lang="uk-UA" sz="4800" b="1" i="1" dirty="0" smtClean="0">
                <a:solidFill>
                  <a:srgbClr val="00B050"/>
                </a:solidFill>
                <a:latin typeface="Monotype Corsiva" pitchFamily="66" charset="0"/>
              </a:rPr>
              <a:t>«Кожний, хто вміє згуртувати навколо себе людей із різними характерами, різними інтересами й може привести до успіху – справжній Майстер…»</a:t>
            </a:r>
            <a:endParaRPr lang="ru-RU" sz="4800" b="1" dirty="0" smtClean="0">
              <a:solidFill>
                <a:srgbClr val="00B050"/>
              </a:solidFill>
              <a:latin typeface="Monotype Corsiva" pitchFamily="66" charset="0"/>
            </a:endParaRPr>
          </a:p>
          <a:p>
            <a:pPr algn="r"/>
            <a:endParaRPr lang="ru-RU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2976" y="1357298"/>
            <a:ext cx="7572428" cy="3416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buNone/>
            </a:pPr>
            <a:endParaRPr lang="en-US" sz="36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en-US" sz="36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en-US" sz="36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en-US" sz="36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en-US" sz="36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uk-UA" sz="3600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72706" name="Picture 2" descr="Картинки по запросу дякую за увагу гиф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571744"/>
            <a:ext cx="6353178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85728"/>
            <a:ext cx="8215370" cy="523150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800" i="1" dirty="0" smtClean="0"/>
              <a:t>                    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14290"/>
            <a:ext cx="7786742" cy="34778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Потираючи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долоні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повторити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:</a:t>
            </a:r>
          </a:p>
          <a:p>
            <a:pPr algn="just">
              <a:buNone/>
            </a:pPr>
            <a:r>
              <a:rPr lang="ru-RU" sz="3200" i="1" dirty="0" smtClean="0">
                <a:latin typeface="Arial Black" pitchFamily="34" charset="0"/>
              </a:rPr>
              <a:t> </a:t>
            </a:r>
          </a:p>
          <a:p>
            <a:pPr algn="just"/>
            <a:r>
              <a:rPr lang="ru-RU" sz="4000" i="1" dirty="0" smtClean="0">
                <a:latin typeface="Comic Sans MS" pitchFamily="66" charset="0"/>
              </a:rPr>
              <a:t>"</a:t>
            </a:r>
            <a:r>
              <a:rPr lang="ru-RU" sz="4000" b="1" dirty="0" smtClean="0">
                <a:latin typeface="Comic Sans MS" pitchFamily="66" charset="0"/>
              </a:rPr>
              <a:t>Я приманиваю удачу, с каждым днем становлюсь богаче".</a:t>
            </a:r>
            <a:endParaRPr lang="ru-RU" sz="4000" dirty="0" smtClean="0">
              <a:latin typeface="Comic Sans MS" pitchFamily="66" charset="0"/>
            </a:endParaRPr>
          </a:p>
          <a:p>
            <a:endParaRPr lang="ru-RU" dirty="0" smtClean="0"/>
          </a:p>
          <a:p>
            <a:r>
              <a:rPr lang="uk-UA" i="1" dirty="0" smtClean="0"/>
              <a:t>	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11264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714752"/>
            <a:ext cx="4924408" cy="283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85728"/>
            <a:ext cx="8215370" cy="523150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800" i="1" dirty="0" smtClean="0"/>
              <a:t>                    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14290"/>
            <a:ext cx="7786742" cy="36933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Встати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навшпиньки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, руки над головою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зімкнути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у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кільце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,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повторити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: </a:t>
            </a:r>
          </a:p>
          <a:p>
            <a:pPr>
              <a:buNone/>
            </a:pPr>
            <a:endParaRPr lang="ru-RU" dirty="0" smtClean="0"/>
          </a:p>
          <a:p>
            <a:pPr algn="just"/>
            <a:r>
              <a:rPr lang="uk-UA" i="1" dirty="0" smtClean="0"/>
              <a:t>	</a:t>
            </a:r>
            <a:r>
              <a:rPr lang="ru-RU" sz="4000" b="1" dirty="0" smtClean="0">
                <a:latin typeface="Comic Sans MS" pitchFamily="66" charset="0"/>
              </a:rPr>
              <a:t>"Я согрета солнечным</a:t>
            </a:r>
          </a:p>
          <a:p>
            <a:pPr algn="just"/>
            <a:r>
              <a:rPr lang="ru-RU" sz="4000" b="1" dirty="0" smtClean="0">
                <a:latin typeface="Comic Sans MS" pitchFamily="66" charset="0"/>
              </a:rPr>
              <a:t> лучиком, я достойна</a:t>
            </a:r>
          </a:p>
          <a:p>
            <a:pPr algn="just"/>
            <a:r>
              <a:rPr lang="ru-RU" sz="4000" b="1" dirty="0" smtClean="0">
                <a:latin typeface="Comic Sans MS" pitchFamily="66" charset="0"/>
              </a:rPr>
              <a:t> самого лучшего". 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114690" name="Picture 2" descr="Картинки по запросу солнце гиф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8639" y="2428868"/>
            <a:ext cx="4275361" cy="4289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30" y="571480"/>
            <a:ext cx="8215370" cy="523150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800" i="1" dirty="0" smtClean="0"/>
              <a:t>                    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285728"/>
            <a:ext cx="8072462" cy="320087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3200" i="1" dirty="0" smtClean="0">
                <a:solidFill>
                  <a:srgbClr val="0070C0"/>
                </a:solidFill>
                <a:latin typeface="Arial Black" pitchFamily="34" charset="0"/>
              </a:rPr>
              <a:t>  Руки в </a:t>
            </a:r>
            <a:r>
              <a:rPr lang="ru-RU" sz="3200" i="1" dirty="0" err="1" smtClean="0">
                <a:solidFill>
                  <a:srgbClr val="0070C0"/>
                </a:solidFill>
                <a:latin typeface="Arial Black" pitchFamily="34" charset="0"/>
              </a:rPr>
              <a:t>сторони</a:t>
            </a:r>
            <a:r>
              <a:rPr lang="ru-RU" sz="3200" i="1" dirty="0" smtClean="0">
                <a:solidFill>
                  <a:srgbClr val="0070C0"/>
                </a:solidFill>
                <a:latin typeface="Arial Black" pitchFamily="34" charset="0"/>
              </a:rPr>
              <a:t>, кулаки </a:t>
            </a:r>
            <a:r>
              <a:rPr lang="ru-RU" sz="3200" i="1" dirty="0" err="1" smtClean="0">
                <a:solidFill>
                  <a:srgbClr val="0070C0"/>
                </a:solidFill>
                <a:latin typeface="Arial Black" pitchFamily="34" charset="0"/>
              </a:rPr>
              <a:t>зжати</a:t>
            </a:r>
            <a:r>
              <a:rPr lang="ru-RU" sz="3200" i="1" dirty="0" smtClean="0">
                <a:solidFill>
                  <a:srgbClr val="0070C0"/>
                </a:solidFill>
                <a:latin typeface="Arial Black" pitchFamily="34" charset="0"/>
              </a:rPr>
              <a:t>,    </a:t>
            </a:r>
            <a:r>
              <a:rPr lang="ru-RU" sz="3200" i="1" dirty="0" err="1" smtClean="0">
                <a:solidFill>
                  <a:srgbClr val="0070C0"/>
                </a:solidFill>
                <a:latin typeface="Arial Black" pitchFamily="34" charset="0"/>
              </a:rPr>
              <a:t>робити</a:t>
            </a:r>
            <a:r>
              <a:rPr lang="ru-RU" sz="3200" i="1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3200" i="1" dirty="0" err="1" smtClean="0">
                <a:solidFill>
                  <a:srgbClr val="0070C0"/>
                </a:solidFill>
                <a:latin typeface="Arial Black" pitchFamily="34" charset="0"/>
              </a:rPr>
              <a:t>кругові</a:t>
            </a:r>
            <a:r>
              <a:rPr lang="ru-RU" sz="3200" i="1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3200" i="1" dirty="0" err="1" smtClean="0">
                <a:solidFill>
                  <a:srgbClr val="0070C0"/>
                </a:solidFill>
                <a:latin typeface="Arial Black" pitchFamily="34" charset="0"/>
              </a:rPr>
              <a:t>оберти</a:t>
            </a:r>
            <a:r>
              <a:rPr lang="ru-RU" sz="3200" i="1" dirty="0" smtClean="0">
                <a:solidFill>
                  <a:srgbClr val="0070C0"/>
                </a:solidFill>
                <a:latin typeface="Arial Black" pitchFamily="34" charset="0"/>
              </a:rPr>
              <a:t> руками: </a:t>
            </a:r>
          </a:p>
          <a:p>
            <a:pPr>
              <a:buNone/>
            </a:pPr>
            <a:endParaRPr lang="ru-RU" dirty="0" smtClean="0"/>
          </a:p>
          <a:p>
            <a:r>
              <a:rPr lang="ru-RU" sz="4000" b="1" dirty="0" smtClean="0">
                <a:latin typeface="Comic Sans MS" pitchFamily="66" charset="0"/>
              </a:rPr>
              <a:t>"На пути у меня нет преграды, все получиться так, как надо". 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115714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500438"/>
            <a:ext cx="3143272" cy="31432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85728"/>
            <a:ext cx="8215370" cy="523150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800" i="1" dirty="0" smtClean="0"/>
              <a:t>                   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14290"/>
            <a:ext cx="7429552" cy="34778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Руки на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поясі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,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робити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нахили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вправо-вліво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,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повторити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: </a:t>
            </a:r>
          </a:p>
          <a:p>
            <a:pPr>
              <a:buNone/>
            </a:pPr>
            <a:endParaRPr lang="ru-RU" dirty="0" smtClean="0"/>
          </a:p>
          <a:p>
            <a:r>
              <a:rPr lang="uk-UA" i="1" dirty="0" smtClean="0"/>
              <a:t>	</a:t>
            </a:r>
          </a:p>
          <a:p>
            <a:r>
              <a:rPr lang="ru-RU" sz="4000" b="1" dirty="0" smtClean="0">
                <a:latin typeface="Comic Sans MS" pitchFamily="66" charset="0"/>
              </a:rPr>
              <a:t>"Покой и улыбку всегда берегу, и мне все помогут, </a:t>
            </a:r>
          </a:p>
          <a:p>
            <a:r>
              <a:rPr lang="ru-RU" sz="4000" b="1" dirty="0" smtClean="0">
                <a:latin typeface="Comic Sans MS" pitchFamily="66" charset="0"/>
              </a:rPr>
              <a:t>и я помогу". 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116740" name="Picture 4" descr="Картинки по запросу улыб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714752"/>
            <a:ext cx="5597356" cy="2940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85728"/>
            <a:ext cx="8215370" cy="523150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800" i="1" dirty="0" smtClean="0"/>
              <a:t>                    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14290"/>
            <a:ext cx="7643866" cy="320087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Руки на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поясі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нахили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вперед-назад, </a:t>
            </a:r>
            <a:r>
              <a:rPr lang="ru-RU" sz="3200" dirty="0" err="1" smtClean="0">
                <a:solidFill>
                  <a:srgbClr val="0070C0"/>
                </a:solidFill>
                <a:latin typeface="Arial Black" pitchFamily="34" charset="0"/>
              </a:rPr>
              <a:t>повторювати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: </a:t>
            </a:r>
          </a:p>
          <a:p>
            <a:endParaRPr lang="ru-RU" dirty="0" smtClean="0"/>
          </a:p>
          <a:p>
            <a:r>
              <a:rPr lang="uk-UA" i="1" dirty="0" smtClean="0"/>
              <a:t>	</a:t>
            </a:r>
            <a:r>
              <a:rPr lang="ru-RU" sz="4000" dirty="0" smtClean="0">
                <a:latin typeface="Comic Sans MS" pitchFamily="66" charset="0"/>
              </a:rPr>
              <a:t>"</a:t>
            </a:r>
            <a:r>
              <a:rPr lang="ru-RU" sz="4000" b="1" dirty="0" smtClean="0">
                <a:latin typeface="Comic Sans MS" pitchFamily="66" charset="0"/>
              </a:rPr>
              <a:t>Ситуация любая мне подвластна, мир прекрасен - и я прекрасна".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117764" name="Picture 4" descr="Картинки по запросу мир прекрасен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500438"/>
            <a:ext cx="4745322" cy="3195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1420</TotalTime>
  <Words>332</Words>
  <Application>Microsoft Office PowerPoint</Application>
  <PresentationFormat>Экран (4:3)</PresentationFormat>
  <Paragraphs>269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Солнцестояние</vt:lpstr>
      <vt:lpstr> Загальноосвітня школа І-ІІІ ступенів №4   Покровської міської ради</vt:lpstr>
      <vt:lpstr> Загальноосвітня школа І-ІІІ ступенів №4   Покровської міської ради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  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Стоячи, звести лопатки, посміхнутися та підморгуючи лівим, потом правим оком повторити:     "Очень я собой горжусь, я на многое гожусь".</dc:title>
  <dc:creator>Миша</dc:creator>
  <cp:lastModifiedBy>Миша</cp:lastModifiedBy>
  <cp:revision>90</cp:revision>
  <dcterms:created xsi:type="dcterms:W3CDTF">2018-01-30T19:33:15Z</dcterms:created>
  <dcterms:modified xsi:type="dcterms:W3CDTF">2018-10-28T11:11:22Z</dcterms:modified>
</cp:coreProperties>
</file>