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12947"/>
    <a:srgbClr val="142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7213-1932-4C45-B53D-71D4509A442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E37419-2146-44BA-862D-09FCCB52A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7213-1932-4C45-B53D-71D4509A442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419-2146-44BA-862D-09FCCB52A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7213-1932-4C45-B53D-71D4509A442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419-2146-44BA-862D-09FCCB52A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7213-1932-4C45-B53D-71D4509A442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E37419-2146-44BA-862D-09FCCB52A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7213-1932-4C45-B53D-71D4509A442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419-2146-44BA-862D-09FCCB52A6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7213-1932-4C45-B53D-71D4509A442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419-2146-44BA-862D-09FCCB52A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7213-1932-4C45-B53D-71D4509A442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E37419-2146-44BA-862D-09FCCB52A6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7213-1932-4C45-B53D-71D4509A442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419-2146-44BA-862D-09FCCB52A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7213-1932-4C45-B53D-71D4509A442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419-2146-44BA-862D-09FCCB52A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7213-1932-4C45-B53D-71D4509A442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419-2146-44BA-862D-09FCCB52A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7213-1932-4C45-B53D-71D4509A442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7419-2146-44BA-862D-09FCCB52A6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6D7213-1932-4C45-B53D-71D4509A442B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E37419-2146-44BA-862D-09FCCB52A6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60429107_27324b086e4bd710847564ad3c49eb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3981" y="1676400"/>
            <a:ext cx="6858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4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“Гуманізм</a:t>
            </a:r>
            <a:r>
              <a:rPr lang="uk-UA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педагогіки В.О. </a:t>
            </a:r>
            <a:r>
              <a:rPr lang="uk-UA" sz="4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Сухомлинського”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8800" y="4724400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Лозуватської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ЗШ І-ІІІ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П»ятихатського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р-ну,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Дніпропетровької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обл.,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Махно Вікторія Володимирівна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tleo_com-528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2578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3300"/>
                </a:solidFill>
              </a:rPr>
              <a:t>Педагогічна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мудрість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полягає</a:t>
            </a:r>
            <a:r>
              <a:rPr lang="ru-RU" dirty="0" smtClean="0">
                <a:solidFill>
                  <a:srgbClr val="003300"/>
                </a:solidFill>
              </a:rPr>
              <a:t> у тому, </a:t>
            </a:r>
            <a:r>
              <a:rPr lang="ru-RU" dirty="0" err="1" smtClean="0">
                <a:solidFill>
                  <a:srgbClr val="003300"/>
                </a:solidFill>
              </a:rPr>
              <a:t>щоб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бачити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свого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вихованця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очима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творця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ages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1" y="304800"/>
            <a:ext cx="5562599" cy="3701657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tleo_com-528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4800" y="228600"/>
            <a:ext cx="82296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3300"/>
                </a:solidFill>
              </a:rPr>
              <a:t>Хороший педагог, на </a:t>
            </a:r>
            <a:r>
              <a:rPr lang="ru-RU" dirty="0" err="1" smtClean="0">
                <a:solidFill>
                  <a:srgbClr val="003300"/>
                </a:solidFill>
              </a:rPr>
              <a:t>його</a:t>
            </a:r>
            <a:r>
              <a:rPr lang="ru-RU" dirty="0" smtClean="0">
                <a:solidFill>
                  <a:srgbClr val="003300"/>
                </a:solidFill>
              </a:rPr>
              <a:t> думку: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по-перше</a:t>
            </a:r>
            <a:r>
              <a:rPr lang="ru-RU" dirty="0" smtClean="0">
                <a:solidFill>
                  <a:srgbClr val="003300"/>
                </a:solidFill>
              </a:rPr>
              <a:t>, повинен </a:t>
            </a:r>
            <a:r>
              <a:rPr lang="ru-RU" dirty="0" err="1" smtClean="0">
                <a:solidFill>
                  <a:srgbClr val="003300"/>
                </a:solidFill>
              </a:rPr>
              <a:t>любити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дітей</a:t>
            </a:r>
            <a:r>
              <a:rPr lang="ru-RU" dirty="0" smtClean="0">
                <a:solidFill>
                  <a:srgbClr val="003300"/>
                </a:solidFill>
              </a:rPr>
              <a:t>, </a:t>
            </a:r>
            <a:r>
              <a:rPr lang="ru-RU" dirty="0" err="1" smtClean="0">
                <a:solidFill>
                  <a:srgbClr val="003300"/>
                </a:solidFill>
              </a:rPr>
              <a:t>відчувати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радість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від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спілкування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з</a:t>
            </a:r>
            <a:r>
              <a:rPr lang="ru-RU" dirty="0" smtClean="0">
                <a:solidFill>
                  <a:srgbClr val="003300"/>
                </a:solidFill>
              </a:rPr>
              <a:t> ними;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3300"/>
                </a:solidFill>
              </a:rPr>
              <a:t>по-друге</a:t>
            </a:r>
            <a:r>
              <a:rPr lang="ru-RU" dirty="0" smtClean="0">
                <a:solidFill>
                  <a:srgbClr val="003300"/>
                </a:solidFill>
              </a:rPr>
              <a:t>, </a:t>
            </a:r>
            <a:r>
              <a:rPr lang="ru-RU" dirty="0" err="1" smtClean="0">
                <a:solidFill>
                  <a:srgbClr val="003300"/>
                </a:solidFill>
              </a:rPr>
              <a:t>має</a:t>
            </a:r>
            <a:r>
              <a:rPr lang="ru-RU" dirty="0" smtClean="0">
                <a:solidFill>
                  <a:srgbClr val="003300"/>
                </a:solidFill>
              </a:rPr>
              <a:t> добре знати </a:t>
            </a:r>
            <a:r>
              <a:rPr lang="ru-RU" dirty="0" err="1" smtClean="0">
                <a:solidFill>
                  <a:srgbClr val="003300"/>
                </a:solidFill>
              </a:rPr>
              <a:t>свій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3300"/>
                </a:solidFill>
              </a:rPr>
              <a:t>предмет;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3300"/>
                </a:solidFill>
              </a:rPr>
              <a:t>по-третє</a:t>
            </a:r>
            <a:r>
              <a:rPr lang="ru-RU" dirty="0" smtClean="0">
                <a:solidFill>
                  <a:srgbClr val="003300"/>
                </a:solidFill>
              </a:rPr>
              <a:t>, добре знати </a:t>
            </a:r>
            <a:r>
              <a:rPr lang="ru-RU" dirty="0" err="1" smtClean="0">
                <a:solidFill>
                  <a:srgbClr val="003300"/>
                </a:solidFill>
              </a:rPr>
              <a:t>педагогіку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003300"/>
                </a:solidFill>
              </a:rPr>
              <a:t>і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психологію</a:t>
            </a:r>
            <a:r>
              <a:rPr lang="ru-RU" dirty="0" smtClean="0">
                <a:solidFill>
                  <a:srgbClr val="003300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rgbClr val="003300"/>
                </a:solidFill>
              </a:rPr>
              <a:t>по-четверте</a:t>
            </a:r>
            <a:r>
              <a:rPr lang="ru-RU" dirty="0" smtClean="0">
                <a:solidFill>
                  <a:srgbClr val="003300"/>
                </a:solidFill>
              </a:rPr>
              <a:t>, </a:t>
            </a:r>
            <a:r>
              <a:rPr lang="ru-RU" dirty="0" err="1" smtClean="0">
                <a:solidFill>
                  <a:srgbClr val="003300"/>
                </a:solidFill>
              </a:rPr>
              <a:t>досконало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володіти</a:t>
            </a:r>
            <a:r>
              <a:rPr lang="ru-RU" dirty="0" smtClean="0">
                <a:solidFill>
                  <a:srgbClr val="003300"/>
                </a:solidFill>
              </a:rPr>
              <a:t> методикою</a:t>
            </a:r>
          </a:p>
          <a:p>
            <a:pPr>
              <a:buNone/>
            </a:pPr>
            <a:r>
              <a:rPr lang="ru-RU" dirty="0" err="1" smtClean="0">
                <a:solidFill>
                  <a:srgbClr val="003300"/>
                </a:solidFill>
              </a:rPr>
              <a:t>викладання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навчального</a:t>
            </a:r>
            <a:r>
              <a:rPr lang="ru-RU" dirty="0" smtClean="0">
                <a:solidFill>
                  <a:srgbClr val="003300"/>
                </a:solidFill>
              </a:rPr>
              <a:t> предмета.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359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6700" b="1" i="1" dirty="0" err="1" smtClean="0">
                <a:solidFill>
                  <a:srgbClr val="112947"/>
                </a:solidFill>
              </a:rPr>
              <a:t>Дякую</a:t>
            </a:r>
            <a:r>
              <a:rPr lang="ru-RU" sz="6700" b="1" i="1" dirty="0" smtClean="0">
                <a:solidFill>
                  <a:srgbClr val="112947"/>
                </a:solidFill>
              </a:rPr>
              <a:t> за </a:t>
            </a:r>
            <a:r>
              <a:rPr lang="ru-RU" sz="6700" b="1" i="1" dirty="0" err="1" smtClean="0">
                <a:solidFill>
                  <a:srgbClr val="112947"/>
                </a:solidFill>
              </a:rPr>
              <a:t>увагу</a:t>
            </a:r>
            <a:r>
              <a:rPr lang="ru-RU" sz="6700" b="1" i="1" dirty="0" smtClean="0">
                <a:solidFill>
                  <a:srgbClr val="112947"/>
                </a:solidFill>
              </a:rPr>
              <a:t>!</a:t>
            </a:r>
            <a:r>
              <a:rPr lang="ru-RU" sz="5300" dirty="0" smtClean="0">
                <a:solidFill>
                  <a:srgbClr val="112947"/>
                </a:solidFill>
              </a:rPr>
              <a:t/>
            </a:r>
            <a:br>
              <a:rPr lang="ru-RU" sz="5300" dirty="0" smtClean="0">
                <a:solidFill>
                  <a:srgbClr val="112947"/>
                </a:solidFill>
              </a:rPr>
            </a:br>
            <a:endParaRPr lang="ru-RU" dirty="0">
              <a:solidFill>
                <a:srgbClr val="112947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-1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r="15151"/>
          <a:stretch/>
        </p:blipFill>
        <p:spPr>
          <a:xfrm>
            <a:off x="2438400" y="381000"/>
            <a:ext cx="4190999" cy="45097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51816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«Только </a:t>
            </a:r>
            <a:r>
              <a:rPr lang="ru-RU" dirty="0"/>
              <a:t>тот сможет стать настоящим учителем, кто никогда не забывает, что он и сам был </a:t>
            </a:r>
            <a:r>
              <a:rPr lang="ru-RU" dirty="0" smtClean="0"/>
              <a:t>ребенком»</a:t>
            </a:r>
          </a:p>
          <a:p>
            <a:pPr algn="r"/>
            <a:r>
              <a:rPr lang="ru-RU" dirty="0" smtClean="0"/>
              <a:t>В.О. </a:t>
            </a:r>
            <a:r>
              <a:rPr lang="ru-RU" dirty="0" err="1" smtClean="0"/>
              <a:t>Сухомлинський</a:t>
            </a:r>
            <a:endParaRPr lang="uk-UA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-1-7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5867400"/>
            <a:ext cx="7010400" cy="5207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3300"/>
                </a:solidFill>
              </a:rPr>
              <a:t>Педагог</a:t>
            </a:r>
            <a:r>
              <a:rPr lang="uk-UA" sz="2400" dirty="0" smtClean="0">
                <a:solidFill>
                  <a:srgbClr val="003300"/>
                </a:solidFill>
              </a:rPr>
              <a:t> - </a:t>
            </a:r>
            <a:r>
              <a:rPr lang="uk-UA" sz="2800" dirty="0" smtClean="0">
                <a:solidFill>
                  <a:srgbClr val="003300"/>
                </a:solidFill>
              </a:rPr>
              <a:t>новатор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057400" y="0"/>
            <a:ext cx="7086600" cy="6705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Василь </a:t>
            </a:r>
            <a:r>
              <a:rPr lang="ru-RU" sz="2000" dirty="0" err="1" smtClean="0"/>
              <a:t>Олександрович</a:t>
            </a:r>
            <a:r>
              <a:rPr lang="ru-RU" sz="2000" dirty="0" smtClean="0"/>
              <a:t> </a:t>
            </a:r>
            <a:r>
              <a:rPr lang="ru-RU" sz="2000" dirty="0" err="1" smtClean="0"/>
              <a:t>Сухомлинський</a:t>
            </a:r>
            <a:r>
              <a:rPr lang="ru-RU" sz="2000" dirty="0" smtClean="0"/>
              <a:t>—</a:t>
            </a:r>
          </a:p>
          <a:p>
            <a:r>
              <a:rPr lang="ru-RU" sz="2000" dirty="0" err="1" smtClean="0"/>
              <a:t>видатний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педагог, </a:t>
            </a:r>
            <a:r>
              <a:rPr lang="ru-RU" sz="2000" dirty="0" err="1" smtClean="0"/>
              <a:t>засновник</a:t>
            </a:r>
            <a:endParaRPr lang="ru-RU" sz="2000" dirty="0" smtClean="0"/>
          </a:p>
          <a:p>
            <a:r>
              <a:rPr lang="ru-RU" sz="2000" dirty="0" err="1" smtClean="0"/>
              <a:t>гуманістичної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новаторської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педагогіки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Кандидат </a:t>
            </a:r>
            <a:r>
              <a:rPr lang="ru-RU" sz="2000" dirty="0" err="1" smtClean="0"/>
              <a:t>педагогічних</a:t>
            </a:r>
            <a:r>
              <a:rPr lang="ru-RU" sz="2000" dirty="0" smtClean="0"/>
              <a:t> наук, </a:t>
            </a:r>
            <a:r>
              <a:rPr lang="ru-RU" sz="2000" dirty="0" err="1" smtClean="0"/>
              <a:t>член-корес</a:t>
            </a:r>
            <a:r>
              <a:rPr lang="ru-RU" sz="2000" dirty="0" smtClean="0"/>
              <a:t>-</a:t>
            </a:r>
          </a:p>
          <a:p>
            <a:r>
              <a:rPr lang="ru-RU" sz="2000" dirty="0" err="1" smtClean="0"/>
              <a:t>пондент</a:t>
            </a:r>
            <a:r>
              <a:rPr lang="ru-RU" sz="2000" dirty="0" smtClean="0"/>
              <a:t> АПН СРСР.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В. </a:t>
            </a:r>
            <a:r>
              <a:rPr lang="ru-RU" sz="2000" dirty="0" err="1" smtClean="0"/>
              <a:t>Сухомлинський</a:t>
            </a:r>
            <a:r>
              <a:rPr lang="ru-RU" sz="2000" dirty="0" smtClean="0"/>
              <a:t> — автор низки </a:t>
            </a:r>
            <a:r>
              <a:rPr lang="ru-RU" sz="2000" dirty="0" err="1" smtClean="0"/>
              <a:t>педаго</a:t>
            </a:r>
            <a:r>
              <a:rPr lang="en-US" sz="2000" dirty="0" smtClean="0"/>
              <a:t>-</a:t>
            </a:r>
          </a:p>
          <a:p>
            <a:r>
              <a:rPr lang="ru-RU" sz="2000" dirty="0" err="1" smtClean="0"/>
              <a:t>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праць</a:t>
            </a:r>
            <a:r>
              <a:rPr lang="ru-RU" sz="2000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 err="1" smtClean="0"/>
              <a:t>Серце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віддаю</a:t>
            </a:r>
            <a:r>
              <a:rPr lang="ru-RU" sz="2000" dirty="0" smtClean="0"/>
              <a:t> </a:t>
            </a:r>
            <a:r>
              <a:rPr lang="ru-RU" sz="2000" dirty="0" err="1" smtClean="0"/>
              <a:t>дітям</a:t>
            </a:r>
            <a:r>
              <a:rPr lang="ru-RU" sz="2000" dirty="0" smtClean="0"/>
              <a:t>»,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«</a:t>
            </a:r>
            <a:r>
              <a:rPr lang="ru-RU" sz="2000" dirty="0" err="1" smtClean="0"/>
              <a:t>Народження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громадянина</a:t>
            </a:r>
            <a:r>
              <a:rPr lang="ru-RU" sz="2000" dirty="0" smtClean="0"/>
              <a:t>»,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«Як </a:t>
            </a:r>
            <a:r>
              <a:rPr lang="ru-RU" sz="2000" dirty="0" err="1" smtClean="0"/>
              <a:t>виховати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справжню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людину</a:t>
            </a:r>
            <a:r>
              <a:rPr lang="ru-RU" sz="2000" dirty="0" smtClean="0"/>
              <a:t>»,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«</a:t>
            </a:r>
            <a:r>
              <a:rPr lang="ru-RU" sz="2000" dirty="0" err="1" smtClean="0"/>
              <a:t>Павлиська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середня</a:t>
            </a:r>
            <a:r>
              <a:rPr lang="ru-RU" sz="2000" dirty="0" smtClean="0"/>
              <a:t> школа»,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«Сто </a:t>
            </a:r>
            <a:r>
              <a:rPr lang="ru-RU" sz="2000" dirty="0" err="1" smtClean="0"/>
              <a:t>порад</a:t>
            </a:r>
            <a:r>
              <a:rPr lang="ru-RU" sz="2000" dirty="0" smtClean="0"/>
              <a:t> </a:t>
            </a:r>
            <a:r>
              <a:rPr lang="ru-RU" sz="2000" dirty="0" err="1" smtClean="0"/>
              <a:t>учителеві</a:t>
            </a:r>
            <a:r>
              <a:rPr lang="ru-RU" sz="2000" dirty="0" smtClean="0"/>
              <a:t>»,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«</a:t>
            </a:r>
            <a:r>
              <a:rPr lang="ru-RU" sz="2000" dirty="0" err="1" smtClean="0"/>
              <a:t>Батьківська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педагогіка</a:t>
            </a:r>
            <a:r>
              <a:rPr lang="ru-RU" sz="2000" dirty="0" smtClean="0"/>
              <a:t>»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Загалом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написав 41 </a:t>
            </a:r>
            <a:r>
              <a:rPr lang="ru-RU" sz="2000" dirty="0" err="1" smtClean="0"/>
              <a:t>монографію</a:t>
            </a:r>
            <a:r>
              <a:rPr lang="ru-RU" sz="2000" dirty="0" smtClean="0"/>
              <a:t>, </a:t>
            </a:r>
            <a:r>
              <a:rPr lang="ru-RU" sz="2000" dirty="0" err="1" smtClean="0"/>
              <a:t>понад</a:t>
            </a:r>
            <a:r>
              <a:rPr lang="ru-RU" sz="2000" dirty="0" smtClean="0"/>
              <a:t> 600 </a:t>
            </a:r>
            <a:r>
              <a:rPr lang="ru-RU" sz="2000" dirty="0" err="1" smtClean="0"/>
              <a:t>наукових</a:t>
            </a:r>
            <a:r>
              <a:rPr lang="ru-RU" sz="2000" dirty="0" smtClean="0"/>
              <a:t> статей.</a:t>
            </a:r>
          </a:p>
          <a:p>
            <a:endParaRPr lang="ru-RU" dirty="0"/>
          </a:p>
        </p:txBody>
      </p:sp>
      <p:pic>
        <p:nvPicPr>
          <p:cNvPr id="8" name="Рисунок 7" descr="250x394_85_20120830104133_347_Sukhomlinskij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52400"/>
            <a:ext cx="2272462" cy="35814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11111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867400"/>
            <a:ext cx="7315200" cy="841248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rgbClr val="003300"/>
                </a:solidFill>
              </a:rPr>
              <a:t>Гуманізм педагогіки в. о. </a:t>
            </a:r>
            <a:r>
              <a:rPr lang="uk-UA" sz="2800" dirty="0" err="1" smtClean="0">
                <a:solidFill>
                  <a:srgbClr val="003300"/>
                </a:solidFill>
              </a:rPr>
              <a:t>сухомлинського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57400" y="0"/>
            <a:ext cx="7086600" cy="55626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                      </a:t>
            </a:r>
            <a:r>
              <a:rPr lang="ru-RU" dirty="0" err="1" smtClean="0"/>
              <a:t>Педагогічна</a:t>
            </a:r>
            <a:r>
              <a:rPr lang="ru-RU" dirty="0" smtClean="0"/>
              <a:t> </a:t>
            </a:r>
            <a:r>
              <a:rPr lang="ru-RU" dirty="0" err="1" smtClean="0"/>
              <a:t>спадщина</a:t>
            </a:r>
            <a:r>
              <a:rPr lang="ru-RU" dirty="0" smtClean="0"/>
              <a:t>                        </a:t>
            </a:r>
          </a:p>
          <a:p>
            <a:pPr algn="r">
              <a:buNone/>
            </a:pPr>
            <a:r>
              <a:rPr lang="ru-RU" dirty="0" smtClean="0"/>
              <a:t>                                  </a:t>
            </a:r>
            <a:r>
              <a:rPr lang="ru-RU" dirty="0" err="1" smtClean="0"/>
              <a:t>Сухомлинського</a:t>
            </a:r>
            <a:r>
              <a:rPr lang="ru-RU" dirty="0" smtClean="0"/>
              <a:t>   </a:t>
            </a:r>
            <a:r>
              <a:rPr lang="ru-RU" dirty="0" err="1" smtClean="0"/>
              <a:t>багато</a:t>
            </a:r>
            <a:r>
              <a:rPr lang="ru-RU" dirty="0" smtClean="0"/>
              <a:t>-                 </a:t>
            </a:r>
            <a:r>
              <a:rPr lang="ru-RU" dirty="0" err="1" smtClean="0"/>
              <a:t>планова.Вона</a:t>
            </a:r>
            <a:r>
              <a:rPr lang="ru-RU" dirty="0" smtClean="0"/>
              <a:t> </a:t>
            </a:r>
            <a:r>
              <a:rPr lang="ru-RU" dirty="0" err="1" smtClean="0"/>
              <a:t>зазнавала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еволюції</a:t>
            </a:r>
            <a:r>
              <a:rPr lang="ru-RU" dirty="0" smtClean="0"/>
              <a:t>, </a:t>
            </a:r>
            <a:r>
              <a:rPr lang="ru-RU" dirty="0" err="1" smtClean="0"/>
              <a:t>постійно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err="1" smtClean="0"/>
              <a:t>збагачувалася</a:t>
            </a:r>
            <a:r>
              <a:rPr lang="ru-RU" dirty="0" smtClean="0"/>
              <a:t>, </a:t>
            </a:r>
            <a:r>
              <a:rPr lang="ru-RU" dirty="0" err="1" smtClean="0"/>
              <a:t>поглиблю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валася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жив </a:t>
            </a:r>
            <a:r>
              <a:rPr lang="ru-RU" dirty="0" err="1" smtClean="0"/>
              <a:t>і</a:t>
            </a:r>
            <a:r>
              <a:rPr lang="ru-RU" dirty="0" smtClean="0"/>
              <a:t> творив у </a:t>
            </a:r>
            <a:r>
              <a:rPr lang="ru-RU" dirty="0" err="1" smtClean="0"/>
              <a:t>застійні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,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та </a:t>
            </a:r>
            <a:r>
              <a:rPr lang="ru-RU" dirty="0" err="1" smtClean="0"/>
              <a:t>ідей</a:t>
            </a:r>
            <a:r>
              <a:rPr lang="ru-RU" dirty="0" smtClean="0"/>
              <a:t> не </a:t>
            </a:r>
            <a:r>
              <a:rPr lang="ru-RU" dirty="0" err="1" smtClean="0"/>
              <a:t>змінилося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педагогічна</a:t>
            </a:r>
            <a:r>
              <a:rPr lang="ru-RU" dirty="0" smtClean="0"/>
              <a:t> </a:t>
            </a:r>
            <a:r>
              <a:rPr lang="ru-RU" dirty="0" err="1" smtClean="0"/>
              <a:t>концепція</a:t>
            </a:r>
            <a:r>
              <a:rPr lang="ru-RU" dirty="0" smtClean="0"/>
              <a:t> </a:t>
            </a:r>
            <a:r>
              <a:rPr lang="ru-RU" dirty="0" err="1" smtClean="0"/>
              <a:t>високогуманна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демократична, </a:t>
            </a:r>
            <a:r>
              <a:rPr lang="ru-RU" dirty="0" err="1" smtClean="0"/>
              <a:t>органічно</a:t>
            </a:r>
            <a:r>
              <a:rPr lang="ru-RU" dirty="0" smtClean="0"/>
              <a:t> </a:t>
            </a:r>
            <a:r>
              <a:rPr lang="ru-RU" dirty="0" err="1" smtClean="0"/>
              <a:t>поєднує</a:t>
            </a:r>
            <a:r>
              <a:rPr lang="ru-RU" dirty="0" smtClean="0"/>
              <a:t> </a:t>
            </a:r>
            <a:r>
              <a:rPr lang="ru-RU" dirty="0" err="1" smtClean="0"/>
              <a:t>класичну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народну</a:t>
            </a:r>
            <a:r>
              <a:rPr lang="ru-RU" dirty="0" smtClean="0"/>
              <a:t> </a:t>
            </a:r>
            <a:r>
              <a:rPr lang="ru-RU" dirty="0" err="1" smtClean="0"/>
              <a:t>педагогіку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thCA17XQ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04800"/>
            <a:ext cx="2933700" cy="219049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-1-7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867400"/>
            <a:ext cx="7543800" cy="841248"/>
          </a:xfrm>
        </p:spPr>
        <p:txBody>
          <a:bodyPr/>
          <a:lstStyle/>
          <a:p>
            <a:r>
              <a:rPr lang="ru-RU" dirty="0" smtClean="0">
                <a:solidFill>
                  <a:srgbClr val="003300"/>
                </a:solidFill>
              </a:rPr>
              <a:t>Школа – </a:t>
            </a:r>
            <a:r>
              <a:rPr lang="ru-RU" dirty="0" err="1" smtClean="0">
                <a:solidFill>
                  <a:srgbClr val="003300"/>
                </a:solidFill>
              </a:rPr>
              <a:t>осередок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культури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81200" y="0"/>
            <a:ext cx="7162800" cy="5867400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Особливу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В.Сухомлинський</a:t>
            </a:r>
            <a:r>
              <a:rPr lang="ru-RU" dirty="0" smtClean="0"/>
              <a:t> </a:t>
            </a:r>
            <a:r>
              <a:rPr lang="ru-RU" dirty="0" err="1" smtClean="0"/>
              <a:t>приділяє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en-US" dirty="0" smtClean="0"/>
              <a:t> </a:t>
            </a:r>
            <a:r>
              <a:rPr lang="ru-RU" dirty="0" smtClean="0"/>
              <a:t>як </a:t>
            </a:r>
            <a:r>
              <a:rPr lang="ru-RU" dirty="0" err="1" smtClean="0"/>
              <a:t>осередку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роль, на </a:t>
            </a:r>
            <a:r>
              <a:rPr lang="ru-RU" dirty="0" err="1" smtClean="0"/>
              <a:t>його</a:t>
            </a:r>
            <a:r>
              <a:rPr lang="ru-RU" dirty="0" smtClean="0"/>
              <a:t> думку, вона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за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пануватимуть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культи: </a:t>
            </a:r>
            <a:r>
              <a:rPr lang="ru-RU" dirty="0" err="1" smtClean="0"/>
              <a:t>Батьківщини</a:t>
            </a:r>
            <a:r>
              <a:rPr lang="ru-RU" dirty="0" smtClean="0"/>
              <a:t>,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рідного</a:t>
            </a:r>
            <a:r>
              <a:rPr lang="ru-RU" dirty="0" smtClean="0"/>
              <a:t> Слова.</a:t>
            </a:r>
          </a:p>
          <a:p>
            <a:pPr algn="r"/>
            <a:endParaRPr lang="ru-RU" dirty="0"/>
          </a:p>
        </p:txBody>
      </p:sp>
      <p:pic>
        <p:nvPicPr>
          <p:cNvPr id="6" name="Рисунок 5" descr="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667000"/>
            <a:ext cx="354791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hCAYW3IX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429000"/>
            <a:ext cx="3543300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q-wallpapers_ru_macro_36287_1920x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7912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3300"/>
                </a:solidFill>
              </a:rPr>
              <a:t>Педагогічну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спадщину</a:t>
            </a:r>
            <a:r>
              <a:rPr lang="ru-RU" dirty="0" smtClean="0">
                <a:solidFill>
                  <a:srgbClr val="003300"/>
                </a:solidFill>
              </a:rPr>
              <a:t> великого педагога </a:t>
            </a:r>
            <a:r>
              <a:rPr lang="ru-RU" dirty="0" err="1" smtClean="0">
                <a:solidFill>
                  <a:srgbClr val="003300"/>
                </a:solidFill>
              </a:rPr>
              <a:t>пронизує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ідея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проектування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людини</a:t>
            </a:r>
            <a:r>
              <a:rPr lang="ru-RU" dirty="0" smtClean="0">
                <a:solidFill>
                  <a:srgbClr val="0033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95618134_c1670d65_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0999" y="381000"/>
            <a:ext cx="315802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5aaabbbd92e46611f462e4114a1e5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752600"/>
            <a:ext cx="3429001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92519_82977-7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3429000"/>
            <a:ext cx="3652144" cy="229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q-wallpapers_ru_macro_36287_1920x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791200"/>
            <a:ext cx="8686800" cy="841248"/>
          </a:xfrm>
        </p:spPr>
        <p:txBody>
          <a:bodyPr/>
          <a:lstStyle/>
          <a:p>
            <a:r>
              <a:rPr lang="ru-RU" dirty="0" err="1" smtClean="0">
                <a:solidFill>
                  <a:srgbClr val="003300"/>
                </a:solidFill>
              </a:rPr>
              <a:t>Ідеї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Гуманізму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2400" y="228600"/>
            <a:ext cx="4724400" cy="5257800"/>
          </a:xfrm>
        </p:spPr>
        <p:txBody>
          <a:bodyPr/>
          <a:lstStyle/>
          <a:p>
            <a:r>
              <a:rPr lang="ru-RU" dirty="0" err="1" smtClean="0">
                <a:solidFill>
                  <a:srgbClr val="142F50"/>
                </a:solidFill>
              </a:rPr>
              <a:t>Виховання</a:t>
            </a:r>
            <a:r>
              <a:rPr lang="ru-RU" dirty="0" smtClean="0">
                <a:solidFill>
                  <a:srgbClr val="142F50"/>
                </a:solidFill>
              </a:rPr>
              <a:t> </a:t>
            </a:r>
            <a:r>
              <a:rPr lang="ru-RU" dirty="0" err="1" smtClean="0">
                <a:solidFill>
                  <a:srgbClr val="142F50"/>
                </a:solidFill>
              </a:rPr>
              <a:t>гуманізму</a:t>
            </a:r>
            <a:r>
              <a:rPr lang="ru-RU" dirty="0" smtClean="0">
                <a:solidFill>
                  <a:srgbClr val="142F50"/>
                </a:solidFill>
              </a:rPr>
              <a:t> </a:t>
            </a:r>
            <a:r>
              <a:rPr lang="ru-RU" dirty="0" err="1" smtClean="0">
                <a:solidFill>
                  <a:srgbClr val="142F50"/>
                </a:solidFill>
              </a:rPr>
              <a:t>й</a:t>
            </a:r>
            <a:r>
              <a:rPr lang="ru-RU" dirty="0" smtClean="0">
                <a:solidFill>
                  <a:srgbClr val="142F50"/>
                </a:solidFill>
              </a:rPr>
              <a:t> </a:t>
            </a:r>
            <a:r>
              <a:rPr lang="ru-RU" dirty="0" err="1" smtClean="0">
                <a:solidFill>
                  <a:srgbClr val="142F50"/>
                </a:solidFill>
              </a:rPr>
              <a:t>людяності</a:t>
            </a:r>
            <a:r>
              <a:rPr lang="ru-RU" dirty="0" smtClean="0">
                <a:solidFill>
                  <a:srgbClr val="142F50"/>
                </a:solidFill>
              </a:rPr>
              <a:t> повинно стати одним </a:t>
            </a:r>
            <a:r>
              <a:rPr lang="ru-RU" dirty="0" err="1" smtClean="0">
                <a:solidFill>
                  <a:srgbClr val="142F50"/>
                </a:solidFill>
              </a:rPr>
              <a:t>із</a:t>
            </a:r>
            <a:r>
              <a:rPr lang="ru-RU" dirty="0" smtClean="0">
                <a:solidFill>
                  <a:srgbClr val="142F50"/>
                </a:solidFill>
              </a:rPr>
              <a:t> </a:t>
            </a:r>
            <a:r>
              <a:rPr lang="ru-RU" dirty="0" err="1" smtClean="0">
                <a:solidFill>
                  <a:srgbClr val="142F50"/>
                </a:solidFill>
              </a:rPr>
              <a:t>завдань</a:t>
            </a:r>
            <a:r>
              <a:rPr lang="ru-RU" dirty="0" smtClean="0">
                <a:solidFill>
                  <a:srgbClr val="142F50"/>
                </a:solidFill>
              </a:rPr>
              <a:t> </a:t>
            </a:r>
            <a:r>
              <a:rPr lang="ru-RU" dirty="0" err="1" smtClean="0">
                <a:solidFill>
                  <a:srgbClr val="142F50"/>
                </a:solidFill>
              </a:rPr>
              <a:t>діяльності</a:t>
            </a:r>
            <a:r>
              <a:rPr lang="ru-RU" dirty="0" smtClean="0">
                <a:solidFill>
                  <a:srgbClr val="142F50"/>
                </a:solidFill>
              </a:rPr>
              <a:t> </a:t>
            </a:r>
            <a:r>
              <a:rPr lang="ru-RU" dirty="0" err="1" smtClean="0">
                <a:solidFill>
                  <a:srgbClr val="142F50"/>
                </a:solidFill>
              </a:rPr>
              <a:t>школи</a:t>
            </a:r>
            <a:r>
              <a:rPr lang="ru-RU" dirty="0" smtClean="0">
                <a:solidFill>
                  <a:srgbClr val="142F50"/>
                </a:solidFill>
              </a:rPr>
              <a:t> </a:t>
            </a:r>
            <a:r>
              <a:rPr lang="ru-RU" dirty="0" err="1" smtClean="0">
                <a:solidFill>
                  <a:srgbClr val="142F50"/>
                </a:solidFill>
              </a:rPr>
              <a:t>і</a:t>
            </a:r>
            <a:r>
              <a:rPr lang="ru-RU" dirty="0" smtClean="0">
                <a:solidFill>
                  <a:srgbClr val="142F50"/>
                </a:solidFill>
              </a:rPr>
              <a:t> </a:t>
            </a:r>
            <a:r>
              <a:rPr lang="ru-RU" dirty="0" err="1" smtClean="0">
                <a:solidFill>
                  <a:srgbClr val="142F50"/>
                </a:solidFill>
              </a:rPr>
              <a:t>вчителя</a:t>
            </a:r>
            <a:r>
              <a:rPr lang="ru-RU" dirty="0" smtClean="0">
                <a:solidFill>
                  <a:srgbClr val="142F50"/>
                </a:solidFill>
              </a:rPr>
              <a:t>. Вони </a:t>
            </a:r>
            <a:r>
              <a:rPr lang="ru-RU" dirty="0" err="1" smtClean="0">
                <a:solidFill>
                  <a:srgbClr val="142F50"/>
                </a:solidFill>
              </a:rPr>
              <a:t>мають</a:t>
            </a:r>
            <a:r>
              <a:rPr lang="ru-RU" dirty="0" smtClean="0">
                <a:solidFill>
                  <a:srgbClr val="142F50"/>
                </a:solidFill>
              </a:rPr>
              <a:t> </a:t>
            </a:r>
            <a:r>
              <a:rPr lang="ru-RU" dirty="0" err="1" smtClean="0">
                <a:solidFill>
                  <a:srgbClr val="142F50"/>
                </a:solidFill>
              </a:rPr>
              <a:t>виявлятися</a:t>
            </a:r>
            <a:r>
              <a:rPr lang="ru-RU" dirty="0" smtClean="0">
                <a:solidFill>
                  <a:srgbClr val="142F50"/>
                </a:solidFill>
              </a:rPr>
              <a:t> в таких </a:t>
            </a:r>
            <a:r>
              <a:rPr lang="ru-RU" dirty="0" err="1" smtClean="0">
                <a:solidFill>
                  <a:srgbClr val="142F50"/>
                </a:solidFill>
              </a:rPr>
              <a:t>якостях</a:t>
            </a:r>
            <a:r>
              <a:rPr lang="ru-RU" dirty="0" smtClean="0">
                <a:solidFill>
                  <a:srgbClr val="142F50"/>
                </a:solidFill>
              </a:rPr>
              <a:t> </a:t>
            </a:r>
            <a:r>
              <a:rPr lang="ru-RU" dirty="0" err="1" smtClean="0">
                <a:solidFill>
                  <a:srgbClr val="142F50"/>
                </a:solidFill>
              </a:rPr>
              <a:t>і</a:t>
            </a:r>
            <a:r>
              <a:rPr lang="ru-RU" dirty="0" smtClean="0">
                <a:solidFill>
                  <a:srgbClr val="142F50"/>
                </a:solidFill>
              </a:rPr>
              <a:t> рисах </a:t>
            </a:r>
            <a:r>
              <a:rPr lang="ru-RU" dirty="0" err="1" smtClean="0">
                <a:solidFill>
                  <a:srgbClr val="142F50"/>
                </a:solidFill>
              </a:rPr>
              <a:t>особистості</a:t>
            </a:r>
            <a:r>
              <a:rPr lang="ru-RU" dirty="0" smtClean="0">
                <a:solidFill>
                  <a:srgbClr val="142F50"/>
                </a:solidFill>
              </a:rPr>
              <a:t>, як талант </a:t>
            </a:r>
            <a:r>
              <a:rPr lang="ru-RU" dirty="0" err="1" smtClean="0">
                <a:solidFill>
                  <a:srgbClr val="142F50"/>
                </a:solidFill>
              </a:rPr>
              <a:t>доброти</a:t>
            </a:r>
            <a:r>
              <a:rPr lang="ru-RU" dirty="0" smtClean="0">
                <a:solidFill>
                  <a:srgbClr val="142F50"/>
                </a:solidFill>
              </a:rPr>
              <a:t>, потреба в </a:t>
            </a:r>
            <a:r>
              <a:rPr lang="ru-RU" dirty="0" err="1" smtClean="0">
                <a:solidFill>
                  <a:srgbClr val="142F50"/>
                </a:solidFill>
              </a:rPr>
              <a:t>служінні</a:t>
            </a:r>
            <a:r>
              <a:rPr lang="ru-RU" dirty="0" smtClean="0">
                <a:solidFill>
                  <a:srgbClr val="142F50"/>
                </a:solidFill>
              </a:rPr>
              <a:t> людям — </a:t>
            </a:r>
            <a:r>
              <a:rPr lang="ru-RU" dirty="0" err="1" smtClean="0">
                <a:solidFill>
                  <a:srgbClr val="142F50"/>
                </a:solidFill>
              </a:rPr>
              <a:t>радість</a:t>
            </a:r>
            <a:r>
              <a:rPr lang="ru-RU" dirty="0" smtClean="0">
                <a:solidFill>
                  <a:srgbClr val="142F50"/>
                </a:solidFill>
              </a:rPr>
              <a:t> </a:t>
            </a:r>
            <a:r>
              <a:rPr lang="ru-RU" dirty="0" err="1" smtClean="0">
                <a:solidFill>
                  <a:srgbClr val="142F50"/>
                </a:solidFill>
              </a:rPr>
              <a:t>самовіддачі</a:t>
            </a:r>
            <a:r>
              <a:rPr lang="ru-RU" dirty="0" smtClean="0">
                <a:solidFill>
                  <a:srgbClr val="142F5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q-wallpapers_ru_macro_36287_1920x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Шляхи </a:t>
            </a:r>
            <a:r>
              <a:rPr lang="ru-RU" dirty="0" err="1" smtClean="0">
                <a:solidFill>
                  <a:srgbClr val="003300"/>
                </a:solidFill>
              </a:rPr>
              <a:t>високодуховного</a:t>
            </a:r>
            <a:r>
              <a:rPr lang="ru-RU" dirty="0" smtClean="0">
                <a:solidFill>
                  <a:srgbClr val="003300"/>
                </a:solidFill>
              </a:rPr>
              <a:t>, </a:t>
            </a:r>
            <a:r>
              <a:rPr lang="ru-RU" dirty="0" err="1" smtClean="0">
                <a:solidFill>
                  <a:srgbClr val="003300"/>
                </a:solidFill>
              </a:rPr>
              <a:t>гуманістичного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виховання</a:t>
            </a:r>
            <a:r>
              <a:rPr lang="ru-RU" dirty="0" smtClean="0">
                <a:solidFill>
                  <a:srgbClr val="003300"/>
                </a:solidFill>
              </a:rPr>
              <a:t> за </a:t>
            </a:r>
            <a:r>
              <a:rPr lang="ru-RU" dirty="0" err="1" smtClean="0">
                <a:solidFill>
                  <a:srgbClr val="003300"/>
                </a:solidFill>
              </a:rPr>
              <a:t>Сухомлинським</a:t>
            </a:r>
            <a:r>
              <a:rPr lang="ru-RU" dirty="0" smtClean="0">
                <a:solidFill>
                  <a:srgbClr val="003300"/>
                </a:solidFill>
              </a:rPr>
              <a:t>.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28600"/>
            <a:ext cx="3846513" cy="48768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Бутьте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доброзичливими</a:t>
            </a:r>
            <a:r>
              <a:rPr lang="ru-RU" sz="2400" dirty="0" smtClean="0"/>
              <a:t>! 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Пам’ятайте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нема </a:t>
            </a:r>
            <a:r>
              <a:rPr lang="ru-RU" sz="2400" dirty="0" err="1" smtClean="0"/>
              <a:t>й</a:t>
            </a:r>
            <a:r>
              <a:rPr lang="en-US" sz="2400" dirty="0" smtClean="0"/>
              <a:t> </a:t>
            </a:r>
            <a:r>
              <a:rPr lang="ru-RU" sz="2400" dirty="0" smtClean="0"/>
              <a:t>бути не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абстрактного </a:t>
            </a:r>
            <a:r>
              <a:rPr lang="ru-RU" sz="2400" dirty="0" err="1" smtClean="0"/>
              <a:t>учня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Оцінка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виступати</a:t>
            </a:r>
            <a:r>
              <a:rPr lang="ru-RU" sz="2400" dirty="0" smtClean="0"/>
              <a:t> як </a:t>
            </a:r>
            <a:r>
              <a:rPr lang="ru-RU" sz="2400" dirty="0" err="1" smtClean="0"/>
              <a:t>основний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критерій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мірило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rtleo_com-528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841248"/>
          </a:xfrm>
        </p:spPr>
        <p:txBody>
          <a:bodyPr/>
          <a:lstStyle/>
          <a:p>
            <a:r>
              <a:rPr lang="ru-RU" dirty="0" err="1" smtClean="0">
                <a:solidFill>
                  <a:srgbClr val="003300"/>
                </a:solidFill>
              </a:rPr>
              <a:t>Сухомлинський</a:t>
            </a:r>
            <a:r>
              <a:rPr lang="ru-RU" dirty="0" smtClean="0">
                <a:solidFill>
                  <a:srgbClr val="003300"/>
                </a:solidFill>
              </a:rPr>
              <a:t> В.О.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04800"/>
            <a:ext cx="4724400" cy="4724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3300"/>
                </a:solidFill>
              </a:rPr>
              <a:t>	</a:t>
            </a:r>
            <a:r>
              <a:rPr lang="uk-UA" dirty="0" smtClean="0">
                <a:solidFill>
                  <a:srgbClr val="003300"/>
                </a:solidFill>
              </a:rPr>
              <a:t>	</a:t>
            </a:r>
            <a:r>
              <a:rPr lang="ru-RU" dirty="0" err="1" smtClean="0">
                <a:solidFill>
                  <a:srgbClr val="003300"/>
                </a:solidFill>
              </a:rPr>
              <a:t>Мудрість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влади</a:t>
            </a:r>
            <a:r>
              <a:rPr lang="ru-RU" dirty="0" smtClean="0">
                <a:solidFill>
                  <a:srgbClr val="003300"/>
                </a:solidFill>
              </a:rPr>
              <a:t> педагога</a:t>
            </a:r>
            <a:r>
              <a:rPr lang="en-US" dirty="0" smtClean="0">
                <a:solidFill>
                  <a:srgbClr val="003300"/>
                </a:solidFill>
              </a:rPr>
              <a:t> – </a:t>
            </a:r>
            <a:r>
              <a:rPr lang="ru-RU" dirty="0" err="1" smtClean="0">
                <a:solidFill>
                  <a:srgbClr val="003300"/>
                </a:solidFill>
              </a:rPr>
              <a:t>це</a:t>
            </a:r>
            <a:r>
              <a:rPr lang="ru-RU" dirty="0" smtClean="0">
                <a:solidFill>
                  <a:srgbClr val="003300"/>
                </a:solidFill>
              </a:rPr>
              <a:t> перед </a:t>
            </a:r>
            <a:r>
              <a:rPr lang="ru-RU" dirty="0" err="1" smtClean="0">
                <a:solidFill>
                  <a:srgbClr val="003300"/>
                </a:solidFill>
              </a:rPr>
              <a:t>усім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його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безмежна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влада</a:t>
            </a:r>
            <a:r>
              <a:rPr lang="ru-RU" dirty="0" smtClean="0">
                <a:solidFill>
                  <a:srgbClr val="003300"/>
                </a:solidFill>
              </a:rPr>
              <a:t> все </a:t>
            </a:r>
            <a:r>
              <a:rPr lang="ru-RU" dirty="0" err="1" smtClean="0">
                <a:solidFill>
                  <a:srgbClr val="003300"/>
                </a:solidFill>
              </a:rPr>
              <a:t>розуміти</a:t>
            </a:r>
            <a:r>
              <a:rPr lang="ru-RU" dirty="0" smtClean="0">
                <a:solidFill>
                  <a:srgbClr val="003300"/>
                </a:solidFill>
              </a:rPr>
              <a:t>. </a:t>
            </a:r>
            <a:r>
              <a:rPr lang="ru-RU" dirty="0" err="1" smtClean="0">
                <a:solidFill>
                  <a:srgbClr val="003300"/>
                </a:solidFill>
              </a:rPr>
              <a:t>Справжнє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виховання</a:t>
            </a:r>
            <a:r>
              <a:rPr lang="ru-RU" dirty="0" smtClean="0">
                <a:solidFill>
                  <a:srgbClr val="003300"/>
                </a:solidFill>
              </a:rPr>
              <a:t> не там, де педагог </a:t>
            </a:r>
            <a:r>
              <a:rPr lang="ru-RU" dirty="0" err="1" smtClean="0">
                <a:solidFill>
                  <a:srgbClr val="003300"/>
                </a:solidFill>
              </a:rPr>
              <a:t>спускається</a:t>
            </a:r>
            <a:r>
              <a:rPr lang="ru-RU" dirty="0" smtClean="0">
                <a:solidFill>
                  <a:srgbClr val="003300"/>
                </a:solidFill>
              </a:rPr>
              <a:t> на землю, а там, де </a:t>
            </a:r>
            <a:r>
              <a:rPr lang="ru-RU" dirty="0" err="1" smtClean="0">
                <a:solidFill>
                  <a:srgbClr val="003300"/>
                </a:solidFill>
              </a:rPr>
              <a:t>він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піднімається</a:t>
            </a:r>
            <a:r>
              <a:rPr lang="ru-RU" dirty="0" smtClean="0">
                <a:solidFill>
                  <a:srgbClr val="003300"/>
                </a:solidFill>
              </a:rPr>
              <a:t> до тонких </a:t>
            </a:r>
            <a:r>
              <a:rPr lang="ru-RU" dirty="0" err="1" smtClean="0">
                <a:solidFill>
                  <a:srgbClr val="003300"/>
                </a:solidFill>
              </a:rPr>
              <a:t>істин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 err="1" smtClean="0">
                <a:solidFill>
                  <a:srgbClr val="003300"/>
                </a:solidFill>
              </a:rPr>
              <a:t>Дитинства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Рисунок 5" descr="05suhomlinsky_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4218" y="304800"/>
            <a:ext cx="3386666" cy="48768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354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Педагог - новатор</vt:lpstr>
      <vt:lpstr>Гуманізм педагогіки в. о. сухомлинського</vt:lpstr>
      <vt:lpstr>Школа – осередок культури</vt:lpstr>
      <vt:lpstr>Педагогічну спадщину великого педагога пронизує ідея проектування людини. </vt:lpstr>
      <vt:lpstr>Ідеї Гуманізму</vt:lpstr>
      <vt:lpstr>Шляхи високодуховного, гуманістичного виховання за Сухомлинським.</vt:lpstr>
      <vt:lpstr>Сухомлинський В.О.</vt:lpstr>
      <vt:lpstr>Педагогічна мудрість полягає у тому, щоб бачити свого вихованця очима творця </vt:lpstr>
      <vt:lpstr>Презентация PowerPoint</vt:lpstr>
      <vt:lpstr>   Дякую за увагу!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malook</dc:creator>
  <cp:lastModifiedBy>Марина-Данил</cp:lastModifiedBy>
  <cp:revision>38</cp:revision>
  <dcterms:created xsi:type="dcterms:W3CDTF">2015-05-03T11:56:47Z</dcterms:created>
  <dcterms:modified xsi:type="dcterms:W3CDTF">2018-09-27T21:19:23Z</dcterms:modified>
</cp:coreProperties>
</file>