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066800"/>
            <a:ext cx="8458200" cy="5008987"/>
          </a:xfrm>
          <a:scene3d>
            <a:camera prst="perspectiveRelaxedModerately"/>
            <a:lightRig rig="threePt" dir="tl">
              <a:rot lat="0" lon="0" rev="0"/>
            </a:lightRig>
          </a:scene3d>
          <a:sp3d prstMaterial="metal">
            <a:bevelT w="10000" h="10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i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Утворення</a:t>
            </a:r>
            <a:r>
              <a:rPr lang="ru-RU" b="1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Української</a:t>
            </a:r>
            <a:r>
              <a:rPr lang="ru-RU" b="1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Держави</a:t>
            </a:r>
            <a:r>
              <a:rPr lang="ru-RU" b="1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b="1" i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Павло</a:t>
            </a:r>
            <a:r>
              <a:rPr lang="ru-RU" b="1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Скоропадський</a:t>
            </a:r>
            <a:r>
              <a:rPr lang="ru-RU" b="1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b="1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                   </a:t>
            </a:r>
            <a:r>
              <a:rPr lang="ru-RU" b="1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Внутрішня</a:t>
            </a:r>
            <a:r>
              <a:rPr lang="ru-RU" b="1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b="1" i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зовнішня</a:t>
            </a:r>
            <a:r>
              <a:rPr lang="ru-RU" b="1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політика</a:t>
            </a:r>
            <a:r>
              <a:rPr lang="ru-RU" b="1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.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uk-UA" sz="1400" b="1" dirty="0" smtClean="0">
                <a:ln w="50800"/>
                <a:solidFill>
                  <a:srgbClr val="002060"/>
                </a:solidFill>
              </a:rPr>
              <a:t>Учитель історії України</a:t>
            </a:r>
          </a:p>
          <a:p>
            <a:pPr algn="ctr"/>
            <a:r>
              <a:rPr lang="uk-UA" sz="1400" b="1" dirty="0" err="1" smtClean="0">
                <a:ln w="50800"/>
                <a:solidFill>
                  <a:srgbClr val="002060"/>
                </a:solidFill>
              </a:rPr>
              <a:t>КЗ</a:t>
            </a:r>
            <a:r>
              <a:rPr lang="uk-UA" sz="1400" b="1" dirty="0" smtClean="0">
                <a:ln w="50800"/>
                <a:solidFill>
                  <a:srgbClr val="002060"/>
                </a:solidFill>
              </a:rPr>
              <a:t>  “ Спеціальна загальноосвітня школа-інтернат </a:t>
            </a:r>
          </a:p>
          <a:p>
            <a:pPr algn="ctr"/>
            <a:r>
              <a:rPr lang="uk-UA" sz="1400" b="1" dirty="0" smtClean="0">
                <a:ln w="50800"/>
                <a:solidFill>
                  <a:srgbClr val="002060"/>
                </a:solidFill>
              </a:rPr>
              <a:t>І-ІІ ступенів № 55 Харківської обласної ради ”</a:t>
            </a:r>
          </a:p>
          <a:p>
            <a:pPr algn="ctr"/>
            <a:r>
              <a:rPr lang="uk-UA" sz="1400" b="1" dirty="0" err="1" smtClean="0">
                <a:ln w="50800"/>
                <a:solidFill>
                  <a:srgbClr val="002060"/>
                </a:solidFill>
              </a:rPr>
              <a:t>Сігнаєвська</a:t>
            </a:r>
            <a:r>
              <a:rPr lang="uk-UA" sz="1400" b="1" dirty="0" smtClean="0">
                <a:ln w="50800"/>
                <a:solidFill>
                  <a:srgbClr val="002060"/>
                </a:solidFill>
              </a:rPr>
              <a:t> Серафима </a:t>
            </a:r>
            <a:r>
              <a:rPr lang="uk-UA" sz="1400" b="1" dirty="0" err="1" smtClean="0">
                <a:ln w="50800"/>
                <a:solidFill>
                  <a:srgbClr val="002060"/>
                </a:solidFill>
              </a:rPr>
              <a:t>Пантеліївна</a:t>
            </a:r>
            <a:endParaRPr lang="ru-RU" sz="1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Зовнішня  політика Української держави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3820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    • Ратифікація миру в  Бресті;</a:t>
            </a:r>
            <a:br>
              <a:rPr lang="uk-UA" dirty="0" smtClean="0"/>
            </a:br>
            <a:r>
              <a:rPr lang="uk-UA" dirty="0" smtClean="0"/>
              <a:t>• Надання автономії  Криму;</a:t>
            </a:r>
            <a:br>
              <a:rPr lang="uk-UA" dirty="0" smtClean="0"/>
            </a:br>
            <a:r>
              <a:rPr lang="uk-UA" dirty="0" smtClean="0"/>
              <a:t>• Договір про мирі  співробітництво з </a:t>
            </a:r>
          </a:p>
          <a:p>
            <a:pPr>
              <a:buNone/>
            </a:pPr>
            <a:r>
              <a:rPr lang="uk-UA" dirty="0" smtClean="0"/>
              <a:t>       Грузією;</a:t>
            </a:r>
            <a:br>
              <a:rPr lang="uk-UA" dirty="0" smtClean="0"/>
            </a:br>
            <a:r>
              <a:rPr lang="uk-UA" dirty="0" smtClean="0"/>
              <a:t>• Договір з Румунією про передачу Україні </a:t>
            </a:r>
          </a:p>
          <a:p>
            <a:pPr>
              <a:buNone/>
            </a:pPr>
            <a:r>
              <a:rPr lang="uk-UA" dirty="0" smtClean="0"/>
              <a:t>       </a:t>
            </a:r>
            <a:r>
              <a:rPr lang="uk-UA" dirty="0" err="1" smtClean="0"/>
              <a:t>Бессарабаї</a:t>
            </a:r>
            <a:r>
              <a:rPr lang="uk-UA" dirty="0" smtClean="0"/>
              <a:t>;</a:t>
            </a:r>
            <a:br>
              <a:rPr lang="uk-UA" dirty="0" smtClean="0"/>
            </a:br>
            <a:r>
              <a:rPr lang="uk-UA" dirty="0" smtClean="0"/>
              <a:t>• Мирний договір з радянською. Росією;</a:t>
            </a:r>
            <a:br>
              <a:rPr lang="uk-UA" dirty="0" smtClean="0"/>
            </a:br>
            <a:r>
              <a:rPr lang="uk-UA" dirty="0" smtClean="0"/>
              <a:t>• Дипломатичні визнання України </a:t>
            </a:r>
          </a:p>
          <a:p>
            <a:pPr>
              <a:buNone/>
            </a:pPr>
            <a:r>
              <a:rPr lang="uk-UA" dirty="0" smtClean="0"/>
              <a:t>       тридцятьма державами світу.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b="1" cap="none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Культура, освіта</a:t>
            </a:r>
            <a:endParaRPr lang="ru-RU" b="1" cap="none" dirty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5344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    • </a:t>
            </a:r>
            <a:r>
              <a:rPr lang="uk-UA" dirty="0" smtClean="0">
                <a:solidFill>
                  <a:srgbClr val="7030A0"/>
                </a:solidFill>
              </a:rPr>
              <a:t>Заснування Академії наук;</a:t>
            </a:r>
            <a:br>
              <a:rPr lang="uk-UA" dirty="0" smtClean="0">
                <a:solidFill>
                  <a:srgbClr val="7030A0"/>
                </a:solidFill>
              </a:rPr>
            </a:br>
            <a:r>
              <a:rPr lang="uk-UA" dirty="0" smtClean="0">
                <a:solidFill>
                  <a:srgbClr val="7030A0"/>
                </a:solidFill>
              </a:rPr>
              <a:t>• Відкриття університету у Києві, Кам’янці </a:t>
            </a:r>
          </a:p>
          <a:p>
            <a:pPr>
              <a:buNone/>
            </a:pPr>
            <a:r>
              <a:rPr lang="uk-UA" dirty="0" smtClean="0">
                <a:solidFill>
                  <a:srgbClr val="7030A0"/>
                </a:solidFill>
              </a:rPr>
              <a:t>       Подільському, Полтаві;</a:t>
            </a:r>
            <a:br>
              <a:rPr lang="uk-UA" dirty="0" smtClean="0">
                <a:solidFill>
                  <a:srgbClr val="7030A0"/>
                </a:solidFill>
              </a:rPr>
            </a:br>
            <a:r>
              <a:rPr lang="uk-UA" dirty="0" smtClean="0">
                <a:solidFill>
                  <a:srgbClr val="7030A0"/>
                </a:solidFill>
              </a:rPr>
              <a:t>• Відкриття 50 нових українських шкіл;</a:t>
            </a:r>
            <a:br>
              <a:rPr lang="uk-UA" dirty="0" smtClean="0">
                <a:solidFill>
                  <a:srgbClr val="7030A0"/>
                </a:solidFill>
              </a:rPr>
            </a:br>
            <a:r>
              <a:rPr lang="uk-UA" dirty="0" smtClean="0">
                <a:solidFill>
                  <a:srgbClr val="7030A0"/>
                </a:solidFill>
              </a:rPr>
              <a:t>• Заснування:</a:t>
            </a:r>
            <a:br>
              <a:rPr lang="uk-UA" dirty="0" smtClean="0">
                <a:solidFill>
                  <a:srgbClr val="7030A0"/>
                </a:solidFill>
              </a:rPr>
            </a:br>
            <a:r>
              <a:rPr lang="uk-UA" dirty="0" smtClean="0">
                <a:solidFill>
                  <a:srgbClr val="7030A0"/>
                </a:solidFill>
              </a:rPr>
              <a:t>- Українського  національного архіву,</a:t>
            </a:r>
            <a:br>
              <a:rPr lang="uk-UA" dirty="0" smtClean="0">
                <a:solidFill>
                  <a:srgbClr val="7030A0"/>
                </a:solidFill>
              </a:rPr>
            </a:br>
            <a:r>
              <a:rPr lang="uk-UA" dirty="0" smtClean="0">
                <a:solidFill>
                  <a:srgbClr val="7030A0"/>
                </a:solidFill>
              </a:rPr>
              <a:t>- Української національної бібліотеки</a:t>
            </a:r>
            <a:br>
              <a:rPr lang="uk-UA" dirty="0" smtClean="0">
                <a:solidFill>
                  <a:srgbClr val="7030A0"/>
                </a:solidFill>
              </a:rPr>
            </a:br>
            <a:r>
              <a:rPr lang="uk-UA" dirty="0" smtClean="0">
                <a:solidFill>
                  <a:srgbClr val="7030A0"/>
                </a:solidFill>
              </a:rPr>
              <a:t>- Українського національного музею,</a:t>
            </a:r>
            <a:br>
              <a:rPr lang="uk-UA" dirty="0" smtClean="0">
                <a:solidFill>
                  <a:srgbClr val="7030A0"/>
                </a:solidFill>
              </a:rPr>
            </a:br>
            <a:r>
              <a:rPr lang="uk-UA" dirty="0" smtClean="0">
                <a:solidFill>
                  <a:srgbClr val="7030A0"/>
                </a:solidFill>
              </a:rPr>
              <a:t>- </a:t>
            </a:r>
            <a:r>
              <a:rPr lang="uk-UA" dirty="0" err="1" smtClean="0">
                <a:solidFill>
                  <a:srgbClr val="7030A0"/>
                </a:solidFill>
              </a:rPr>
              <a:t>Драмтичного</a:t>
            </a:r>
            <a:r>
              <a:rPr lang="uk-UA" dirty="0" smtClean="0">
                <a:solidFill>
                  <a:srgbClr val="7030A0"/>
                </a:solidFill>
              </a:rPr>
              <a:t> театру,   </a:t>
            </a:r>
          </a:p>
          <a:p>
            <a:pPr>
              <a:buNone/>
            </a:pPr>
            <a:r>
              <a:rPr lang="uk-UA" dirty="0" smtClean="0">
                <a:solidFill>
                  <a:srgbClr val="7030A0"/>
                </a:solidFill>
              </a:rPr>
              <a:t>    - Національної опери,  </a:t>
            </a:r>
          </a:p>
          <a:p>
            <a:pPr>
              <a:buNone/>
            </a:pPr>
            <a:r>
              <a:rPr lang="uk-UA" dirty="0" smtClean="0">
                <a:solidFill>
                  <a:srgbClr val="7030A0"/>
                </a:solidFill>
              </a:rPr>
              <a:t>    - Курсів українознавства.</a:t>
            </a:r>
            <a:endParaRPr lang="ru-RU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cap="none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Грошова</a:t>
            </a:r>
            <a:r>
              <a:rPr lang="ru-RU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cap="none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одиниця</a:t>
            </a:r>
            <a:r>
              <a:rPr lang="ru-RU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cap="none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Української</a:t>
            </a:r>
            <a:r>
              <a:rPr lang="ru-RU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cap="none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держави</a:t>
            </a:r>
            <a:r>
              <a:rPr lang="ru-RU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1919р</a:t>
            </a:r>
            <a:endParaRPr lang="ru-RU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554162"/>
            <a:ext cx="8001000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098" name="Picture 2" descr="C:\Users\Digor\Desktop\image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62200"/>
            <a:ext cx="8458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Autofit/>
          </a:bodyPr>
          <a:lstStyle/>
          <a:p>
            <a:pPr algn="ctr"/>
            <a:endParaRPr lang="ru-RU" sz="2400" dirty="0">
              <a:ln>
                <a:solidFill>
                  <a:srgbClr val="7030A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C:\Users\Digor\Desktop\-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  <a:t>Причини падіння гетьманату:</a:t>
            </a:r>
            <a:br>
              <a:rPr lang="uk-UA" b="1" i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</a:br>
            <a:endParaRPr lang="ru-RU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534400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dirty="0" smtClean="0"/>
              <a:t>   -   Поразка Німеччини у Першій світовій війні, що</a:t>
            </a:r>
          </a:p>
          <a:p>
            <a:pPr>
              <a:buNone/>
            </a:pPr>
            <a:r>
              <a:rPr lang="uk-UA" dirty="0" smtClean="0"/>
              <a:t>       позбавило  гетьманську державу опори;</a:t>
            </a:r>
            <a:br>
              <a:rPr lang="uk-UA" dirty="0" smtClean="0"/>
            </a:br>
            <a:r>
              <a:rPr lang="uk-UA" dirty="0" smtClean="0"/>
              <a:t>-  Залежність української держави від </a:t>
            </a:r>
            <a:r>
              <a:rPr lang="uk-UA" dirty="0" err="1" smtClean="0"/>
              <a:t>австро-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       німецьких збройних формувань;</a:t>
            </a:r>
            <a:br>
              <a:rPr lang="uk-UA" dirty="0" smtClean="0"/>
            </a:br>
            <a:r>
              <a:rPr lang="uk-UA" dirty="0" smtClean="0"/>
              <a:t>-  </a:t>
            </a:r>
            <a:r>
              <a:rPr lang="uk-UA" dirty="0" err="1" smtClean="0"/>
              <a:t>Відсутніть</a:t>
            </a:r>
            <a:r>
              <a:rPr lang="uk-UA" dirty="0" smtClean="0"/>
              <a:t> дієздатної регулярної української армії;</a:t>
            </a:r>
            <a:br>
              <a:rPr lang="uk-UA" dirty="0" smtClean="0"/>
            </a:br>
            <a:r>
              <a:rPr lang="uk-UA" dirty="0" smtClean="0"/>
              <a:t>-  Відновлення старих порядків, що призвело до </a:t>
            </a:r>
          </a:p>
          <a:p>
            <a:pPr>
              <a:buNone/>
            </a:pPr>
            <a:r>
              <a:rPr lang="uk-UA" dirty="0" smtClean="0"/>
              <a:t>       наростання соціальної напруги;</a:t>
            </a:r>
            <a:br>
              <a:rPr lang="uk-UA" dirty="0" smtClean="0"/>
            </a:br>
            <a:r>
              <a:rPr lang="uk-UA" dirty="0" smtClean="0"/>
              <a:t>-  Вузька соціальна база (буржуазія, поміщики,</a:t>
            </a:r>
          </a:p>
          <a:p>
            <a:pPr>
              <a:buNone/>
            </a:pPr>
            <a:r>
              <a:rPr lang="uk-UA" dirty="0" smtClean="0"/>
              <a:t>       заможні селяни);</a:t>
            </a:r>
            <a:br>
              <a:rPr lang="uk-UA" dirty="0" smtClean="0"/>
            </a:br>
            <a:r>
              <a:rPr lang="uk-UA" dirty="0" smtClean="0"/>
              <a:t>-  Виникнення опозиції гетьманській владі;</a:t>
            </a:r>
            <a:br>
              <a:rPr lang="uk-UA" dirty="0" smtClean="0"/>
            </a:br>
            <a:r>
              <a:rPr lang="uk-UA" dirty="0" smtClean="0"/>
              <a:t>-  Спроба знайти опору серед білогвардійців.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none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Узагальнення</a:t>
            </a:r>
            <a:r>
              <a:rPr lang="ru-RU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br>
              <a:rPr lang="ru-RU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334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000" b="1" dirty="0" smtClean="0">
                <a:solidFill>
                  <a:schemeClr val="tx1"/>
                </a:solidFill>
              </a:rPr>
              <a:t>  Брестський мир став першим мирним договором, укладеним під  </a:t>
            </a:r>
          </a:p>
          <a:p>
            <a:pPr>
              <a:buNone/>
            </a:pPr>
            <a:r>
              <a:rPr lang="uk-UA" sz="2000" b="1" dirty="0" smtClean="0">
                <a:solidFill>
                  <a:schemeClr val="tx1"/>
                </a:solidFill>
              </a:rPr>
              <a:t>       час Першої світової   війни. Він забезпечував вихід України зі  </a:t>
            </a:r>
          </a:p>
          <a:p>
            <a:pPr>
              <a:buNone/>
            </a:pPr>
            <a:r>
              <a:rPr lang="uk-UA" sz="2000" b="1" dirty="0" smtClean="0">
                <a:solidFill>
                  <a:schemeClr val="tx1"/>
                </a:solidFill>
              </a:rPr>
              <a:t>       «світової бійні». </a:t>
            </a:r>
            <a:r>
              <a:rPr lang="ru-RU" sz="2000" b="1" dirty="0" smtClean="0">
                <a:solidFill>
                  <a:schemeClr val="tx1"/>
                </a:solidFill>
              </a:rPr>
              <a:t>Але платою за </a:t>
            </a:r>
            <a:r>
              <a:rPr lang="ru-RU" sz="2000" b="1" dirty="0" err="1" smtClean="0">
                <a:solidFill>
                  <a:schemeClr val="tx1"/>
                </a:solidFill>
              </a:rPr>
              <a:t>це</a:t>
            </a:r>
            <a:r>
              <a:rPr lang="ru-RU" sz="2000" b="1" dirty="0" smtClean="0">
                <a:solidFill>
                  <a:schemeClr val="tx1"/>
                </a:solidFill>
              </a:rPr>
              <a:t> стала   </a:t>
            </a:r>
            <a:r>
              <a:rPr lang="uk-UA" sz="2000" b="1" dirty="0" smtClean="0">
                <a:solidFill>
                  <a:schemeClr val="tx1"/>
                </a:solidFill>
              </a:rPr>
              <a:t>окупація України  </a:t>
            </a:r>
          </a:p>
          <a:p>
            <a:pPr>
              <a:buNone/>
            </a:pPr>
            <a:r>
              <a:rPr lang="uk-UA" sz="2000" b="1" dirty="0" smtClean="0">
                <a:solidFill>
                  <a:schemeClr val="tx1"/>
                </a:solidFill>
              </a:rPr>
              <a:t>       </a:t>
            </a:r>
            <a:r>
              <a:rPr lang="uk-UA" sz="2000" b="1" dirty="0" err="1" smtClean="0">
                <a:solidFill>
                  <a:schemeClr val="tx1"/>
                </a:solidFill>
              </a:rPr>
              <a:t>австронімецькими</a:t>
            </a:r>
            <a:r>
              <a:rPr lang="uk-UA" sz="2000" b="1" dirty="0" smtClean="0">
                <a:solidFill>
                  <a:schemeClr val="tx1"/>
                </a:solidFill>
              </a:rPr>
              <a:t> військами.</a:t>
            </a:r>
          </a:p>
          <a:p>
            <a:pPr>
              <a:buFont typeface="Wingdings" pitchFamily="2" charset="2"/>
              <a:buChar char="v"/>
            </a:pPr>
            <a:r>
              <a:rPr lang="uk-UA" sz="2000" b="1" dirty="0" smtClean="0">
                <a:solidFill>
                  <a:schemeClr val="tx1"/>
                </a:solidFill>
              </a:rPr>
              <a:t> УЦР, яка повернулася до Києва, не змогла забезпечити виконання   своїх зобов'язань</a:t>
            </a:r>
            <a:r>
              <a:rPr lang="ru-RU" sz="2000" b="1" dirty="0" smtClean="0">
                <a:solidFill>
                  <a:schemeClr val="tx1"/>
                </a:solidFill>
              </a:rPr>
              <a:t>  </a:t>
            </a:r>
            <a:r>
              <a:rPr lang="uk-UA" sz="2000" b="1" dirty="0" smtClean="0">
                <a:solidFill>
                  <a:schemeClr val="tx1"/>
                </a:solidFill>
              </a:rPr>
              <a:t>перед </a:t>
            </a:r>
            <a:r>
              <a:rPr lang="uk-UA" sz="2000" b="1" dirty="0" err="1" smtClean="0">
                <a:solidFill>
                  <a:schemeClr val="tx1"/>
                </a:solidFill>
              </a:rPr>
              <a:t>країнамиЧетверного</a:t>
            </a:r>
            <a:r>
              <a:rPr lang="uk-UA" sz="2000" b="1" dirty="0" smtClean="0">
                <a:solidFill>
                  <a:schemeClr val="tx1"/>
                </a:solidFill>
              </a:rPr>
              <a:t> союзу.</a:t>
            </a:r>
          </a:p>
          <a:p>
            <a:pPr>
              <a:buFont typeface="Wingdings" pitchFamily="2" charset="2"/>
              <a:buChar char="v"/>
            </a:pPr>
            <a:r>
              <a:rPr lang="uk-UA" sz="2000" b="1" dirty="0" smtClean="0">
                <a:solidFill>
                  <a:schemeClr val="tx1"/>
                </a:solidFill>
              </a:rPr>
              <a:t>29 квітня 1918 р. за згоди Німеччини П. Скоропадський вчинив переворот, встановивши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uk-UA" sz="2000" b="1" dirty="0" smtClean="0">
                <a:solidFill>
                  <a:schemeClr val="tx1"/>
                </a:solidFill>
              </a:rPr>
              <a:t>гетьманський режим.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err="1" smtClean="0">
                <a:solidFill>
                  <a:schemeClr val="tx1"/>
                </a:solidFill>
              </a:rPr>
              <a:t>Прийшовши</a:t>
            </a:r>
            <a:r>
              <a:rPr lang="ru-RU" sz="2000" b="1" dirty="0" smtClean="0">
                <a:solidFill>
                  <a:schemeClr val="tx1"/>
                </a:solidFill>
              </a:rPr>
              <a:t> до </a:t>
            </a:r>
            <a:r>
              <a:rPr lang="ru-RU" sz="2000" b="1" dirty="0" err="1" smtClean="0">
                <a:solidFill>
                  <a:schemeClr val="tx1"/>
                </a:solidFill>
              </a:rPr>
              <a:t>влади</a:t>
            </a:r>
            <a:r>
              <a:rPr lang="ru-RU" sz="2000" b="1" dirty="0" smtClean="0">
                <a:solidFill>
                  <a:schemeClr val="tx1"/>
                </a:solidFill>
              </a:rPr>
              <a:t>, П. </a:t>
            </a:r>
            <a:r>
              <a:rPr lang="ru-RU" sz="2000" b="1" dirty="0" err="1" smtClean="0">
                <a:solidFill>
                  <a:schemeClr val="tx1"/>
                </a:solidFill>
              </a:rPr>
              <a:t>Скоропадський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намагався</a:t>
            </a:r>
            <a:r>
              <a:rPr lang="ru-RU" sz="2000" b="1" dirty="0" smtClean="0">
                <a:solidFill>
                  <a:schemeClr val="tx1"/>
                </a:solidFill>
              </a:rPr>
              <a:t> провести </a:t>
            </a:r>
            <a:r>
              <a:rPr lang="ru-RU" sz="2000" b="1" dirty="0" err="1" smtClean="0">
                <a:solidFill>
                  <a:schemeClr val="tx1"/>
                </a:solidFill>
              </a:rPr>
              <a:t>реформи</a:t>
            </a:r>
            <a:r>
              <a:rPr lang="ru-RU" sz="2000" b="1" dirty="0" smtClean="0">
                <a:solidFill>
                  <a:schemeClr val="tx1"/>
                </a:solidFill>
              </a:rPr>
              <a:t> для </a:t>
            </a:r>
            <a:r>
              <a:rPr lang="ru-RU" sz="2000" b="1" dirty="0" err="1" smtClean="0">
                <a:solidFill>
                  <a:schemeClr val="tx1"/>
                </a:solidFill>
              </a:rPr>
              <a:t>стабілізації</a:t>
            </a:r>
            <a:r>
              <a:rPr lang="ru-RU" sz="2000" b="1" dirty="0" smtClean="0">
                <a:solidFill>
                  <a:schemeClr val="tx1"/>
                </a:solidFill>
              </a:rPr>
              <a:t>  </a:t>
            </a:r>
            <a:r>
              <a:rPr lang="uk-UA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становища в </a:t>
            </a:r>
            <a:r>
              <a:rPr lang="ru-RU" sz="2000" b="1" dirty="0" err="1" smtClean="0">
                <a:solidFill>
                  <a:schemeClr val="tx1"/>
                </a:solidFill>
              </a:rPr>
              <a:t>країні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і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досягнення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незалежності</a:t>
            </a:r>
            <a:r>
              <a:rPr lang="ru-RU" sz="2000" b="1" dirty="0" smtClean="0">
                <a:solidFill>
                  <a:schemeClr val="tx1"/>
                </a:solidFill>
              </a:rPr>
              <a:t>. Але </a:t>
            </a:r>
            <a:r>
              <a:rPr lang="ru-RU" sz="2000" b="1" dirty="0" err="1" smtClean="0">
                <a:solidFill>
                  <a:schemeClr val="tx1"/>
                </a:solidFill>
              </a:rPr>
              <a:t>його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політика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була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приречена</a:t>
            </a:r>
            <a:r>
              <a:rPr lang="ru-RU" sz="2000" b="1" dirty="0" smtClean="0">
                <a:solidFill>
                  <a:schemeClr val="tx1"/>
                </a:solidFill>
              </a:rPr>
              <a:t> на </a:t>
            </a:r>
            <a:r>
              <a:rPr lang="uk-UA" sz="2000" b="1" dirty="0" smtClean="0">
                <a:solidFill>
                  <a:schemeClr val="tx1"/>
                </a:solidFill>
              </a:rPr>
              <a:t> невдачу: П. Скоропадського  особисто не підтримували провідні українські політичні сили, його соціальна політика не викликала  захоплення у більшої частини населення,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uk-UA" sz="2000" b="1" dirty="0" smtClean="0">
                <a:solidFill>
                  <a:schemeClr val="tx1"/>
                </a:solidFill>
              </a:rPr>
              <a:t>на міжнародній арені Україна залежала від країн німецького блоку, які зазнали </a:t>
            </a:r>
            <a:r>
              <a:rPr lang="uk-UA" sz="2000" b="1" dirty="0" err="1" smtClean="0">
                <a:solidFill>
                  <a:schemeClr val="tx1"/>
                </a:solidFill>
              </a:rPr>
              <a:t>поразкув</a:t>
            </a:r>
            <a:r>
              <a:rPr lang="uk-UA" sz="2000" b="1" dirty="0" smtClean="0">
                <a:solidFill>
                  <a:schemeClr val="tx1"/>
                </a:solidFill>
              </a:rPr>
              <a:t> Першій світовій війні.</a:t>
            </a:r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МЕТА УРОКУ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10600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 err="1" smtClean="0"/>
              <a:t>визначити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положення</a:t>
            </a:r>
            <a:r>
              <a:rPr lang="ru-RU" dirty="0" smtClean="0"/>
              <a:t> </a:t>
            </a:r>
            <a:r>
              <a:rPr lang="ru-RU" dirty="0" err="1" smtClean="0"/>
              <a:t>Брест-Литовського</a:t>
            </a:r>
            <a:r>
              <a:rPr lang="ru-RU" dirty="0" smtClean="0"/>
              <a:t> мирного договору, причини  </a:t>
            </a:r>
            <a:r>
              <a:rPr lang="ru-RU" dirty="0" err="1" smtClean="0"/>
              <a:t>падіння</a:t>
            </a:r>
            <a:r>
              <a:rPr lang="ru-RU" dirty="0" smtClean="0"/>
              <a:t> </a:t>
            </a:r>
            <a:r>
              <a:rPr lang="ru-RU" dirty="0" err="1" smtClean="0"/>
              <a:t>Центральної</a:t>
            </a:r>
            <a:r>
              <a:rPr lang="ru-RU" dirty="0" smtClean="0"/>
              <a:t> Ради,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схарактеризувати</a:t>
            </a:r>
            <a:r>
              <a:rPr lang="ru-RU" dirty="0" smtClean="0"/>
              <a:t> </a:t>
            </a:r>
            <a:r>
              <a:rPr lang="ru-RU" dirty="0" err="1" smtClean="0"/>
              <a:t>внутрішню</a:t>
            </a:r>
            <a:r>
              <a:rPr lang="ru-RU" dirty="0" smtClean="0"/>
              <a:t> та </a:t>
            </a:r>
            <a:r>
              <a:rPr lang="ru-RU" dirty="0" err="1" smtClean="0"/>
              <a:t>зовнішню</a:t>
            </a:r>
            <a:r>
              <a:rPr lang="ru-RU" dirty="0" smtClean="0"/>
              <a:t> </a:t>
            </a:r>
            <a:r>
              <a:rPr lang="ru-RU" dirty="0" err="1" smtClean="0"/>
              <a:t>політику</a:t>
            </a:r>
            <a:r>
              <a:rPr lang="ru-RU" dirty="0" smtClean="0"/>
              <a:t> П. </a:t>
            </a:r>
            <a:r>
              <a:rPr lang="ru-RU" dirty="0" err="1" smtClean="0"/>
              <a:t>Скоропадського</a:t>
            </a:r>
            <a:r>
              <a:rPr lang="ru-RU" dirty="0" smtClean="0"/>
              <a:t> та  причини </a:t>
            </a:r>
            <a:r>
              <a:rPr lang="ru-RU" dirty="0" err="1" smtClean="0"/>
              <a:t>падіння</a:t>
            </a:r>
            <a:r>
              <a:rPr lang="ru-RU" dirty="0" smtClean="0"/>
              <a:t> </a:t>
            </a:r>
            <a:r>
              <a:rPr lang="ru-RU" dirty="0" err="1" smtClean="0"/>
              <a:t>гетьманського</a:t>
            </a:r>
            <a:r>
              <a:rPr lang="ru-RU" dirty="0" smtClean="0"/>
              <a:t> режиму в </a:t>
            </a:r>
            <a:r>
              <a:rPr lang="ru-RU" dirty="0" err="1" smtClean="0"/>
              <a:t>Україні</a:t>
            </a:r>
            <a:r>
              <a:rPr lang="ru-RU" dirty="0" smtClean="0"/>
              <a:t>; </a:t>
            </a:r>
          </a:p>
          <a:p>
            <a:r>
              <a:rPr lang="ru-RU" dirty="0" err="1" smtClean="0"/>
              <a:t>вдосконалити</a:t>
            </a:r>
            <a:r>
              <a:rPr lang="ru-RU" dirty="0" smtClean="0"/>
              <a:t> </a:t>
            </a:r>
            <a:r>
              <a:rPr lang="ru-RU" dirty="0" err="1" smtClean="0"/>
              <a:t>навички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джерелами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, </a:t>
            </a:r>
            <a:r>
              <a:rPr lang="ru-RU" dirty="0" err="1" smtClean="0"/>
              <a:t>вміння</a:t>
            </a:r>
            <a:r>
              <a:rPr lang="ru-RU" dirty="0" smtClean="0"/>
              <a:t> </a:t>
            </a:r>
            <a:r>
              <a:rPr lang="ru-RU" dirty="0" err="1" smtClean="0"/>
              <a:t>з’ясовувати</a:t>
            </a:r>
            <a:r>
              <a:rPr lang="ru-RU" dirty="0" smtClean="0"/>
              <a:t> </a:t>
            </a:r>
            <a:r>
              <a:rPr lang="ru-RU" dirty="0" err="1" smtClean="0"/>
              <a:t>причинно-наслідкові</a:t>
            </a:r>
            <a:r>
              <a:rPr lang="ru-RU" dirty="0" smtClean="0"/>
              <a:t> </a:t>
            </a:r>
            <a:r>
              <a:rPr lang="ru-RU" dirty="0" err="1" smtClean="0"/>
              <a:t>зв’язки</a:t>
            </a:r>
            <a:r>
              <a:rPr lang="ru-RU" dirty="0" smtClean="0"/>
              <a:t>, </a:t>
            </a:r>
            <a:r>
              <a:rPr lang="ru-RU" dirty="0" err="1" smtClean="0"/>
              <a:t>робити</a:t>
            </a:r>
            <a:r>
              <a:rPr lang="ru-RU" dirty="0" smtClean="0"/>
              <a:t> </a:t>
            </a:r>
            <a:r>
              <a:rPr lang="ru-RU" dirty="0" err="1" smtClean="0"/>
              <a:t>висновки</a:t>
            </a:r>
            <a:r>
              <a:rPr lang="ru-RU" dirty="0" smtClean="0"/>
              <a:t> та </a:t>
            </a:r>
            <a:r>
              <a:rPr lang="ru-RU" dirty="0" err="1" smtClean="0"/>
              <a:t>узагальнення</a:t>
            </a:r>
            <a:r>
              <a:rPr lang="ru-RU" dirty="0" smtClean="0"/>
              <a:t>; </a:t>
            </a:r>
          </a:p>
          <a:p>
            <a:r>
              <a:rPr lang="ru-RU" dirty="0" err="1" smtClean="0"/>
              <a:t>сприяти</a:t>
            </a:r>
            <a:r>
              <a:rPr lang="ru-RU" dirty="0" smtClean="0"/>
              <a:t> </a:t>
            </a:r>
            <a:r>
              <a:rPr lang="ru-RU" dirty="0" err="1" smtClean="0"/>
              <a:t>національно-патріотичному</a:t>
            </a:r>
            <a:r>
              <a:rPr lang="ru-RU" dirty="0" smtClean="0"/>
              <a:t> </a:t>
            </a:r>
            <a:r>
              <a:rPr lang="ru-RU" dirty="0" err="1" smtClean="0"/>
              <a:t>вихованню</a:t>
            </a:r>
            <a:r>
              <a:rPr lang="ru-RU" dirty="0" smtClean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. </a:t>
            </a:r>
          </a:p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ЗАВДАННЯ УРОКУ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Сформувати</a:t>
            </a:r>
            <a:r>
              <a:rPr lang="ru-RU" dirty="0" smtClean="0"/>
              <a:t> </a:t>
            </a:r>
            <a:r>
              <a:rPr lang="ru-RU" dirty="0" err="1" smtClean="0"/>
              <a:t>уявлення</a:t>
            </a:r>
            <a:r>
              <a:rPr lang="ru-RU" dirty="0" smtClean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 про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положення</a:t>
            </a:r>
            <a:r>
              <a:rPr lang="ru-RU" dirty="0" smtClean="0"/>
              <a:t> </a:t>
            </a:r>
            <a:r>
              <a:rPr lang="ru-RU" dirty="0" err="1" smtClean="0"/>
              <a:t>Брест-Литовського</a:t>
            </a:r>
            <a:r>
              <a:rPr lang="ru-RU" dirty="0" smtClean="0"/>
              <a:t> мирного договору;</a:t>
            </a:r>
          </a:p>
          <a:p>
            <a:r>
              <a:rPr lang="ru-RU" dirty="0" smtClean="0"/>
              <a:t> </a:t>
            </a:r>
            <a:r>
              <a:rPr lang="ru-RU" dirty="0" err="1" smtClean="0"/>
              <a:t>Ознайомити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 </a:t>
            </a:r>
            <a:r>
              <a:rPr lang="ru-RU" dirty="0" err="1" smtClean="0"/>
              <a:t>внутрішньою</a:t>
            </a:r>
            <a:r>
              <a:rPr lang="ru-RU" dirty="0" smtClean="0"/>
              <a:t> та </a:t>
            </a:r>
            <a:r>
              <a:rPr lang="ru-RU" dirty="0" err="1" smtClean="0"/>
              <a:t>зовнішньою</a:t>
            </a:r>
            <a:r>
              <a:rPr lang="ru-RU" dirty="0" smtClean="0"/>
              <a:t> </a:t>
            </a:r>
            <a:r>
              <a:rPr lang="ru-RU" dirty="0" err="1" smtClean="0"/>
              <a:t>політикою</a:t>
            </a:r>
            <a:r>
              <a:rPr lang="ru-RU" dirty="0" smtClean="0"/>
              <a:t> П. </a:t>
            </a:r>
            <a:r>
              <a:rPr lang="ru-RU" dirty="0" err="1" smtClean="0"/>
              <a:t>Скоропадського</a:t>
            </a:r>
            <a:r>
              <a:rPr lang="ru-RU" dirty="0" smtClean="0"/>
              <a:t> та  причинами </a:t>
            </a:r>
            <a:r>
              <a:rPr lang="ru-RU" dirty="0" err="1" smtClean="0"/>
              <a:t>падіння</a:t>
            </a:r>
            <a:r>
              <a:rPr lang="ru-RU" dirty="0" smtClean="0"/>
              <a:t> </a:t>
            </a:r>
            <a:r>
              <a:rPr lang="ru-RU" dirty="0" err="1" smtClean="0"/>
              <a:t>гетьманського</a:t>
            </a:r>
            <a:r>
              <a:rPr lang="ru-RU" dirty="0" smtClean="0"/>
              <a:t> режиму в </a:t>
            </a:r>
            <a:r>
              <a:rPr lang="ru-RU" dirty="0" err="1" smtClean="0"/>
              <a:t>Україні</a:t>
            </a:r>
            <a:r>
              <a:rPr lang="ru-RU" dirty="0" smtClean="0"/>
              <a:t>;</a:t>
            </a:r>
          </a:p>
          <a:p>
            <a:r>
              <a:rPr lang="uk-UA" dirty="0" smtClean="0"/>
              <a:t>Розглянути на карті місця основних подій періоду визвольних змагань та військові  дії періоду громадянської війни;</a:t>
            </a:r>
            <a:endParaRPr lang="ru-RU" dirty="0" smtClean="0"/>
          </a:p>
          <a:p>
            <a:r>
              <a:rPr lang="uk-UA" dirty="0" smtClean="0"/>
              <a:t>4. Забезпечити вивчення термінів «Брест-Литовський мирний договір», «Українська  держава», «Директорія»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n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ОЧІКУВАНІ РЕЗУЛЬТАТИ:</a:t>
            </a:r>
            <a:endParaRPr lang="ru-RU" dirty="0">
              <a:ln>
                <a:solidFill>
                  <a:srgbClr val="FF0000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b="1" i="1" dirty="0" smtClean="0"/>
              <a:t>       </a:t>
            </a:r>
            <a:r>
              <a:rPr lang="uk-UA" b="1" i="1" dirty="0" smtClean="0">
                <a:solidFill>
                  <a:srgbClr val="002060"/>
                </a:solidFill>
              </a:rPr>
              <a:t>Після цього уроку учні зможуть:</a:t>
            </a:r>
          </a:p>
          <a:p>
            <a:pPr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lvl="0"/>
            <a:r>
              <a:rPr lang="uk-UA" dirty="0" smtClean="0">
                <a:solidFill>
                  <a:srgbClr val="002060"/>
                </a:solidFill>
              </a:rPr>
              <a:t>визначати хронологічну послідовність подій періоду визвольних змагань;</a:t>
            </a:r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pPr lvl="0"/>
            <a:r>
              <a:rPr lang="uk-UA" dirty="0" smtClean="0">
                <a:solidFill>
                  <a:srgbClr val="002060"/>
                </a:solidFill>
              </a:rPr>
              <a:t>показувати на карті місця основних подій періоду визвольних змагань та військові дії періоду громадянської війни;</a:t>
            </a:r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pPr lvl="0"/>
            <a:r>
              <a:rPr lang="uk-UA" dirty="0" smtClean="0">
                <a:solidFill>
                  <a:srgbClr val="002060"/>
                </a:solidFill>
              </a:rPr>
              <a:t>визначати причинно-наслідкові зв’язки між подіями, явищами та процесами періоду  визвольних змагань;</a:t>
            </a:r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pPr lvl="0"/>
            <a:r>
              <a:rPr lang="uk-UA" dirty="0" smtClean="0">
                <a:solidFill>
                  <a:srgbClr val="002060"/>
                </a:solidFill>
              </a:rPr>
              <a:t>характеризувати внутрішню та зовнішню політику Української держави;</a:t>
            </a:r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pPr lvl="0"/>
            <a:r>
              <a:rPr lang="uk-UA" dirty="0" smtClean="0">
                <a:solidFill>
                  <a:srgbClr val="002060"/>
                </a:solidFill>
              </a:rPr>
              <a:t>формулювати власні погляди та оцінки щодо значення Української держави;</a:t>
            </a:r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pPr lvl="0"/>
            <a:r>
              <a:rPr lang="uk-UA" dirty="0" smtClean="0">
                <a:solidFill>
                  <a:srgbClr val="002060"/>
                </a:solidFill>
              </a:rPr>
              <a:t>описувати соціально-економічне становище, повсякденне життя, настрої населення та  психологічний клімат у суспільстві за часів визвольних змагань;</a:t>
            </a:r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pPr lvl="0"/>
            <a:r>
              <a:rPr lang="uk-UA" dirty="0" smtClean="0">
                <a:solidFill>
                  <a:srgbClr val="002060"/>
                </a:solidFill>
              </a:rPr>
              <a:t>складати політичні портрети видатних діячів Української революції.</a:t>
            </a:r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  <a:t>Основні</a:t>
            </a:r>
            <a:r>
              <a:rPr lang="ru-RU" b="1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ru-RU" b="1" i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  <a:t>поняття</a:t>
            </a:r>
            <a:r>
              <a:rPr lang="ru-RU" b="1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  <a:t>:</a:t>
            </a:r>
            <a:endParaRPr lang="ru-RU" i="1" dirty="0">
              <a:ln>
                <a:solidFill>
                  <a:schemeClr val="accent1">
                    <a:lumMod val="75000"/>
                  </a:schemeClr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 err="1" smtClean="0">
                <a:solidFill>
                  <a:srgbClr val="C00000"/>
                </a:solidFill>
              </a:rPr>
              <a:t>Монархізм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– </a:t>
            </a:r>
            <a:r>
              <a:rPr lang="ru-RU" dirty="0" err="1" smtClean="0"/>
              <a:t>політичний</a:t>
            </a:r>
            <a:r>
              <a:rPr lang="ru-RU" dirty="0" smtClean="0"/>
              <a:t> </a:t>
            </a:r>
            <a:r>
              <a:rPr lang="ru-RU" dirty="0" err="1" smtClean="0"/>
              <a:t>напрям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обстоює</a:t>
            </a:r>
            <a:r>
              <a:rPr lang="ru-RU" dirty="0" smtClean="0"/>
              <a:t> </a:t>
            </a:r>
            <a:r>
              <a:rPr lang="ru-RU" dirty="0" err="1" smtClean="0"/>
              <a:t>монархію</a:t>
            </a:r>
            <a:r>
              <a:rPr lang="ru-RU" dirty="0" smtClean="0"/>
              <a:t> як </a:t>
            </a:r>
            <a:r>
              <a:rPr lang="ru-RU" dirty="0" err="1" smtClean="0"/>
              <a:t>найдосконалішу</a:t>
            </a:r>
            <a:r>
              <a:rPr lang="ru-RU" dirty="0" smtClean="0"/>
              <a:t> форму</a:t>
            </a:r>
          </a:p>
          <a:p>
            <a:pPr>
              <a:buNone/>
            </a:pPr>
            <a:r>
              <a:rPr lang="uk-UA" dirty="0" smtClean="0"/>
              <a:t>    </a:t>
            </a:r>
            <a:r>
              <a:rPr lang="ru-RU" dirty="0" err="1" smtClean="0"/>
              <a:t>державногоуправління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Маніфест</a:t>
            </a:r>
            <a:r>
              <a:rPr lang="ru-RU" dirty="0" smtClean="0"/>
              <a:t> – </a:t>
            </a:r>
            <a:r>
              <a:rPr lang="ru-RU" dirty="0" err="1" smtClean="0"/>
              <a:t>урочисте</a:t>
            </a:r>
            <a:r>
              <a:rPr lang="ru-RU" dirty="0" smtClean="0"/>
              <a:t> </a:t>
            </a:r>
            <a:r>
              <a:rPr lang="ru-RU" dirty="0" err="1" smtClean="0"/>
              <a:t>письмове</a:t>
            </a:r>
            <a:r>
              <a:rPr lang="ru-RU" dirty="0" smtClean="0"/>
              <a:t> </a:t>
            </a:r>
            <a:r>
              <a:rPr lang="ru-RU" dirty="0" err="1" smtClean="0"/>
              <a:t>звернення</a:t>
            </a:r>
            <a:r>
              <a:rPr lang="ru-RU" dirty="0" smtClean="0"/>
              <a:t> </a:t>
            </a:r>
            <a:r>
              <a:rPr lang="ru-RU" dirty="0" err="1" smtClean="0"/>
              <a:t>верховної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приводу </a:t>
            </a:r>
            <a:r>
              <a:rPr lang="ru-RU" dirty="0" err="1" smtClean="0"/>
              <a:t>важливої</a:t>
            </a:r>
            <a:r>
              <a:rPr lang="ru-RU" dirty="0" smtClean="0"/>
              <a:t> </a:t>
            </a:r>
            <a:r>
              <a:rPr lang="ru-RU" dirty="0" err="1" smtClean="0"/>
              <a:t>події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uk-UA" dirty="0" smtClean="0"/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Націоналізація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перехід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приватної</a:t>
            </a:r>
            <a:r>
              <a:rPr lang="ru-RU" dirty="0" smtClean="0"/>
              <a:t> </a:t>
            </a:r>
            <a:r>
              <a:rPr lang="ru-RU" dirty="0" err="1" smtClean="0"/>
              <a:t>власності</a:t>
            </a:r>
            <a:r>
              <a:rPr lang="ru-RU" dirty="0" smtClean="0"/>
              <a:t> у </a:t>
            </a:r>
            <a:r>
              <a:rPr lang="ru-RU" dirty="0" err="1" smtClean="0"/>
              <a:t>власність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,</a:t>
            </a:r>
            <a:r>
              <a:rPr lang="uk-UA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Гетьманський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переворот</a:t>
            </a: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		</a:t>
            </a: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Digor\Desktop\-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80772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err="1" smtClean="0">
                <a:solidFill>
                  <a:srgbClr val="C00000"/>
                </a:solidFill>
              </a:rPr>
              <a:t>Державна</a:t>
            </a:r>
            <a:r>
              <a:rPr lang="ru-RU" b="1" i="1" dirty="0" smtClean="0">
                <a:solidFill>
                  <a:srgbClr val="C00000"/>
                </a:solidFill>
              </a:rPr>
              <a:t>  печатка </a:t>
            </a:r>
            <a:r>
              <a:rPr lang="ru-RU" b="1" i="1" dirty="0" err="1" smtClean="0">
                <a:solidFill>
                  <a:srgbClr val="C00000"/>
                </a:solidFill>
              </a:rPr>
              <a:t>Української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Держави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Digor\Desktop\6365671196456510-o0bnej7kzr-1515071966-taaed-9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143000"/>
            <a:ext cx="66294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chemeClr val="accent2"/>
                </a:solidFill>
              </a:rPr>
              <a:t>П. </a:t>
            </a:r>
            <a:r>
              <a:rPr lang="ru-RU" dirty="0" err="1" smtClean="0">
                <a:ln>
                  <a:solidFill>
                    <a:srgbClr val="C00000"/>
                  </a:solidFill>
                </a:ln>
                <a:solidFill>
                  <a:schemeClr val="accent2"/>
                </a:solidFill>
              </a:rPr>
              <a:t>Скоропадський</a:t>
            </a:r>
            <a:r>
              <a:rPr lang="uk-UA" dirty="0" smtClean="0">
                <a:ln>
                  <a:solidFill>
                    <a:srgbClr val="C00000"/>
                  </a:solidFill>
                </a:ln>
                <a:solidFill>
                  <a:schemeClr val="accent2"/>
                </a:solidFill>
              </a:rPr>
              <a:t> </a:t>
            </a:r>
            <a:endParaRPr lang="ru-RU" dirty="0">
              <a:ln>
                <a:solidFill>
                  <a:srgbClr val="C00000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4038600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Походив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козацько-старшинського</a:t>
            </a:r>
            <a:r>
              <a:rPr lang="ru-RU" dirty="0" smtClean="0"/>
              <a:t> роду </a:t>
            </a:r>
            <a:r>
              <a:rPr lang="ru-RU" dirty="0" err="1" smtClean="0"/>
              <a:t>Скоропадських</a:t>
            </a:r>
            <a:r>
              <a:rPr lang="ru-RU" dirty="0" smtClean="0"/>
              <a:t>. </a:t>
            </a:r>
            <a:r>
              <a:rPr lang="uk-UA" dirty="0" smtClean="0"/>
              <a:t>Офіцер армії Російської імперії. Учасник російсько-японської (1904–1905) та Першої світової воєн (1914–1918).  Гетьман Української Держави (29 квітня —14 грудня 1918).  Один із лідерів та ідеологів</a:t>
            </a:r>
            <a:br>
              <a:rPr lang="uk-UA" dirty="0" smtClean="0"/>
            </a:br>
            <a:r>
              <a:rPr lang="uk-UA" dirty="0" smtClean="0"/>
              <a:t>монархічного гетьманського руху.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Users\Digor\Desktop\13-06-10-skoropadsykiy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447800"/>
            <a:ext cx="41148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Внутрішня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політика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Української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держави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554162"/>
            <a:ext cx="7848600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 smtClean="0"/>
              <a:t>Відновлено</a:t>
            </a:r>
            <a:r>
              <a:rPr lang="uk-UA" dirty="0" smtClean="0"/>
              <a:t>   </a:t>
            </a:r>
            <a:r>
              <a:rPr lang="ru-RU" dirty="0" err="1" smtClean="0"/>
              <a:t>приватну</a:t>
            </a:r>
            <a:r>
              <a:rPr lang="ru-RU" dirty="0" smtClean="0"/>
              <a:t>  </a:t>
            </a:r>
            <a:r>
              <a:rPr lang="ru-RU" dirty="0" err="1" smtClean="0"/>
              <a:t>власність</a:t>
            </a:r>
            <a:r>
              <a:rPr lang="ru-RU" dirty="0" smtClean="0"/>
              <a:t> на землю;</a:t>
            </a:r>
          </a:p>
          <a:p>
            <a:r>
              <a:rPr lang="ru-RU" dirty="0" smtClean="0"/>
              <a:t>Свобода  </a:t>
            </a:r>
            <a:r>
              <a:rPr lang="ru-RU" dirty="0" err="1" smtClean="0"/>
              <a:t>приватної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Відновлення</a:t>
            </a:r>
            <a:r>
              <a:rPr lang="uk-UA" dirty="0" smtClean="0"/>
              <a:t>  </a:t>
            </a:r>
            <a:r>
              <a:rPr lang="ru-RU" dirty="0" err="1" smtClean="0"/>
              <a:t>козацьких</a:t>
            </a:r>
            <a:r>
              <a:rPr lang="ru-RU" dirty="0" smtClean="0"/>
              <a:t> «вольностей»;</a:t>
            </a:r>
          </a:p>
          <a:p>
            <a:r>
              <a:rPr lang="ru-RU" dirty="0" smtClean="0"/>
              <a:t>Закон «Про</a:t>
            </a:r>
            <a:r>
              <a:rPr lang="uk-UA" dirty="0" smtClean="0"/>
              <a:t>  </a:t>
            </a:r>
            <a:r>
              <a:rPr lang="ru-RU" dirty="0" err="1" smtClean="0"/>
              <a:t>державне</a:t>
            </a:r>
            <a:r>
              <a:rPr lang="uk-UA" dirty="0" smtClean="0"/>
              <a:t>  </a:t>
            </a:r>
            <a:r>
              <a:rPr lang="ru-RU" dirty="0" err="1" smtClean="0"/>
              <a:t>громадянство</a:t>
            </a:r>
            <a:r>
              <a:rPr lang="uk-UA" dirty="0" smtClean="0"/>
              <a:t>  </a:t>
            </a:r>
            <a:r>
              <a:rPr lang="ru-RU" dirty="0" err="1" smtClean="0"/>
              <a:t>України</a:t>
            </a:r>
            <a:r>
              <a:rPr lang="ru-RU" dirty="0" smtClean="0"/>
              <a:t>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</TotalTime>
  <Words>388</Words>
  <Application>Microsoft Office PowerPoint</Application>
  <PresentationFormat>Экран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Утворення Української Держави. Павло Скоропадський.                      Внутрішня та зовнішня політика.   </vt:lpstr>
      <vt:lpstr>МЕТА УРОКУ</vt:lpstr>
      <vt:lpstr>ЗАВДАННЯ УРОКУ</vt:lpstr>
      <vt:lpstr>ОЧІКУВАНІ РЕЗУЛЬТАТИ:</vt:lpstr>
      <vt:lpstr>Основні поняття:</vt:lpstr>
      <vt:lpstr>Гетьманський переворот </vt:lpstr>
      <vt:lpstr>Державна  печатка Української Держави</vt:lpstr>
      <vt:lpstr>П. Скоропадський </vt:lpstr>
      <vt:lpstr>Внутрішня політика Української держави </vt:lpstr>
      <vt:lpstr>Зовнішня  політика Української держави</vt:lpstr>
      <vt:lpstr>Культура, освіта</vt:lpstr>
      <vt:lpstr>Грошова одиниця Української держави, 1919р</vt:lpstr>
      <vt:lpstr>Слайд 13</vt:lpstr>
      <vt:lpstr>Причини падіння гетьманату: </vt:lpstr>
      <vt:lpstr>Узагальнення: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Утворення Української Держави. Павло Скоропадський.                      Внутрішня та зовнішня політика.   </dc:title>
  <dc:creator>Digor</dc:creator>
  <cp:lastModifiedBy>Digor</cp:lastModifiedBy>
  <cp:revision>8</cp:revision>
  <dcterms:created xsi:type="dcterms:W3CDTF">2006-08-16T00:00:00Z</dcterms:created>
  <dcterms:modified xsi:type="dcterms:W3CDTF">2018-09-04T19:10:52Z</dcterms:modified>
</cp:coreProperties>
</file>