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5" r:id="rId3"/>
    <p:sldId id="266" r:id="rId4"/>
    <p:sldId id="267" r:id="rId5"/>
    <p:sldId id="268" r:id="rId6"/>
    <p:sldId id="269" r:id="rId7"/>
    <p:sldId id="258" r:id="rId8"/>
    <p:sldId id="271" r:id="rId9"/>
    <p:sldId id="272" r:id="rId10"/>
    <p:sldId id="264" r:id="rId11"/>
    <p:sldId id="275" r:id="rId12"/>
    <p:sldId id="276" r:id="rId13"/>
    <p:sldId id="295" r:id="rId14"/>
    <p:sldId id="296" r:id="rId15"/>
    <p:sldId id="280" r:id="rId16"/>
    <p:sldId id="297" r:id="rId17"/>
    <p:sldId id="299" r:id="rId18"/>
    <p:sldId id="300" r:id="rId19"/>
    <p:sldId id="306" r:id="rId20"/>
    <p:sldId id="277" r:id="rId21"/>
    <p:sldId id="298" r:id="rId22"/>
    <p:sldId id="287" r:id="rId23"/>
    <p:sldId id="303" r:id="rId24"/>
    <p:sldId id="301" r:id="rId25"/>
    <p:sldId id="307" r:id="rId26"/>
    <p:sldId id="302" r:id="rId27"/>
    <p:sldId id="260" r:id="rId28"/>
    <p:sldId id="305" r:id="rId29"/>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12"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653D7438-734F-42EB-A581-DBED52C14AEE}" type="datetimeFigureOut">
              <a:rPr lang="uk-UA" smtClean="0"/>
              <a:t>02.11.2018</a:t>
            </a:fld>
            <a:endParaRPr lang="uk-UA"/>
          </a:p>
        </p:txBody>
      </p:sp>
      <p:sp>
        <p:nvSpPr>
          <p:cNvPr id="19" name="Нижний колонтитул 18"/>
          <p:cNvSpPr>
            <a:spLocks noGrp="1"/>
          </p:cNvSpPr>
          <p:nvPr>
            <p:ph type="ftr" sz="quarter" idx="11"/>
          </p:nvPr>
        </p:nvSpPr>
        <p:spPr/>
        <p:txBody>
          <a:bodyPr/>
          <a:lstStyle/>
          <a:p>
            <a:endParaRPr lang="uk-UA"/>
          </a:p>
        </p:txBody>
      </p:sp>
      <p:sp>
        <p:nvSpPr>
          <p:cNvPr id="27" name="Номер слайда 26"/>
          <p:cNvSpPr>
            <a:spLocks noGrp="1"/>
          </p:cNvSpPr>
          <p:nvPr>
            <p:ph type="sldNum" sz="quarter" idx="12"/>
          </p:nvPr>
        </p:nvSpPr>
        <p:spPr/>
        <p:txBody>
          <a:bodyPr/>
          <a:lstStyle/>
          <a:p>
            <a:fld id="{72F3FB7E-6574-49AA-9348-A175C0640C2E}"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53D7438-734F-42EB-A581-DBED52C14AEE}" type="datetimeFigureOut">
              <a:rPr lang="uk-UA" smtClean="0"/>
              <a:t>02.11.2018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2F3FB7E-6574-49AA-9348-A175C0640C2E}"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53D7438-734F-42EB-A581-DBED52C14AEE}" type="datetimeFigureOut">
              <a:rPr lang="uk-UA" smtClean="0"/>
              <a:t>02.11.2018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2F3FB7E-6574-49AA-9348-A175C0640C2E}"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53D7438-734F-42EB-A581-DBED52C14AEE}" type="datetimeFigureOut">
              <a:rPr lang="uk-UA" smtClean="0"/>
              <a:t>02.11.2018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2F3FB7E-6574-49AA-9348-A175C0640C2E}"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53D7438-734F-42EB-A581-DBED52C14AEE}" type="datetimeFigureOut">
              <a:rPr lang="uk-UA" smtClean="0"/>
              <a:t>02.11.2018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2F3FB7E-6574-49AA-9348-A175C0640C2E}"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53D7438-734F-42EB-A581-DBED52C14AEE}" type="datetimeFigureOut">
              <a:rPr lang="uk-UA" smtClean="0"/>
              <a:t>02.11.2018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2F3FB7E-6574-49AA-9348-A175C0640C2E}"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53D7438-734F-42EB-A581-DBED52C14AEE}" type="datetimeFigureOut">
              <a:rPr lang="uk-UA" smtClean="0"/>
              <a:t>02.11.2018</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72F3FB7E-6574-49AA-9348-A175C0640C2E}"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53D7438-734F-42EB-A581-DBED52C14AEE}" type="datetimeFigureOut">
              <a:rPr lang="uk-UA" smtClean="0"/>
              <a:t>02.11.2018</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72F3FB7E-6574-49AA-9348-A175C0640C2E}"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53D7438-734F-42EB-A581-DBED52C14AEE}" type="datetimeFigureOut">
              <a:rPr lang="uk-UA" smtClean="0"/>
              <a:t>02.11.2018</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72F3FB7E-6574-49AA-9348-A175C0640C2E}"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53D7438-734F-42EB-A581-DBED52C14AEE}" type="datetimeFigureOut">
              <a:rPr lang="uk-UA" smtClean="0"/>
              <a:t>02.11.2018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2F3FB7E-6574-49AA-9348-A175C0640C2E}"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53D7438-734F-42EB-A581-DBED52C14AEE}" type="datetimeFigureOut">
              <a:rPr lang="uk-UA" smtClean="0"/>
              <a:t>02.11.2018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a:xfrm>
            <a:off x="8077200" y="6356350"/>
            <a:ext cx="609600" cy="365125"/>
          </a:xfrm>
        </p:spPr>
        <p:txBody>
          <a:bodyPr/>
          <a:lstStyle/>
          <a:p>
            <a:fld id="{72F3FB7E-6574-49AA-9348-A175C0640C2E}" type="slidenum">
              <a:rPr lang="uk-UA" smtClean="0"/>
              <a:t>‹#›</a:t>
            </a:fld>
            <a:endParaRPr lang="uk-UA"/>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53D7438-734F-42EB-A581-DBED52C14AEE}" type="datetimeFigureOut">
              <a:rPr lang="uk-UA" smtClean="0"/>
              <a:t>02.11.2018</a:t>
            </a:fld>
            <a:endParaRPr lang="uk-UA"/>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uk-UA"/>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F3FB7E-6574-49AA-9348-A175C0640C2E}" type="slidenum">
              <a:rPr lang="uk-UA" smtClean="0"/>
              <a:t>‹#›</a:t>
            </a:fld>
            <a:endParaRPr lang="uk-UA"/>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uk.wikipedia.org/wiki/%D0%92%D1%96%D1%81%D0%BA" TargetMode="External"/><Relationship Id="rId3" Type="http://schemas.openxmlformats.org/officeDocument/2006/relationships/hyperlink" Target="https://uk.wikipedia.org/wiki/%D0%95%D0%BC%D1%83%D0%BB%D1%8C%D1%81%D1%96%D1%8F" TargetMode="External"/><Relationship Id="rId7" Type="http://schemas.openxmlformats.org/officeDocument/2006/relationships/hyperlink" Target="https://uk.wikipedia.org/wiki/%D0%9C%D0%B0%D0%BB%D1%8E%D0%B2%D0%B0%D0%BD%D0%BD%D1%8F" TargetMode="External"/><Relationship Id="rId2" Type="http://schemas.openxmlformats.org/officeDocument/2006/relationships/hyperlink" Target="https://uk.wikipedia.org/wiki/%D0%A4%D0%B0%D1%80%D0%B1%D0%B0" TargetMode="External"/><Relationship Id="rId1" Type="http://schemas.openxmlformats.org/officeDocument/2006/relationships/slideLayout" Target="../slideLayouts/slideLayout2.xml"/><Relationship Id="rId6" Type="http://schemas.openxmlformats.org/officeDocument/2006/relationships/hyperlink" Target="https://uk.wikipedia.org/wiki/%D0%A1%D1%96%D0%BA" TargetMode="External"/><Relationship Id="rId5" Type="http://schemas.openxmlformats.org/officeDocument/2006/relationships/hyperlink" Target="https://uk.wikipedia.org/wiki/%D0%AF%D0%B9%D1%86%D1%8F" TargetMode="External"/><Relationship Id="rId4" Type="http://schemas.openxmlformats.org/officeDocument/2006/relationships/hyperlink" Target="https://uk.wikipedia.org/wiki/%D0%9A%D1%83%D1%80%D0%BA%D0%B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uk.wikipedia.org/wiki/%D0%95%D0%BD%D0%BA%D0%B0%D0%B2%D1%81%D1%82%D0%B8%D0%BA%D0%B0" TargetMode="External"/><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hyperlink" Target="http://faqukr.ru/duhovnij-rozvitok/79131-matir-bozha-ikona-ta-ii-proobraz.html" TargetMode="Externa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russia.tv/video/show/brand_id/10423/episode_id/211509/video_id/211509/" TargetMode="External"/><Relationship Id="rId2" Type="http://schemas.openxmlformats.org/officeDocument/2006/relationships/hyperlink" Target="https://www.youtube.com/watch?v=N3Mfl1Y8Ys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narodna-osvita.com.ua/6025-vzantyskiy-stil.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340768"/>
            <a:ext cx="8599984" cy="936104"/>
          </a:xfrm>
        </p:spPr>
        <p:txBody>
          <a:bodyPr>
            <a:noAutofit/>
          </a:bodyPr>
          <a:lstStyle/>
          <a:p>
            <a:pPr algn="ctr"/>
            <a:r>
              <a:rPr lang="uk-UA" sz="6600" i="1" dirty="0" smtClean="0">
                <a:solidFill>
                  <a:srgbClr val="FFC000"/>
                </a:solidFill>
                <a:cs typeface="Aharoni" pitchFamily="2" charset="-79"/>
              </a:rPr>
              <a:t>Візантійський стиль</a:t>
            </a:r>
            <a:endParaRPr lang="uk-UA" sz="6600" i="1" dirty="0">
              <a:solidFill>
                <a:srgbClr val="FFC000"/>
              </a:solidFill>
              <a:cs typeface="Aharoni" pitchFamily="2" charset="-79"/>
            </a:endParaRPr>
          </a:p>
        </p:txBody>
      </p:sp>
      <p:sp>
        <p:nvSpPr>
          <p:cNvPr id="3" name="Подзаголовок 2"/>
          <p:cNvSpPr>
            <a:spLocks noGrp="1"/>
          </p:cNvSpPr>
          <p:nvPr>
            <p:ph type="subTitle" idx="1"/>
          </p:nvPr>
        </p:nvSpPr>
        <p:spPr>
          <a:xfrm>
            <a:off x="3563888" y="4869160"/>
            <a:ext cx="4822304" cy="1814358"/>
          </a:xfrm>
        </p:spPr>
        <p:txBody>
          <a:bodyPr>
            <a:normAutofit fontScale="77500" lnSpcReduction="20000"/>
          </a:bodyPr>
          <a:lstStyle/>
          <a:p>
            <a:endParaRPr lang="uk-UA" i="1" dirty="0" smtClean="0"/>
          </a:p>
          <a:p>
            <a:r>
              <a:rPr lang="uk-UA" i="1" dirty="0" smtClean="0">
                <a:solidFill>
                  <a:srgbClr val="FFFF00"/>
                </a:solidFill>
              </a:rPr>
              <a:t>Вчитель образотворчого </a:t>
            </a:r>
            <a:r>
              <a:rPr lang="uk-UA" i="1" dirty="0" smtClean="0">
                <a:solidFill>
                  <a:srgbClr val="FFFF00"/>
                </a:solidFill>
              </a:rPr>
              <a:t>мистецтва та мистецтва </a:t>
            </a:r>
            <a:endParaRPr lang="uk-UA" i="1" dirty="0" smtClean="0">
              <a:solidFill>
                <a:srgbClr val="FFFF00"/>
              </a:solidFill>
            </a:endParaRPr>
          </a:p>
          <a:p>
            <a:r>
              <a:rPr lang="uk-UA" i="1" dirty="0" smtClean="0">
                <a:solidFill>
                  <a:srgbClr val="FFFF00"/>
                </a:solidFill>
              </a:rPr>
              <a:t>Школи І-ІІІ ступенів №294 </a:t>
            </a:r>
          </a:p>
          <a:p>
            <a:r>
              <a:rPr lang="uk-UA" i="1" dirty="0" smtClean="0">
                <a:solidFill>
                  <a:srgbClr val="FFFF00"/>
                </a:solidFill>
              </a:rPr>
              <a:t>Деснянського району </a:t>
            </a:r>
            <a:r>
              <a:rPr lang="uk-UA" i="1" dirty="0" err="1" smtClean="0">
                <a:solidFill>
                  <a:srgbClr val="FFFF00"/>
                </a:solidFill>
              </a:rPr>
              <a:t>м.Києва</a:t>
            </a:r>
            <a:endParaRPr lang="uk-UA" i="1" dirty="0" smtClean="0">
              <a:solidFill>
                <a:srgbClr val="FFFF00"/>
              </a:solidFill>
            </a:endParaRPr>
          </a:p>
          <a:p>
            <a:r>
              <a:rPr lang="uk-UA" i="1" dirty="0" err="1" smtClean="0">
                <a:solidFill>
                  <a:srgbClr val="FFFF00"/>
                </a:solidFill>
              </a:rPr>
              <a:t>Бекіш</a:t>
            </a:r>
            <a:r>
              <a:rPr lang="uk-UA" i="1" dirty="0" smtClean="0">
                <a:solidFill>
                  <a:srgbClr val="FFFF00"/>
                </a:solidFill>
              </a:rPr>
              <a:t> Олена Михайлівна</a:t>
            </a:r>
            <a:endParaRPr lang="uk-UA" i="1" dirty="0">
              <a:solidFill>
                <a:srgbClr val="FFFF00"/>
              </a:solidFill>
            </a:endParaRPr>
          </a:p>
        </p:txBody>
      </p:sp>
      <p:sp>
        <p:nvSpPr>
          <p:cNvPr id="4" name="Прямоугольник 3"/>
          <p:cNvSpPr/>
          <p:nvPr/>
        </p:nvSpPr>
        <p:spPr>
          <a:xfrm>
            <a:off x="4442798" y="3244334"/>
            <a:ext cx="332142" cy="369332"/>
          </a:xfrm>
          <a:prstGeom prst="rect">
            <a:avLst/>
          </a:prstGeom>
        </p:spPr>
        <p:txBody>
          <a:bodyPr wrap="none">
            <a:spAutoFit/>
          </a:bodyPr>
          <a:lstStyle/>
          <a:p>
            <a:r>
              <a:rPr lang="uk-UA" b="0" dirty="0" smtClean="0"/>
              <a:t>  </a:t>
            </a:r>
            <a:endParaRPr lang="uk-UA" dirty="0"/>
          </a:p>
        </p:txBody>
      </p:sp>
      <p:pic>
        <p:nvPicPr>
          <p:cNvPr id="21506" name="Picture 2" descr="http://1.bp.blogspot.com/-pKxyTwiekgo/Vip1iyMqU0I/AAAAAAAADjE/PqvKeZmUBzc/s640/3.jpg"/>
          <p:cNvPicPr>
            <a:picLocks noChangeAspect="1" noChangeArrowheads="1"/>
          </p:cNvPicPr>
          <p:nvPr/>
        </p:nvPicPr>
        <p:blipFill>
          <a:blip r:embed="rId2" cstate="print"/>
          <a:srcRect/>
          <a:stretch>
            <a:fillRect/>
          </a:stretch>
        </p:blipFill>
        <p:spPr bwMode="auto">
          <a:xfrm>
            <a:off x="323528" y="2420888"/>
            <a:ext cx="4716403" cy="2304256"/>
          </a:xfrm>
          <a:prstGeom prst="rect">
            <a:avLst/>
          </a:prstGeom>
          <a:noFill/>
        </p:spPr>
      </p:pic>
      <p:sp>
        <p:nvSpPr>
          <p:cNvPr id="6" name="TextBox 5"/>
          <p:cNvSpPr txBox="1"/>
          <p:nvPr/>
        </p:nvSpPr>
        <p:spPr>
          <a:xfrm>
            <a:off x="251520" y="260648"/>
            <a:ext cx="8892480" cy="1200329"/>
          </a:xfrm>
          <a:prstGeom prst="rect">
            <a:avLst/>
          </a:prstGeom>
          <a:noFill/>
        </p:spPr>
        <p:txBody>
          <a:bodyPr wrap="square" rtlCol="0">
            <a:spAutoFit/>
          </a:bodyPr>
          <a:lstStyle/>
          <a:p>
            <a:pPr algn="ctr"/>
            <a:r>
              <a:rPr lang="uk-UA" sz="3600" b="1" i="1" dirty="0" smtClean="0">
                <a:solidFill>
                  <a:srgbClr val="FFFF00"/>
                </a:solidFill>
                <a:latin typeface="Times New Roman" pitchFamily="18" charset="0"/>
                <a:cs typeface="Times New Roman" pitchFamily="18" charset="0"/>
              </a:rPr>
              <a:t>Інтегрований курс «Мистецтво</a:t>
            </a:r>
            <a:r>
              <a:rPr lang="uk-UA" sz="3600" b="1" i="1" dirty="0" smtClean="0">
                <a:solidFill>
                  <a:srgbClr val="FFFF00"/>
                </a:solidFill>
                <a:latin typeface="Times New Roman" pitchFamily="18" charset="0"/>
                <a:cs typeface="Times New Roman" pitchFamily="18" charset="0"/>
              </a:rPr>
              <a:t>»</a:t>
            </a:r>
            <a:r>
              <a:rPr lang="uk-UA" sz="3600" b="1" i="1" dirty="0" smtClean="0">
                <a:solidFill>
                  <a:srgbClr val="FFFF00"/>
                </a:solidFill>
                <a:latin typeface="Times New Roman" pitchFamily="18" charset="0"/>
                <a:cs typeface="Times New Roman" pitchFamily="18" charset="0"/>
              </a:rPr>
              <a:t> </a:t>
            </a:r>
            <a:r>
              <a:rPr lang="uk-UA" sz="3600" b="1" i="1" dirty="0" smtClean="0">
                <a:solidFill>
                  <a:srgbClr val="FFFF00"/>
                </a:solidFill>
                <a:latin typeface="Times New Roman" pitchFamily="18" charset="0"/>
                <a:cs typeface="Times New Roman" pitchFamily="18" charset="0"/>
              </a:rPr>
              <a:t>8клас</a:t>
            </a:r>
          </a:p>
          <a:p>
            <a:pPr algn="ctr"/>
            <a:r>
              <a:rPr lang="uk-UA" sz="3600" b="1" i="1" dirty="0" smtClean="0">
                <a:solidFill>
                  <a:srgbClr val="92D050"/>
                </a:solidFill>
                <a:latin typeface="Times New Roman" pitchFamily="18" charset="0"/>
                <a:cs typeface="Times New Roman" pitchFamily="18" charset="0"/>
              </a:rPr>
              <a:t>Стилі та напрямки стародавніх епох</a:t>
            </a:r>
          </a:p>
        </p:txBody>
      </p:sp>
      <p:pic>
        <p:nvPicPr>
          <p:cNvPr id="21508" name="Picture 4" descr="Картинки по запросу візантійська держава"/>
          <p:cNvPicPr>
            <a:picLocks noChangeAspect="1" noChangeArrowheads="1"/>
          </p:cNvPicPr>
          <p:nvPr/>
        </p:nvPicPr>
        <p:blipFill>
          <a:blip r:embed="rId3" cstate="print"/>
          <a:srcRect/>
          <a:stretch>
            <a:fillRect/>
          </a:stretch>
        </p:blipFill>
        <p:spPr bwMode="auto">
          <a:xfrm>
            <a:off x="827584" y="4869160"/>
            <a:ext cx="2376264" cy="1609604"/>
          </a:xfrm>
          <a:prstGeom prst="rect">
            <a:avLst/>
          </a:prstGeom>
          <a:noFill/>
        </p:spPr>
      </p:pic>
      <p:pic>
        <p:nvPicPr>
          <p:cNvPr id="21512" name="Picture 8" descr="http://fellowtraveler.ru/sites/default/files/field/image/sofijskij-sobor-v-konstantinopole-stambul_7.JPG"/>
          <p:cNvPicPr>
            <a:picLocks noChangeAspect="1" noChangeArrowheads="1"/>
          </p:cNvPicPr>
          <p:nvPr/>
        </p:nvPicPr>
        <p:blipFill>
          <a:blip r:embed="rId4" cstate="print"/>
          <a:srcRect/>
          <a:stretch>
            <a:fillRect/>
          </a:stretch>
        </p:blipFill>
        <p:spPr bwMode="auto">
          <a:xfrm>
            <a:off x="5292080" y="2564904"/>
            <a:ext cx="3524442" cy="208823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img495"/>
          <p:cNvPicPr>
            <a:picLocks noChangeAspect="1" noChangeArrowheads="1"/>
          </p:cNvPicPr>
          <p:nvPr/>
        </p:nvPicPr>
        <p:blipFill>
          <a:blip r:embed="rId2" cstate="print"/>
          <a:srcRect b="9518"/>
          <a:stretch>
            <a:fillRect/>
          </a:stretch>
        </p:blipFill>
        <p:spPr bwMode="auto">
          <a:xfrm>
            <a:off x="395536" y="1124744"/>
            <a:ext cx="3863845" cy="4642268"/>
          </a:xfrm>
          <a:prstGeom prst="rect">
            <a:avLst/>
          </a:prstGeom>
          <a:noFill/>
          <a:ln w="9525">
            <a:noFill/>
            <a:miter lim="800000"/>
            <a:headEnd/>
            <a:tailEnd/>
          </a:ln>
        </p:spPr>
      </p:pic>
      <p:sp>
        <p:nvSpPr>
          <p:cNvPr id="6" name="Содержимое 5"/>
          <p:cNvSpPr>
            <a:spLocks noGrp="1"/>
          </p:cNvSpPr>
          <p:nvPr>
            <p:ph idx="1"/>
          </p:nvPr>
        </p:nvSpPr>
        <p:spPr>
          <a:xfrm>
            <a:off x="4644008" y="1268760"/>
            <a:ext cx="4114800" cy="4608512"/>
          </a:xfrm>
        </p:spPr>
        <p:txBody>
          <a:bodyPr>
            <a:normAutofit fontScale="92500" lnSpcReduction="10000"/>
          </a:bodyPr>
          <a:lstStyle/>
          <a:p>
            <a:r>
              <a:rPr lang="ru-RU" sz="2800" dirty="0" err="1" smtClean="0"/>
              <a:t>Спочатку</a:t>
            </a:r>
            <a:r>
              <a:rPr lang="ru-RU" sz="2800" dirty="0" smtClean="0"/>
              <a:t> </a:t>
            </a:r>
            <a:r>
              <a:rPr lang="ru-RU" sz="2800" dirty="0" err="1" smtClean="0"/>
              <a:t>найбільш</a:t>
            </a:r>
            <a:r>
              <a:rPr lang="ru-RU" sz="2800" dirty="0" smtClean="0"/>
              <a:t> </a:t>
            </a:r>
            <a:r>
              <a:rPr lang="ru-RU" sz="2800" dirty="0" err="1" smtClean="0"/>
              <a:t>поширеною</a:t>
            </a:r>
            <a:r>
              <a:rPr lang="ru-RU" sz="2800" dirty="0" smtClean="0"/>
              <a:t> формою </a:t>
            </a:r>
            <a:r>
              <a:rPr lang="ru-RU" sz="2800" dirty="0" err="1" smtClean="0"/>
              <a:t>церковних</a:t>
            </a:r>
            <a:r>
              <a:rPr lang="ru-RU" sz="2800" dirty="0" smtClean="0"/>
              <a:t> </a:t>
            </a:r>
            <a:r>
              <a:rPr lang="ru-RU" sz="2800" dirty="0" err="1" smtClean="0"/>
              <a:t>будівель</a:t>
            </a:r>
            <a:r>
              <a:rPr lang="ru-RU" sz="2800" dirty="0" smtClean="0"/>
              <a:t> </a:t>
            </a:r>
            <a:r>
              <a:rPr lang="ru-RU" sz="2800" dirty="0" err="1" smtClean="0"/>
              <a:t>була</a:t>
            </a:r>
            <a:r>
              <a:rPr lang="ru-RU" sz="2800" dirty="0" smtClean="0"/>
              <a:t> </a:t>
            </a:r>
            <a:r>
              <a:rPr lang="ru-RU" sz="2800" dirty="0" err="1" smtClean="0"/>
              <a:t>базиліка</a:t>
            </a:r>
            <a:r>
              <a:rPr lang="ru-RU" sz="2800" dirty="0" smtClean="0"/>
              <a:t>. </a:t>
            </a:r>
            <a:r>
              <a:rPr lang="ru-RU" sz="2800" dirty="0" err="1" smtClean="0"/>
              <a:t>Поступово</a:t>
            </a:r>
            <a:r>
              <a:rPr lang="ru-RU" sz="2800" dirty="0" smtClean="0"/>
              <a:t> все </a:t>
            </a:r>
            <a:r>
              <a:rPr lang="ru-RU" sz="2800" dirty="0" err="1" smtClean="0"/>
              <a:t>більшого</a:t>
            </a:r>
            <a:r>
              <a:rPr lang="ru-RU" sz="2800" dirty="0" smtClean="0"/>
              <a:t> </a:t>
            </a:r>
            <a:r>
              <a:rPr lang="ru-RU" sz="2800" dirty="0" err="1" smtClean="0"/>
              <a:t>значення</a:t>
            </a:r>
            <a:r>
              <a:rPr lang="ru-RU" sz="2800" dirty="0" smtClean="0"/>
              <a:t> став </a:t>
            </a:r>
            <a:r>
              <a:rPr lang="ru-RU" sz="2800" dirty="0" err="1" smtClean="0"/>
              <a:t>набувати</a:t>
            </a:r>
            <a:r>
              <a:rPr lang="ru-RU" sz="2800" dirty="0" smtClean="0"/>
              <a:t> </a:t>
            </a:r>
            <a:r>
              <a:rPr lang="ru-RU" sz="2800" dirty="0" err="1" smtClean="0"/>
              <a:t>інший</a:t>
            </a:r>
            <a:r>
              <a:rPr lang="ru-RU" sz="2800" dirty="0" smtClean="0"/>
              <a:t> тип храму - </a:t>
            </a:r>
            <a:r>
              <a:rPr lang="ru-RU" sz="2800" dirty="0" err="1" smtClean="0"/>
              <a:t>хрестово-купольний</a:t>
            </a:r>
            <a:r>
              <a:rPr lang="ru-RU" sz="2800" dirty="0" smtClean="0"/>
              <a:t>, </a:t>
            </a:r>
            <a:r>
              <a:rPr lang="ru-RU" sz="2800" dirty="0" err="1" smtClean="0"/>
              <a:t>що</a:t>
            </a:r>
            <a:r>
              <a:rPr lang="ru-RU" sz="2800" dirty="0" smtClean="0"/>
              <a:t> </a:t>
            </a:r>
            <a:r>
              <a:rPr lang="ru-RU" sz="2800" dirty="0" err="1" smtClean="0"/>
              <a:t>має</a:t>
            </a:r>
            <a:r>
              <a:rPr lang="ru-RU" sz="2800" dirty="0" smtClean="0"/>
              <a:t> в </a:t>
            </a:r>
            <a:r>
              <a:rPr lang="ru-RU" sz="2800" dirty="0" err="1" smtClean="0"/>
              <a:t>плані</a:t>
            </a:r>
            <a:r>
              <a:rPr lang="ru-RU" sz="2800" dirty="0" smtClean="0"/>
              <a:t> форму равноконечного </a:t>
            </a:r>
            <a:r>
              <a:rPr lang="ru-RU" sz="2800" dirty="0" err="1" smtClean="0"/>
              <a:t>хреста</a:t>
            </a:r>
            <a:r>
              <a:rPr lang="ru-RU" sz="2800" dirty="0" smtClean="0"/>
              <a:t> </a:t>
            </a:r>
            <a:r>
              <a:rPr lang="ru-RU" sz="2800" dirty="0" err="1" smtClean="0"/>
              <a:t>і</a:t>
            </a:r>
            <a:r>
              <a:rPr lang="ru-RU" sz="2800" dirty="0" smtClean="0"/>
              <a:t> завершений в </a:t>
            </a:r>
            <a:r>
              <a:rPr lang="ru-RU" sz="2800" dirty="0" err="1" smtClean="0"/>
              <a:t>центрі</a:t>
            </a:r>
            <a:r>
              <a:rPr lang="ru-RU" sz="2800" dirty="0" smtClean="0"/>
              <a:t> куполом.</a:t>
            </a:r>
            <a:endParaRPr lang="ru-RU"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Прямоугольник 3"/>
          <p:cNvSpPr>
            <a:spLocks noChangeArrowheads="1"/>
          </p:cNvSpPr>
          <p:nvPr/>
        </p:nvSpPr>
        <p:spPr bwMode="auto">
          <a:xfrm>
            <a:off x="467544" y="4221088"/>
            <a:ext cx="8064895" cy="1631216"/>
          </a:xfrm>
          <a:prstGeom prst="rect">
            <a:avLst/>
          </a:prstGeom>
          <a:noFill/>
          <a:ln w="9525">
            <a:noFill/>
            <a:miter lim="800000"/>
            <a:headEnd/>
            <a:tailEnd/>
          </a:ln>
        </p:spPr>
        <p:txBody>
          <a:bodyPr wrap="square">
            <a:spAutoFit/>
          </a:bodyPr>
          <a:lstStyle/>
          <a:p>
            <a:pPr algn="ctr"/>
            <a:r>
              <a:rPr lang="uk-UA" sz="2000" dirty="0"/>
              <a:t>Найвищим досягненням візантійської архітектури був собор св. Софії в Константинополі,</a:t>
            </a:r>
            <a:br>
              <a:rPr lang="uk-UA" sz="2000" dirty="0"/>
            </a:br>
            <a:r>
              <a:rPr lang="uk-UA" sz="2000" dirty="0"/>
              <a:t>головний собор імперії і всього християнського світу. Він був побудований в 532-537 рр.. малоазійським зодчими </a:t>
            </a:r>
            <a:r>
              <a:rPr lang="uk-UA" sz="2000" dirty="0" err="1"/>
              <a:t>Анфімієм</a:t>
            </a:r>
            <a:r>
              <a:rPr lang="uk-UA" sz="2000" dirty="0"/>
              <a:t> і </a:t>
            </a:r>
            <a:r>
              <a:rPr lang="uk-UA" sz="2000" dirty="0" err="1"/>
              <a:t>Ісідором</a:t>
            </a:r>
            <a:r>
              <a:rPr lang="uk-UA" sz="2000" dirty="0"/>
              <a:t> і поєднував у собі базиліку з купольним перекриттям.</a:t>
            </a:r>
          </a:p>
        </p:txBody>
      </p:sp>
      <p:pic>
        <p:nvPicPr>
          <p:cNvPr id="4" name="Picture 2" descr="Софийский Собор"/>
          <p:cNvPicPr>
            <a:picLocks noChangeAspect="1" noChangeArrowheads="1"/>
          </p:cNvPicPr>
          <p:nvPr/>
        </p:nvPicPr>
        <p:blipFill>
          <a:blip r:embed="rId2" cstate="print"/>
          <a:srcRect/>
          <a:stretch>
            <a:fillRect/>
          </a:stretch>
        </p:blipFill>
        <p:spPr bwMode="auto">
          <a:xfrm>
            <a:off x="1331640" y="980728"/>
            <a:ext cx="6336704" cy="316835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img494"/>
          <p:cNvPicPr>
            <a:picLocks noChangeAspect="1" noChangeArrowheads="1"/>
          </p:cNvPicPr>
          <p:nvPr/>
        </p:nvPicPr>
        <p:blipFill>
          <a:blip r:embed="rId2" cstate="print"/>
          <a:srcRect/>
          <a:stretch>
            <a:fillRect/>
          </a:stretch>
        </p:blipFill>
        <p:spPr bwMode="auto">
          <a:xfrm>
            <a:off x="323850" y="0"/>
            <a:ext cx="4405313" cy="6858000"/>
          </a:xfrm>
          <a:prstGeom prst="rect">
            <a:avLst/>
          </a:prstGeom>
          <a:noFill/>
          <a:ln w="9525">
            <a:noFill/>
            <a:miter lim="800000"/>
            <a:headEnd/>
            <a:tailEnd/>
          </a:ln>
        </p:spPr>
      </p:pic>
      <p:sp>
        <p:nvSpPr>
          <p:cNvPr id="11267" name="Прямоугольник 3"/>
          <p:cNvSpPr>
            <a:spLocks noChangeArrowheads="1"/>
          </p:cNvSpPr>
          <p:nvPr/>
        </p:nvSpPr>
        <p:spPr bwMode="auto">
          <a:xfrm>
            <a:off x="5435600" y="333375"/>
            <a:ext cx="3240088" cy="6184900"/>
          </a:xfrm>
          <a:prstGeom prst="rect">
            <a:avLst/>
          </a:prstGeom>
          <a:noFill/>
          <a:ln w="9525">
            <a:noFill/>
            <a:miter lim="800000"/>
            <a:headEnd/>
            <a:tailEnd/>
          </a:ln>
        </p:spPr>
        <p:txBody>
          <a:bodyPr>
            <a:spAutoFit/>
          </a:bodyPr>
          <a:lstStyle/>
          <a:p>
            <a:pPr algn="ctr"/>
            <a:r>
              <a:rPr lang="uk-UA" sz="2000" dirty="0"/>
              <a:t>  </a:t>
            </a:r>
            <a:r>
              <a:rPr lang="uk-UA" sz="2200" dirty="0"/>
              <a:t>Храм вважався символом і зменшеною моделлю Всесвіту і поєднував у собі основні частини світобудови. Чотири його стіни символізували чотири сторони світу під владою єдиної церкви, купол уподібнювався небу, вівтар завжди містився на сході, бо там, згідно Біблії, знаходився Едем (рай), західна ж частина храму символізувала пекло.</a:t>
            </a:r>
          </a:p>
        </p:txBody>
      </p:sp>
      <p:pic>
        <p:nvPicPr>
          <p:cNvPr id="4" name="Picture 5" descr="img494"/>
          <p:cNvPicPr>
            <a:picLocks noChangeAspect="1" noChangeArrowheads="1"/>
          </p:cNvPicPr>
          <p:nvPr/>
        </p:nvPicPr>
        <p:blipFill>
          <a:blip r:embed="rId2" cstate="print"/>
          <a:srcRect/>
          <a:stretch>
            <a:fillRect/>
          </a:stretch>
        </p:blipFill>
        <p:spPr bwMode="auto">
          <a:xfrm>
            <a:off x="323528" y="0"/>
            <a:ext cx="44053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700808"/>
            <a:ext cx="8147248" cy="4767808"/>
          </a:xfrm>
        </p:spPr>
        <p:txBody>
          <a:bodyPr>
            <a:normAutofit fontScale="92500" lnSpcReduction="20000"/>
          </a:bodyPr>
          <a:lstStyle/>
          <a:p>
            <a:r>
              <a:rPr lang="uk-UA" b="1" dirty="0" smtClean="0"/>
              <a:t>ІІ. Мотивація навчальної діяльності</a:t>
            </a:r>
            <a:r>
              <a:rPr lang="uk-UA" dirty="0" smtClean="0"/>
              <a:t>.</a:t>
            </a:r>
          </a:p>
          <a:p>
            <a:r>
              <a:rPr lang="uk-UA" b="1" dirty="0" smtClean="0"/>
              <a:t>Слово вчителя:</a:t>
            </a:r>
          </a:p>
          <a:p>
            <a:r>
              <a:rPr lang="uk-UA" b="1" dirty="0" smtClean="0"/>
              <a:t>Блискуча і своєрідна, найрозвиненіша в Європі держава, наступниця Риму. Ця держава розстелила свої кордони на Балканському півострові, в Малій Азії, Сирії, Палестині, Єгипті, частині Месопотамії, Західній Вірменії і Грузії, Херсонесі, на островах Кіпр і Крит. Це Візантійська імперія з серцем в місті Константинополь.</a:t>
            </a:r>
            <a:endParaRPr lang="uk-UA" dirty="0" smtClean="0"/>
          </a:p>
          <a:p>
            <a:r>
              <a:rPr lang="uk-UA" b="1" dirty="0" smtClean="0"/>
              <a:t>Візантія дала поштовх для розвитку світової культурної спадщини, свідками якої стало людство, яке і до сьогодні насолоджується неоціненними скарбами мистецтва і бере за приклад цю державу.</a:t>
            </a:r>
            <a:endParaRPr lang="uk-UA" dirty="0" smtClean="0"/>
          </a:p>
          <a:p>
            <a:endParaRPr lang="uk-UA" dirty="0"/>
          </a:p>
        </p:txBody>
      </p:sp>
      <p:pic>
        <p:nvPicPr>
          <p:cNvPr id="4" name="Picture 6" descr="270px-Areobindus_01"/>
          <p:cNvPicPr>
            <a:picLocks noChangeAspect="1" noChangeArrowheads="1"/>
          </p:cNvPicPr>
          <p:nvPr/>
        </p:nvPicPr>
        <p:blipFill>
          <a:blip r:embed="rId2" cstate="print"/>
          <a:srcRect/>
          <a:stretch>
            <a:fillRect/>
          </a:stretch>
        </p:blipFill>
        <p:spPr bwMode="auto">
          <a:xfrm>
            <a:off x="6948264" y="404664"/>
            <a:ext cx="1366838" cy="191293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908720"/>
            <a:ext cx="8291264" cy="5415880"/>
          </a:xfrm>
        </p:spPr>
        <p:txBody>
          <a:bodyPr>
            <a:normAutofit fontScale="85000" lnSpcReduction="10000"/>
          </a:bodyPr>
          <a:lstStyle/>
          <a:p>
            <a:r>
              <a:rPr lang="uk-UA" b="1" dirty="0" smtClean="0"/>
              <a:t>ІV. Вивчення нового матеріалу</a:t>
            </a:r>
            <a:r>
              <a:rPr lang="uk-UA" dirty="0" smtClean="0"/>
              <a:t>.</a:t>
            </a:r>
          </a:p>
          <a:p>
            <a:r>
              <a:rPr lang="uk-UA" b="1" dirty="0" smtClean="0"/>
              <a:t>Слово вчителя</a:t>
            </a:r>
          </a:p>
          <a:p>
            <a:r>
              <a:rPr lang="uk-UA" b="1" dirty="0" smtClean="0"/>
              <a:t>На мистецтво Візантії істотно впливала православна церква. Тому, творчість митців того часу носила виразно релігійний характер і залежала від установлених церквою канонів. </a:t>
            </a:r>
            <a:endParaRPr lang="uk-UA" dirty="0" smtClean="0"/>
          </a:p>
          <a:p>
            <a:r>
              <a:rPr lang="uk-UA" b="1" dirty="0" smtClean="0"/>
              <a:t>Живопис Візантії тісно пов’язаний з архітектурою і обмежений суворими канонами християнської релігії, представлений фресками, мозаїками, іконами та книжковою мініатюрою. Великого розквіту в образотворчому мистецтві набули мозаїки, фрески та іконопис. </a:t>
            </a:r>
            <a:endParaRPr lang="uk-UA" dirty="0" smtClean="0"/>
          </a:p>
          <a:p>
            <a:r>
              <a:rPr lang="uk-UA" b="1" dirty="0" smtClean="0"/>
              <a:t>Іконопис-мистецтво написання ікон.</a:t>
            </a:r>
            <a:endParaRPr lang="uk-UA" dirty="0" smtClean="0"/>
          </a:p>
          <a:p>
            <a:r>
              <a:rPr lang="uk-UA" b="1" dirty="0" smtClean="0"/>
              <a:t>Характерною ознакою візантійського живопису є іконографічний канон-площинність зображень, регламентовані  релігійні сюжетні та біблійна тематика.</a:t>
            </a:r>
            <a:endParaRPr lang="uk-UA" dirty="0" smtClean="0"/>
          </a:p>
          <a:p>
            <a:endParaRPr lang="uk-U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2" descr="img521"/>
          <p:cNvPicPr>
            <a:picLocks noChangeAspect="1" noChangeArrowheads="1"/>
          </p:cNvPicPr>
          <p:nvPr/>
        </p:nvPicPr>
        <p:blipFill>
          <a:blip r:embed="rId2" cstate="print"/>
          <a:srcRect/>
          <a:stretch>
            <a:fillRect/>
          </a:stretch>
        </p:blipFill>
        <p:spPr bwMode="auto">
          <a:xfrm>
            <a:off x="6084888" y="1773238"/>
            <a:ext cx="2792412" cy="4981575"/>
          </a:xfrm>
          <a:prstGeom prst="rect">
            <a:avLst/>
          </a:prstGeom>
          <a:noFill/>
          <a:ln w="9525">
            <a:noFill/>
            <a:miter lim="800000"/>
            <a:headEnd/>
            <a:tailEnd/>
          </a:ln>
        </p:spPr>
      </p:pic>
      <p:sp>
        <p:nvSpPr>
          <p:cNvPr id="15363" name="Прямоугольник 5"/>
          <p:cNvSpPr>
            <a:spLocks noChangeArrowheads="1"/>
          </p:cNvSpPr>
          <p:nvPr/>
        </p:nvSpPr>
        <p:spPr bwMode="auto">
          <a:xfrm>
            <a:off x="1042988" y="4293096"/>
            <a:ext cx="4572000" cy="1631216"/>
          </a:xfrm>
          <a:prstGeom prst="rect">
            <a:avLst/>
          </a:prstGeom>
          <a:noFill/>
          <a:ln w="9525">
            <a:noFill/>
            <a:miter lim="800000"/>
            <a:headEnd/>
            <a:tailEnd/>
          </a:ln>
        </p:spPr>
        <p:txBody>
          <a:bodyPr wrap="square">
            <a:spAutoFit/>
          </a:bodyPr>
          <a:lstStyle/>
          <a:p>
            <a:pPr algn="ctr"/>
            <a:r>
              <a:rPr lang="uk-UA" sz="2000" dirty="0"/>
              <a:t>Шедевром візантійського іконопису по праву вважається ікона «Володимирської Богоматері» (початок XII ст.), Привезена на Русь з Константинополя в 1155.</a:t>
            </a:r>
            <a:endParaRPr lang="ru-RU" sz="2000" dirty="0"/>
          </a:p>
        </p:txBody>
      </p:sp>
      <p:sp>
        <p:nvSpPr>
          <p:cNvPr id="15364" name="Прямоугольник 7"/>
          <p:cNvSpPr>
            <a:spLocks noChangeArrowheads="1"/>
          </p:cNvSpPr>
          <p:nvPr/>
        </p:nvSpPr>
        <p:spPr bwMode="auto">
          <a:xfrm>
            <a:off x="467544" y="1700808"/>
            <a:ext cx="5112568" cy="2246769"/>
          </a:xfrm>
          <a:prstGeom prst="rect">
            <a:avLst/>
          </a:prstGeom>
          <a:noFill/>
          <a:ln w="9525">
            <a:noFill/>
            <a:miter lim="800000"/>
            <a:headEnd/>
            <a:tailEnd/>
          </a:ln>
        </p:spPr>
        <p:txBody>
          <a:bodyPr wrap="square">
            <a:spAutoFit/>
          </a:bodyPr>
          <a:lstStyle/>
          <a:p>
            <a:pPr algn="ctr"/>
            <a:r>
              <a:rPr lang="ru-RU" sz="2000" dirty="0" err="1"/>
              <a:t>Спочатку</a:t>
            </a:r>
            <a:r>
              <a:rPr lang="ru-RU" sz="2000" dirty="0"/>
              <a:t> </a:t>
            </a:r>
            <a:r>
              <a:rPr lang="ru-RU" sz="2000" dirty="0" err="1"/>
              <a:t>іконами</a:t>
            </a:r>
            <a:r>
              <a:rPr lang="ru-RU" sz="2000" dirty="0"/>
              <a:t> </a:t>
            </a:r>
            <a:r>
              <a:rPr lang="ru-RU" sz="2000" dirty="0" err="1"/>
              <a:t>називали</a:t>
            </a:r>
            <a:r>
              <a:rPr lang="ru-RU" sz="2000" dirty="0"/>
              <a:t> будь </a:t>
            </a:r>
            <a:r>
              <a:rPr lang="ru-RU" sz="2000" dirty="0" err="1"/>
              <a:t>священні</a:t>
            </a:r>
            <a:r>
              <a:rPr lang="ru-RU" sz="2000" dirty="0"/>
              <a:t> </a:t>
            </a:r>
            <a:r>
              <a:rPr lang="ru-RU" sz="2000" dirty="0" err="1"/>
              <a:t>зображення</a:t>
            </a:r>
            <a:r>
              <a:rPr lang="ru-RU" sz="2000" dirty="0"/>
              <a:t>, </a:t>
            </a:r>
            <a:r>
              <a:rPr lang="ru-RU" sz="2000" dirty="0" err="1"/>
              <a:t>виконані</a:t>
            </a:r>
            <a:r>
              <a:rPr lang="ru-RU" sz="2000" dirty="0"/>
              <a:t> на </a:t>
            </a:r>
            <a:r>
              <a:rPr lang="ru-RU" sz="2000" dirty="0" err="1"/>
              <a:t>камені</a:t>
            </a:r>
            <a:r>
              <a:rPr lang="ru-RU" sz="2000" dirty="0"/>
              <a:t>, </a:t>
            </a:r>
            <a:r>
              <a:rPr lang="ru-RU" sz="2000" dirty="0" err="1"/>
              <a:t>дереві</a:t>
            </a:r>
            <a:r>
              <a:rPr lang="ru-RU" sz="2000" dirty="0"/>
              <a:t>, </a:t>
            </a:r>
            <a:r>
              <a:rPr lang="ru-RU" sz="2000" dirty="0" err="1"/>
              <a:t>тканини</a:t>
            </a:r>
            <a:r>
              <a:rPr lang="ru-RU" sz="2000" dirty="0"/>
              <a:t> </a:t>
            </a:r>
            <a:r>
              <a:rPr lang="ru-RU" sz="2000" dirty="0" err="1"/>
              <a:t>або</a:t>
            </a:r>
            <a:r>
              <a:rPr lang="ru-RU" sz="2000" dirty="0"/>
              <a:t> </a:t>
            </a:r>
            <a:r>
              <a:rPr lang="ru-RU" sz="2000" dirty="0" err="1"/>
              <a:t>металі</a:t>
            </a:r>
            <a:r>
              <a:rPr lang="ru-RU" sz="2000" dirty="0"/>
              <a:t>. З часом </a:t>
            </a:r>
            <a:r>
              <a:rPr lang="ru-RU" sz="2000" dirty="0" err="1"/>
              <a:t>цей</a:t>
            </a:r>
            <a:r>
              <a:rPr lang="ru-RU" sz="2000" dirty="0"/>
              <a:t> </a:t>
            </a:r>
            <a:r>
              <a:rPr lang="ru-RU" sz="2000" dirty="0" err="1"/>
              <a:t>термін</a:t>
            </a:r>
            <a:r>
              <a:rPr lang="ru-RU" sz="2000" dirty="0"/>
              <a:t> став </a:t>
            </a:r>
            <a:r>
              <a:rPr lang="ru-RU" sz="2000" dirty="0" err="1"/>
              <a:t>застосовуватися</a:t>
            </a:r>
            <a:r>
              <a:rPr lang="ru-RU" sz="2000" dirty="0"/>
              <a:t> для </a:t>
            </a:r>
            <a:r>
              <a:rPr lang="ru-RU" sz="2000" dirty="0" err="1"/>
              <a:t>позначення</a:t>
            </a:r>
            <a:r>
              <a:rPr lang="ru-RU" sz="2000" dirty="0"/>
              <a:t> </a:t>
            </a:r>
            <a:r>
              <a:rPr lang="ru-RU" sz="2000" dirty="0" err="1"/>
              <a:t>зображень</a:t>
            </a:r>
            <a:r>
              <a:rPr lang="ru-RU" sz="2000" dirty="0"/>
              <a:t> на </a:t>
            </a:r>
            <a:r>
              <a:rPr lang="ru-RU" sz="2000" dirty="0" err="1"/>
              <a:t>спеціальних</a:t>
            </a:r>
            <a:r>
              <a:rPr lang="ru-RU" sz="2000" dirty="0"/>
              <a:t> </a:t>
            </a:r>
            <a:r>
              <a:rPr lang="ru-RU" sz="2000" dirty="0" err="1"/>
              <a:t>дошках</a:t>
            </a:r>
            <a:r>
              <a:rPr lang="ru-RU" sz="2000" dirty="0"/>
              <a:t>, </a:t>
            </a:r>
            <a:r>
              <a:rPr lang="ru-RU" sz="2000" dirty="0" err="1"/>
              <a:t>використовуваних</a:t>
            </a:r>
            <a:r>
              <a:rPr lang="ru-RU" sz="2000" dirty="0"/>
              <a:t> </a:t>
            </a:r>
            <a:r>
              <a:rPr lang="ru-RU" sz="2000" dirty="0" err="1"/>
              <a:t>під</a:t>
            </a:r>
            <a:r>
              <a:rPr lang="ru-RU" sz="2000" dirty="0"/>
              <a:t> час </a:t>
            </a:r>
            <a:r>
              <a:rPr lang="ru-RU" sz="2000" dirty="0" err="1"/>
              <a:t>богослужіння</a:t>
            </a:r>
            <a:r>
              <a:rPr lang="ru-RU" sz="2000" dirty="0"/>
              <a:t>. </a:t>
            </a:r>
            <a:r>
              <a:rPr lang="ru-RU" sz="2000" dirty="0" err="1"/>
              <a:t>Найперші</a:t>
            </a:r>
            <a:r>
              <a:rPr lang="ru-RU" sz="2000" dirty="0"/>
              <a:t> </a:t>
            </a:r>
            <a:r>
              <a:rPr lang="ru-RU" sz="2000" dirty="0" err="1"/>
              <a:t>ікони</a:t>
            </a:r>
            <a:r>
              <a:rPr lang="ru-RU" sz="2000" dirty="0"/>
              <a:t> </a:t>
            </a:r>
            <a:r>
              <a:rPr lang="ru-RU" sz="2000" dirty="0" err="1"/>
              <a:t>відносяться</a:t>
            </a:r>
            <a:r>
              <a:rPr lang="ru-RU" sz="2000" dirty="0"/>
              <a:t> до IV ст.</a:t>
            </a:r>
          </a:p>
        </p:txBody>
      </p:sp>
      <p:sp>
        <p:nvSpPr>
          <p:cNvPr id="15365" name="Прямоугольник 8"/>
          <p:cNvSpPr>
            <a:spLocks noChangeArrowheads="1"/>
          </p:cNvSpPr>
          <p:nvPr/>
        </p:nvSpPr>
        <p:spPr bwMode="auto">
          <a:xfrm>
            <a:off x="2555875" y="620713"/>
            <a:ext cx="4830763" cy="519112"/>
          </a:xfrm>
          <a:prstGeom prst="rect">
            <a:avLst/>
          </a:prstGeom>
          <a:noFill/>
          <a:ln w="9525">
            <a:noFill/>
            <a:miter lim="800000"/>
            <a:headEnd/>
            <a:tailEnd/>
          </a:ln>
        </p:spPr>
        <p:txBody>
          <a:bodyPr wrap="none">
            <a:spAutoFit/>
          </a:bodyPr>
          <a:lstStyle/>
          <a:p>
            <a:r>
              <a:rPr lang="uk-UA" sz="2800" b="1" i="1"/>
              <a:t>МИСТЕЦТВО ІКОНОПИСУ</a:t>
            </a:r>
            <a:endParaRPr lang="ru-RU" sz="2800" b="1" i="1"/>
          </a:p>
        </p:txBody>
      </p:sp>
      <p:sp>
        <p:nvSpPr>
          <p:cNvPr id="6" name="TextBox 5"/>
          <p:cNvSpPr txBox="1"/>
          <p:nvPr/>
        </p:nvSpPr>
        <p:spPr>
          <a:xfrm>
            <a:off x="4139952" y="2348880"/>
            <a:ext cx="792088" cy="369332"/>
          </a:xfrm>
          <a:prstGeom prst="rect">
            <a:avLst/>
          </a:prstGeom>
          <a:noFill/>
        </p:spPr>
        <p:txBody>
          <a:bodyPr wrap="square" rtlCol="0">
            <a:spAutoFit/>
          </a:bodyPr>
          <a:lstStyle/>
          <a:p>
            <a:endParaRPr lang="uk-U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980728"/>
            <a:ext cx="8147248" cy="5343872"/>
          </a:xfrm>
        </p:spPr>
        <p:txBody>
          <a:bodyPr>
            <a:normAutofit fontScale="77500" lnSpcReduction="20000"/>
          </a:bodyPr>
          <a:lstStyle/>
          <a:p>
            <a:pPr algn="ctr"/>
            <a:r>
              <a:rPr lang="uk-UA" b="1" dirty="0" smtClean="0"/>
              <a:t>Види ікон:  </a:t>
            </a:r>
            <a:r>
              <a:rPr lang="uk-UA" b="1" u="sng" dirty="0" smtClean="0"/>
              <a:t>Темперні, енкаустичні, мозаїчні</a:t>
            </a:r>
            <a:r>
              <a:rPr lang="uk-UA" b="1" dirty="0" smtClean="0"/>
              <a:t>.</a:t>
            </a:r>
            <a:endParaRPr lang="uk-UA" dirty="0" smtClean="0"/>
          </a:p>
          <a:p>
            <a:r>
              <a:rPr lang="uk-UA" b="1" dirty="0" smtClean="0"/>
              <a:t>Темпера </a:t>
            </a:r>
            <a:r>
              <a:rPr lang="uk-UA" dirty="0" smtClean="0"/>
              <a:t>— </a:t>
            </a:r>
            <a:r>
              <a:rPr lang="uk-UA" dirty="0" smtClean="0">
                <a:hlinkClick r:id="rId2" tooltip="Фарба"/>
              </a:rPr>
              <a:t>фарби</a:t>
            </a:r>
            <a:r>
              <a:rPr lang="uk-UA" dirty="0" smtClean="0"/>
              <a:t>, що готуються на основі сухих порошкових мінеральних пігментів і (або) їх синтетичних аналогів. Сполучною речовиною темперних фарб слугують </a:t>
            </a:r>
            <a:r>
              <a:rPr lang="uk-UA" dirty="0" smtClean="0">
                <a:hlinkClick r:id="rId3" tooltip="Емульсія"/>
              </a:rPr>
              <a:t>емульсії</a:t>
            </a:r>
            <a:r>
              <a:rPr lang="uk-UA" dirty="0" smtClean="0"/>
              <a:t> — натуральні (розведений водою жовток цільного </a:t>
            </a:r>
            <a:r>
              <a:rPr lang="uk-UA" dirty="0" smtClean="0">
                <a:hlinkClick r:id="rId4" tooltip="Курка"/>
              </a:rPr>
              <a:t>курячого</a:t>
            </a:r>
            <a:r>
              <a:rPr lang="uk-UA" dirty="0" smtClean="0"/>
              <a:t> </a:t>
            </a:r>
            <a:r>
              <a:rPr lang="uk-UA" dirty="0" smtClean="0">
                <a:hlinkClick r:id="rId5" tooltip="Яйця"/>
              </a:rPr>
              <a:t>яйця</a:t>
            </a:r>
            <a:r>
              <a:rPr lang="uk-UA" dirty="0" smtClean="0"/>
              <a:t>, </a:t>
            </a:r>
            <a:r>
              <a:rPr lang="uk-UA" dirty="0" smtClean="0">
                <a:hlinkClick r:id="rId6" tooltip="Сік"/>
              </a:rPr>
              <a:t>сік</a:t>
            </a:r>
            <a:r>
              <a:rPr lang="uk-UA" dirty="0" smtClean="0"/>
              <a:t> рослин тощо) або штучні (полімери тощо).</a:t>
            </a:r>
            <a:r>
              <a:rPr lang="uk-UA" b="1" dirty="0" smtClean="0"/>
              <a:t> </a:t>
            </a:r>
          </a:p>
          <a:p>
            <a:r>
              <a:rPr lang="uk-UA" b="1" dirty="0" smtClean="0"/>
              <a:t>Енкаустика </a:t>
            </a:r>
            <a:r>
              <a:rPr lang="uk-UA" dirty="0" err="1" smtClean="0"/>
              <a:t>-живопис</a:t>
            </a:r>
            <a:r>
              <a:rPr lang="uk-UA" dirty="0" smtClean="0"/>
              <a:t> восковими фарбами, техніка </a:t>
            </a:r>
            <a:r>
              <a:rPr lang="uk-UA" dirty="0" smtClean="0">
                <a:hlinkClick r:id="rId7" tooltip="Малювання"/>
              </a:rPr>
              <a:t>малювання</a:t>
            </a:r>
            <a:r>
              <a:rPr lang="uk-UA" dirty="0" smtClean="0"/>
              <a:t>, в якій сполучною речовиною для фарб є </a:t>
            </a:r>
            <a:r>
              <a:rPr lang="uk-UA" dirty="0" smtClean="0">
                <a:hlinkClick r:id="rId8" tooltip="Віск"/>
              </a:rPr>
              <a:t>віск</a:t>
            </a:r>
            <a:r>
              <a:rPr lang="uk-UA" dirty="0" smtClean="0"/>
              <a:t>. Ст.59 ікона Святі Сергій та </a:t>
            </a:r>
            <a:r>
              <a:rPr lang="uk-UA" dirty="0" err="1" smtClean="0"/>
              <a:t>Вакх</a:t>
            </a:r>
            <a:r>
              <a:rPr lang="uk-UA" dirty="0" smtClean="0"/>
              <a:t> </a:t>
            </a:r>
            <a:r>
              <a:rPr lang="en-US" dirty="0" smtClean="0"/>
              <a:t>V</a:t>
            </a:r>
            <a:r>
              <a:rPr lang="uk-UA" dirty="0" err="1" smtClean="0"/>
              <a:t>ІІст</a:t>
            </a:r>
            <a:r>
              <a:rPr lang="uk-UA" dirty="0" smtClean="0"/>
              <a:t>.</a:t>
            </a:r>
          </a:p>
          <a:p>
            <a:r>
              <a:rPr lang="uk-UA" b="1" dirty="0" smtClean="0"/>
              <a:t>Мозаїка</a:t>
            </a:r>
            <a:r>
              <a:rPr lang="uk-UA" dirty="0" smtClean="0"/>
              <a:t>-зображення або візерунок, виконані з окремих, щільно припасованих один до одного і закріплених на цементі або мастиці різнокольорових шматочків скла, мармуру, камінців тощо.Стор.59</a:t>
            </a:r>
          </a:p>
          <a:p>
            <a:r>
              <a:rPr lang="uk-UA" b="1" dirty="0" err="1" smtClean="0"/>
              <a:t>Фреска</a:t>
            </a:r>
            <a:r>
              <a:rPr lang="uk-UA" dirty="0" err="1" smtClean="0"/>
              <a:t>-</a:t>
            </a:r>
            <a:r>
              <a:rPr lang="uk-UA" dirty="0" smtClean="0"/>
              <a:t> живопис на вологій штукатурці, одна із технік настінного малярства, спосіб декорування стін.</a:t>
            </a:r>
          </a:p>
          <a:p>
            <a:r>
              <a:rPr lang="uk-UA" b="1" dirty="0" smtClean="0"/>
              <a:t>Вітраж</a:t>
            </a:r>
            <a:r>
              <a:rPr lang="uk-UA" dirty="0" smtClean="0"/>
              <a:t>-сюжетна або орнаментальна композиція, виконана з шматочків кольорового прозорого скла, які з’єднані між собою свинцевим обрамленням.</a:t>
            </a:r>
          </a:p>
          <a:p>
            <a:pPr>
              <a:buNone/>
            </a:pPr>
            <a:r>
              <a:rPr lang="uk-UA" dirty="0" smtClean="0"/>
              <a:t> </a:t>
            </a:r>
            <a:endParaRPr lang="uk-U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софийская богоматерь"/>
          <p:cNvPicPr>
            <a:picLocks noChangeAspect="1" noChangeArrowheads="1"/>
          </p:cNvPicPr>
          <p:nvPr/>
        </p:nvPicPr>
        <p:blipFill>
          <a:blip r:embed="rId2" cstate="print"/>
          <a:srcRect/>
          <a:stretch>
            <a:fillRect/>
          </a:stretch>
        </p:blipFill>
        <p:spPr bwMode="auto">
          <a:xfrm>
            <a:off x="5867400" y="115888"/>
            <a:ext cx="2895600" cy="3025775"/>
          </a:xfrm>
          <a:prstGeom prst="rect">
            <a:avLst/>
          </a:prstGeom>
          <a:noFill/>
          <a:ln w="9525">
            <a:noFill/>
            <a:miter lim="800000"/>
            <a:headEnd/>
            <a:tailEnd/>
          </a:ln>
        </p:spPr>
      </p:pic>
      <p:sp>
        <p:nvSpPr>
          <p:cNvPr id="16387" name="Rectangle 4"/>
          <p:cNvSpPr>
            <a:spLocks noChangeArrowheads="1"/>
          </p:cNvSpPr>
          <p:nvPr/>
        </p:nvSpPr>
        <p:spPr bwMode="auto">
          <a:xfrm>
            <a:off x="0" y="3228975"/>
            <a:ext cx="5076825" cy="400050"/>
          </a:xfrm>
          <a:prstGeom prst="rect">
            <a:avLst/>
          </a:prstGeom>
          <a:solidFill>
            <a:srgbClr val="FFFFFF"/>
          </a:solidFill>
          <a:ln w="9525">
            <a:noFill/>
            <a:miter lim="800000"/>
            <a:headEnd/>
            <a:tailEnd/>
          </a:ln>
        </p:spPr>
        <p:txBody>
          <a:bodyPr anchor="ctr">
            <a:spAutoFit/>
          </a:bodyPr>
          <a:lstStyle/>
          <a:p>
            <a:pPr indent="450850" algn="ctr"/>
            <a:endParaRPr kumimoji="1" lang="ru-RU" sz="2000" b="1" u="sng"/>
          </a:p>
        </p:txBody>
      </p:sp>
      <p:pic>
        <p:nvPicPr>
          <p:cNvPr id="16388" name="Picture 9" descr="иконостас Соф собора"/>
          <p:cNvPicPr>
            <a:picLocks noChangeAspect="1" noChangeArrowheads="1"/>
          </p:cNvPicPr>
          <p:nvPr/>
        </p:nvPicPr>
        <p:blipFill>
          <a:blip r:embed="rId3" cstate="print"/>
          <a:srcRect/>
          <a:stretch>
            <a:fillRect/>
          </a:stretch>
        </p:blipFill>
        <p:spPr bwMode="auto">
          <a:xfrm>
            <a:off x="5795963" y="3284538"/>
            <a:ext cx="3032125" cy="3386137"/>
          </a:xfrm>
          <a:prstGeom prst="rect">
            <a:avLst/>
          </a:prstGeom>
          <a:noFill/>
          <a:ln w="9525">
            <a:noFill/>
            <a:miter lim="800000"/>
            <a:headEnd/>
            <a:tailEnd/>
          </a:ln>
        </p:spPr>
      </p:pic>
      <p:sp>
        <p:nvSpPr>
          <p:cNvPr id="16389" name="Прямоугольник 4"/>
          <p:cNvSpPr>
            <a:spLocks noChangeArrowheads="1"/>
          </p:cNvSpPr>
          <p:nvPr/>
        </p:nvSpPr>
        <p:spPr bwMode="auto">
          <a:xfrm>
            <a:off x="971550" y="1916113"/>
            <a:ext cx="4572000" cy="4710112"/>
          </a:xfrm>
          <a:prstGeom prst="rect">
            <a:avLst/>
          </a:prstGeom>
          <a:noFill/>
          <a:ln w="9525">
            <a:noFill/>
            <a:miter lim="800000"/>
            <a:headEnd/>
            <a:tailEnd/>
          </a:ln>
        </p:spPr>
        <p:txBody>
          <a:bodyPr>
            <a:spAutoFit/>
          </a:bodyPr>
          <a:lstStyle/>
          <a:p>
            <a:r>
              <a:rPr lang="ru-RU" sz="2000" dirty="0"/>
              <a:t/>
            </a:r>
            <a:br>
              <a:rPr lang="ru-RU" sz="2000" dirty="0"/>
            </a:br>
            <a:r>
              <a:rPr lang="ru-RU" sz="2000" dirty="0"/>
              <a:t>- </a:t>
            </a:r>
            <a:r>
              <a:rPr lang="ru-RU" sz="2000" dirty="0" err="1"/>
              <a:t>Фронтальність</a:t>
            </a:r>
            <a:r>
              <a:rPr lang="ru-RU" sz="2000" dirty="0"/>
              <a:t> </a:t>
            </a:r>
            <a:r>
              <a:rPr lang="ru-RU" sz="2000" dirty="0" err="1"/>
              <a:t>зображення</a:t>
            </a:r>
            <a:r>
              <a:rPr lang="ru-RU" sz="2000" dirty="0"/>
              <a:t> (</a:t>
            </a:r>
            <a:r>
              <a:rPr lang="ru-RU" sz="2000" dirty="0" err="1"/>
              <a:t>зверненість</a:t>
            </a:r>
            <a:r>
              <a:rPr lang="ru-RU" sz="2000" dirty="0"/>
              <a:t> </a:t>
            </a:r>
            <a:r>
              <a:rPr lang="ru-RU" sz="2000" dirty="0" err="1"/>
              <a:t>їх</a:t>
            </a:r>
            <a:r>
              <a:rPr lang="ru-RU" sz="2000" dirty="0"/>
              <a:t> до </a:t>
            </a:r>
            <a:r>
              <a:rPr lang="ru-RU" sz="2000" dirty="0" err="1"/>
              <a:t>глядача</a:t>
            </a:r>
            <a:r>
              <a:rPr lang="ru-RU" sz="2000" dirty="0"/>
              <a:t>),</a:t>
            </a:r>
            <a:br>
              <a:rPr lang="ru-RU" sz="2000" dirty="0"/>
            </a:br>
            <a:r>
              <a:rPr lang="ru-RU" sz="2000" dirty="0"/>
              <a:t>- Строга </a:t>
            </a:r>
            <a:r>
              <a:rPr lang="ru-RU" sz="2000" dirty="0" err="1"/>
              <a:t>симетрія</a:t>
            </a:r>
            <a:r>
              <a:rPr lang="ru-RU" sz="2000" dirty="0"/>
              <a:t> по </a:t>
            </a:r>
            <a:r>
              <a:rPr lang="ru-RU" sz="2000" dirty="0" err="1"/>
              <a:t>відношенню</a:t>
            </a:r>
            <a:r>
              <a:rPr lang="ru-RU" sz="2000" dirty="0"/>
              <a:t> до </a:t>
            </a:r>
            <a:r>
              <a:rPr lang="ru-RU" sz="2000" dirty="0" err="1"/>
              <a:t>центральної</a:t>
            </a:r>
            <a:r>
              <a:rPr lang="ru-RU" sz="2000" dirty="0"/>
              <a:t> </a:t>
            </a:r>
            <a:r>
              <a:rPr lang="ru-RU" sz="2000" dirty="0" err="1"/>
              <a:t>фігури</a:t>
            </a:r>
            <a:r>
              <a:rPr lang="ru-RU" sz="2000" dirty="0"/>
              <a:t> Христа </a:t>
            </a:r>
            <a:r>
              <a:rPr lang="ru-RU" sz="2000" dirty="0" err="1"/>
              <a:t>або</a:t>
            </a:r>
            <a:r>
              <a:rPr lang="ru-RU" sz="2000" dirty="0"/>
              <a:t> </a:t>
            </a:r>
            <a:r>
              <a:rPr lang="ru-RU" sz="2000" dirty="0" err="1"/>
              <a:t>Богоматері</a:t>
            </a:r>
            <a:r>
              <a:rPr lang="ru-RU" sz="2000" dirty="0"/>
              <a:t>,</a:t>
            </a:r>
            <a:br>
              <a:rPr lang="ru-RU" sz="2000" dirty="0"/>
            </a:br>
            <a:r>
              <a:rPr lang="ru-RU" sz="2000" dirty="0"/>
              <a:t>- </a:t>
            </a:r>
            <a:r>
              <a:rPr lang="ru-RU" sz="2000" dirty="0" err="1"/>
              <a:t>Підкреслено</a:t>
            </a:r>
            <a:r>
              <a:rPr lang="ru-RU" sz="2000" dirty="0"/>
              <a:t> </a:t>
            </a:r>
            <a:r>
              <a:rPr lang="ru-RU" sz="2000" dirty="0" err="1"/>
              <a:t>високий</a:t>
            </a:r>
            <a:r>
              <a:rPr lang="ru-RU" sz="2000" dirty="0"/>
              <a:t> лоб - </a:t>
            </a:r>
            <a:r>
              <a:rPr lang="ru-RU" sz="2000" dirty="0" err="1"/>
              <a:t>осередок</a:t>
            </a:r>
            <a:r>
              <a:rPr lang="ru-RU" sz="2000" dirty="0"/>
              <a:t> духовного начала, </a:t>
            </a:r>
            <a:r>
              <a:rPr lang="ru-RU" sz="2000" dirty="0" err="1"/>
              <a:t>сяючий</a:t>
            </a:r>
            <a:r>
              <a:rPr lang="ru-RU" sz="2000" dirty="0"/>
              <a:t> </a:t>
            </a:r>
            <a:r>
              <a:rPr lang="ru-RU" sz="2000" dirty="0" err="1"/>
              <a:t>німб</a:t>
            </a:r>
            <a:r>
              <a:rPr lang="ru-RU" sz="2000" dirty="0"/>
              <a:t> </a:t>
            </a:r>
            <a:r>
              <a:rPr lang="ru-RU" sz="2000" dirty="0" err="1"/>
              <a:t>навколо</a:t>
            </a:r>
            <a:r>
              <a:rPr lang="ru-RU" sz="2000" dirty="0"/>
              <a:t> </a:t>
            </a:r>
            <a:r>
              <a:rPr lang="ru-RU" sz="2000" dirty="0" err="1"/>
              <a:t>голови</a:t>
            </a:r>
            <a:r>
              <a:rPr lang="ru-RU" sz="2000" dirty="0"/>
              <a:t>,</a:t>
            </a:r>
            <a:br>
              <a:rPr lang="ru-RU" sz="2000" dirty="0"/>
            </a:br>
            <a:r>
              <a:rPr lang="ru-RU" sz="2000" dirty="0"/>
              <a:t>- </a:t>
            </a:r>
            <a:r>
              <a:rPr lang="ru-RU" sz="2000" dirty="0" err="1"/>
              <a:t>Пильний</a:t>
            </a:r>
            <a:r>
              <a:rPr lang="ru-RU" sz="2000" dirty="0"/>
              <a:t>, </a:t>
            </a:r>
            <a:r>
              <a:rPr lang="ru-RU" sz="2000" dirty="0" err="1"/>
              <a:t>суворий</a:t>
            </a:r>
            <a:r>
              <a:rPr lang="ru-RU" sz="2000" dirty="0"/>
              <a:t> </a:t>
            </a:r>
            <a:r>
              <a:rPr lang="ru-RU" sz="2000" dirty="0" err="1"/>
              <a:t>погляд</a:t>
            </a:r>
            <a:r>
              <a:rPr lang="ru-RU" sz="2000" dirty="0"/>
              <a:t> </a:t>
            </a:r>
            <a:r>
              <a:rPr lang="ru-RU" sz="2000" dirty="0" err="1"/>
              <a:t>збільшених</a:t>
            </a:r>
            <a:r>
              <a:rPr lang="ru-RU" sz="2000" dirty="0"/>
              <a:t> очей, стан </a:t>
            </a:r>
            <a:r>
              <a:rPr lang="ru-RU" sz="2000" dirty="0" err="1"/>
              <a:t>аскетичного</a:t>
            </a:r>
            <a:r>
              <a:rPr lang="ru-RU" sz="2000" dirty="0"/>
              <a:t> </a:t>
            </a:r>
            <a:r>
              <a:rPr lang="ru-RU" sz="2000" dirty="0" err="1"/>
              <a:t>безпристрасного</a:t>
            </a:r>
            <a:r>
              <a:rPr lang="ru-RU" sz="2000" dirty="0"/>
              <a:t> </a:t>
            </a:r>
            <a:r>
              <a:rPr lang="ru-RU" sz="2000" dirty="0" err="1"/>
              <a:t>спокою</a:t>
            </a:r>
            <a:r>
              <a:rPr lang="ru-RU" sz="2000" dirty="0"/>
              <a:t>,</a:t>
            </a:r>
            <a:br>
              <a:rPr lang="ru-RU" sz="2000" dirty="0"/>
            </a:br>
            <a:r>
              <a:rPr lang="ru-RU" sz="2000" dirty="0"/>
              <a:t>  - </a:t>
            </a:r>
            <a:r>
              <a:rPr lang="ru-RU" sz="2000" dirty="0" err="1"/>
              <a:t>Декоративність</a:t>
            </a:r>
            <a:r>
              <a:rPr lang="ru-RU" sz="2000" dirty="0"/>
              <a:t> </a:t>
            </a:r>
            <a:r>
              <a:rPr lang="ru-RU" sz="2000" dirty="0" err="1"/>
              <a:t>і</a:t>
            </a:r>
            <a:r>
              <a:rPr lang="ru-RU" sz="2000" dirty="0"/>
              <a:t> </a:t>
            </a:r>
            <a:r>
              <a:rPr lang="ru-RU" sz="2000" dirty="0" err="1"/>
              <a:t>умовність</a:t>
            </a:r>
            <a:r>
              <a:rPr lang="ru-RU" sz="2000" dirty="0"/>
              <a:t> </a:t>
            </a:r>
            <a:r>
              <a:rPr lang="ru-RU" sz="2000" dirty="0" err="1"/>
              <a:t>одягу</a:t>
            </a:r>
            <a:r>
              <a:rPr lang="ru-RU" sz="2000" dirty="0"/>
              <a:t>, </a:t>
            </a:r>
            <a:r>
              <a:rPr lang="ru-RU" sz="2000" dirty="0" err="1"/>
              <a:t>що</a:t>
            </a:r>
            <a:r>
              <a:rPr lang="ru-RU" sz="2000" dirty="0"/>
              <a:t> </a:t>
            </a:r>
            <a:r>
              <a:rPr lang="ru-RU" sz="2000" dirty="0" err="1"/>
              <a:t>підкреслює</a:t>
            </a:r>
            <a:r>
              <a:rPr lang="ru-RU" sz="2000" dirty="0"/>
              <a:t> </a:t>
            </a:r>
            <a:r>
              <a:rPr lang="ru-RU" sz="2000" dirty="0" err="1"/>
              <a:t>безплотність</a:t>
            </a:r>
            <a:r>
              <a:rPr lang="ru-RU" sz="2000" dirty="0"/>
              <a:t>, </a:t>
            </a:r>
            <a:r>
              <a:rPr lang="ru-RU" sz="2000" dirty="0" err="1"/>
              <a:t>безтілесність</a:t>
            </a:r>
            <a:r>
              <a:rPr lang="ru-RU" sz="2000" dirty="0"/>
              <a:t> </a:t>
            </a:r>
            <a:r>
              <a:rPr lang="ru-RU" sz="2000" dirty="0" err="1"/>
              <a:t>фігур</a:t>
            </a:r>
            <a:r>
              <a:rPr lang="ru-RU" sz="2000" dirty="0"/>
              <a:t>.</a:t>
            </a:r>
          </a:p>
        </p:txBody>
      </p:sp>
      <p:sp>
        <p:nvSpPr>
          <p:cNvPr id="16390" name="Прямоугольник 5"/>
          <p:cNvSpPr>
            <a:spLocks noChangeArrowheads="1"/>
          </p:cNvSpPr>
          <p:nvPr/>
        </p:nvSpPr>
        <p:spPr bwMode="auto">
          <a:xfrm>
            <a:off x="1258888" y="981075"/>
            <a:ext cx="4572000" cy="1016000"/>
          </a:xfrm>
          <a:prstGeom prst="rect">
            <a:avLst/>
          </a:prstGeom>
          <a:noFill/>
          <a:ln w="9525">
            <a:noFill/>
            <a:miter lim="800000"/>
            <a:headEnd/>
            <a:tailEnd/>
          </a:ln>
        </p:spPr>
        <p:txBody>
          <a:bodyPr>
            <a:spAutoFit/>
          </a:bodyPr>
          <a:lstStyle/>
          <a:p>
            <a:r>
              <a:rPr lang="ru-RU" sz="2000" b="1" u="sng"/>
              <a:t>Характерними особливостями ікон стають:</a:t>
            </a:r>
            <a:r>
              <a:rPr lang="ru-RU" sz="2000"/>
              <a:t/>
            </a:r>
            <a:br>
              <a:rPr lang="ru-RU" sz="2000"/>
            </a:br>
            <a:endParaRPr lang="ru-RU" sz="20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img510"/>
          <p:cNvPicPr>
            <a:picLocks noChangeAspect="1" noChangeArrowheads="1"/>
          </p:cNvPicPr>
          <p:nvPr/>
        </p:nvPicPr>
        <p:blipFill>
          <a:blip r:embed="rId2" cstate="print"/>
          <a:srcRect/>
          <a:stretch>
            <a:fillRect/>
          </a:stretch>
        </p:blipFill>
        <p:spPr bwMode="auto">
          <a:xfrm>
            <a:off x="827088" y="404813"/>
            <a:ext cx="5630862" cy="3719512"/>
          </a:xfrm>
          <a:prstGeom prst="rect">
            <a:avLst/>
          </a:prstGeom>
          <a:noFill/>
          <a:ln w="9525">
            <a:noFill/>
            <a:miter lim="800000"/>
            <a:headEnd/>
            <a:tailEnd/>
          </a:ln>
        </p:spPr>
      </p:pic>
      <p:sp>
        <p:nvSpPr>
          <p:cNvPr id="14339" name="Прямоугольник 3"/>
          <p:cNvSpPr>
            <a:spLocks noChangeArrowheads="1"/>
          </p:cNvSpPr>
          <p:nvPr/>
        </p:nvSpPr>
        <p:spPr bwMode="auto">
          <a:xfrm>
            <a:off x="684213" y="4365625"/>
            <a:ext cx="4464050" cy="2030413"/>
          </a:xfrm>
          <a:prstGeom prst="rect">
            <a:avLst/>
          </a:prstGeom>
          <a:noFill/>
          <a:ln w="9525">
            <a:noFill/>
            <a:miter lim="800000"/>
            <a:headEnd/>
            <a:tailEnd/>
          </a:ln>
        </p:spPr>
        <p:txBody>
          <a:bodyPr>
            <a:spAutoFit/>
          </a:bodyPr>
          <a:lstStyle/>
          <a:p>
            <a:r>
              <a:rPr lang="uk-UA" sz="1800" dirty="0"/>
              <a:t>  Їх золотий фон також мав особливий сенс. По-перше, він сприймався як символ багатства і розкоші, а по-друге, як один з найбільш яскравих кольорів він створював навколо зображених фігур ефект немеркнучого, священного сяйва.</a:t>
            </a:r>
            <a:endParaRPr lang="ru-RU" sz="1800" dirty="0"/>
          </a:p>
        </p:txBody>
      </p:sp>
      <p:pic>
        <p:nvPicPr>
          <p:cNvPr id="14340" name="Picture 7" descr="process1"/>
          <p:cNvPicPr>
            <a:picLocks noChangeAspect="1" noChangeArrowheads="1"/>
          </p:cNvPicPr>
          <p:nvPr/>
        </p:nvPicPr>
        <p:blipFill>
          <a:blip r:embed="rId3" cstate="print"/>
          <a:srcRect/>
          <a:stretch>
            <a:fillRect/>
          </a:stretch>
        </p:blipFill>
        <p:spPr bwMode="auto">
          <a:xfrm>
            <a:off x="5927725" y="3716338"/>
            <a:ext cx="3216275" cy="3141662"/>
          </a:xfrm>
          <a:prstGeom prst="rect">
            <a:avLst/>
          </a:prstGeom>
          <a:noFill/>
          <a:ln w="9525">
            <a:noFill/>
            <a:miter lim="800000"/>
            <a:headEnd/>
            <a:tailEnd/>
          </a:ln>
        </p:spPr>
      </p:pic>
      <p:sp>
        <p:nvSpPr>
          <p:cNvPr id="14341" name="Прямоугольник 5"/>
          <p:cNvSpPr>
            <a:spLocks noChangeArrowheads="1"/>
          </p:cNvSpPr>
          <p:nvPr/>
        </p:nvSpPr>
        <p:spPr bwMode="auto">
          <a:xfrm>
            <a:off x="6659563" y="765175"/>
            <a:ext cx="2339975" cy="2554288"/>
          </a:xfrm>
          <a:prstGeom prst="rect">
            <a:avLst/>
          </a:prstGeom>
          <a:noFill/>
          <a:ln w="9525">
            <a:noFill/>
            <a:miter lim="800000"/>
            <a:headEnd/>
            <a:tailEnd/>
          </a:ln>
        </p:spPr>
        <p:txBody>
          <a:bodyPr>
            <a:spAutoFit/>
          </a:bodyPr>
          <a:lstStyle/>
          <a:p>
            <a:r>
              <a:rPr lang="uk-UA" sz="2000"/>
              <a:t>Смальта - це і є той самий прекрасний матеріал, з якого створювалися мозаїки Візантійської імперії.</a:t>
            </a:r>
            <a:endParaRPr lang="ru-RU" sz="20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ergebac7thcentury.jpg"/>
          <p:cNvPicPr/>
          <p:nvPr/>
        </p:nvPicPr>
        <p:blipFill>
          <a:blip r:embed="rId2" cstate="print"/>
          <a:srcRect/>
          <a:stretch>
            <a:fillRect/>
          </a:stretch>
        </p:blipFill>
        <p:spPr bwMode="auto">
          <a:xfrm>
            <a:off x="323528" y="908720"/>
            <a:ext cx="2414761" cy="1592188"/>
          </a:xfrm>
          <a:prstGeom prst="rect">
            <a:avLst/>
          </a:prstGeom>
          <a:noFill/>
          <a:ln w="9525">
            <a:noFill/>
            <a:miter lim="800000"/>
            <a:headEnd/>
            <a:tailEnd/>
          </a:ln>
        </p:spPr>
      </p:pic>
      <p:sp>
        <p:nvSpPr>
          <p:cNvPr id="3" name="Прямоугольник 2"/>
          <p:cNvSpPr/>
          <p:nvPr/>
        </p:nvSpPr>
        <p:spPr>
          <a:xfrm>
            <a:off x="3059832" y="836712"/>
            <a:ext cx="4572000" cy="2031325"/>
          </a:xfrm>
          <a:prstGeom prst="rect">
            <a:avLst/>
          </a:prstGeom>
        </p:spPr>
        <p:txBody>
          <a:bodyPr>
            <a:spAutoFit/>
          </a:bodyPr>
          <a:lstStyle/>
          <a:p>
            <a:pPr algn="ctr"/>
            <a:r>
              <a:rPr lang="uk-UA" b="1" dirty="0"/>
              <a:t>Святі Сергій та </a:t>
            </a:r>
            <a:r>
              <a:rPr lang="uk-UA" b="1" dirty="0" err="1"/>
              <a:t>Вакх</a:t>
            </a:r>
            <a:r>
              <a:rPr lang="uk-UA" b="1" dirty="0"/>
              <a:t> (ікона)</a:t>
            </a:r>
            <a:r>
              <a:rPr lang="uk-UA" dirty="0"/>
              <a:t> — релігійний образ, який створили 7 століття нашої ери в техніці </a:t>
            </a:r>
            <a:r>
              <a:rPr lang="uk-UA" u="sng" dirty="0" err="1">
                <a:hlinkClick r:id="rId3" tooltip="Енкавстика"/>
              </a:rPr>
              <a:t>енкавстики</a:t>
            </a:r>
            <a:r>
              <a:rPr lang="uk-UA" dirty="0"/>
              <a:t> на дошці. В руках дослідників був лише грецький текст з життєписом святих. </a:t>
            </a:r>
            <a:endParaRPr lang="uk-UA" dirty="0" smtClean="0"/>
          </a:p>
          <a:p>
            <a:pPr algn="ctr"/>
            <a:r>
              <a:rPr lang="uk-UA" dirty="0" smtClean="0"/>
              <a:t>Текст </a:t>
            </a:r>
            <a:r>
              <a:rPr lang="uk-UA" dirty="0"/>
              <a:t>датують 5 століттям н.е.</a:t>
            </a:r>
          </a:p>
        </p:txBody>
      </p:sp>
      <p:pic>
        <p:nvPicPr>
          <p:cNvPr id="4" name="Рисунок 3" descr="Троєручиця ікона божої матері значення"/>
          <p:cNvPicPr/>
          <p:nvPr/>
        </p:nvPicPr>
        <p:blipFill>
          <a:blip r:embed="rId4" cstate="print"/>
          <a:srcRect/>
          <a:stretch>
            <a:fillRect/>
          </a:stretch>
        </p:blipFill>
        <p:spPr bwMode="auto">
          <a:xfrm>
            <a:off x="467544" y="3212976"/>
            <a:ext cx="2448272" cy="2808312"/>
          </a:xfrm>
          <a:prstGeom prst="rect">
            <a:avLst/>
          </a:prstGeom>
          <a:noFill/>
          <a:ln w="9525">
            <a:noFill/>
            <a:miter lim="800000"/>
            <a:headEnd/>
            <a:tailEnd/>
          </a:ln>
        </p:spPr>
      </p:pic>
      <p:sp>
        <p:nvSpPr>
          <p:cNvPr id="11" name="Прямоугольник 10"/>
          <p:cNvSpPr/>
          <p:nvPr/>
        </p:nvSpPr>
        <p:spPr>
          <a:xfrm>
            <a:off x="3275856" y="3429000"/>
            <a:ext cx="4572000" cy="2585323"/>
          </a:xfrm>
          <a:prstGeom prst="rect">
            <a:avLst/>
          </a:prstGeom>
        </p:spPr>
        <p:txBody>
          <a:bodyPr>
            <a:spAutoFit/>
          </a:bodyPr>
          <a:lstStyle/>
          <a:p>
            <a:pPr lvl="0" algn="ctr"/>
            <a:r>
              <a:rPr kumimoji="0" lang="uk-UA"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Богоматір </a:t>
            </a:r>
            <a:r>
              <a:rPr kumimoji="0" lang="uk-UA"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Троєручниця</a:t>
            </a:r>
            <a:r>
              <a:rPr kumimoji="0" lang="uk-UA"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uk-UA"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algn="ctr"/>
            <a:r>
              <a:rPr kumimoji="0" lang="uk-UA"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Життєвий шлях </a:t>
            </a:r>
            <a:r>
              <a:rPr kumimoji="0" lang="uk-UA"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аступника</a:t>
            </a:r>
            <a:r>
              <a:rPr kumimoji="0" lang="uk-UA"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православ'я і </a:t>
            </a:r>
            <a:r>
              <a:rPr kumimoji="0" lang="uk-UA"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іконопочитання</a:t>
            </a:r>
            <a:r>
              <a:rPr kumimoji="0" lang="uk-UA"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Іоанна </a:t>
            </a:r>
            <a:r>
              <a:rPr kumimoji="0" lang="uk-UA"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Дамаскіна</a:t>
            </a:r>
            <a:r>
              <a:rPr kumimoji="0" lang="uk-UA"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був непростим. Саме завдяки йому стала відома історія появи такого чудотворного образу, як </a:t>
            </a:r>
            <a:r>
              <a:rPr kumimoji="0" lang="uk-UA"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Троєручиця</a:t>
            </a:r>
            <a:r>
              <a:rPr kumimoji="0" lang="uk-UA"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5"/>
              </a:rPr>
              <a:t>Ікона Божої Матері,</a:t>
            </a:r>
            <a:r>
              <a:rPr kumimoji="0" lang="uk-UA"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значення якої для православного світу ніяк не можна применшувати, протягом століть допомагала в труднощах багатьом юдеїв.</a:t>
            </a:r>
            <a:endParaRPr lang="uk-U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764704"/>
            <a:ext cx="7920880" cy="5184576"/>
          </a:xfrm>
        </p:spPr>
        <p:txBody>
          <a:bodyPr>
            <a:noAutofit/>
          </a:bodyPr>
          <a:lstStyle/>
          <a:p>
            <a:pPr lvl="0"/>
            <a:r>
              <a:rPr lang="uk-UA" sz="1800" b="1" dirty="0" smtClean="0">
                <a:latin typeface="Times New Roman" pitchFamily="18" charset="0"/>
                <a:cs typeface="Times New Roman" pitchFamily="18" charset="0"/>
              </a:rPr>
              <a:t>Мета (формувати компетентності): предметні</a:t>
            </a:r>
            <a:r>
              <a:rPr lang="uk-UA" sz="1800" dirty="0" smtClean="0">
                <a:latin typeface="Times New Roman" pitchFamily="18" charset="0"/>
                <a:cs typeface="Times New Roman" pitchFamily="18" charset="0"/>
              </a:rPr>
              <a:t> (дати учням загальне уявлення про культуру  та живопис Візантії;  вивчати спадщину через пізнання культури наших предків; визначити роль архітектури, живопису в житті людини; удосконалювати вміння і навики характеризувати художньо-образний зміст архітектурних творів, розвивати навички змістовного і послідовного викладу власних думок; продовжити розвивати образне і логічне мислення, уміння наводити приклади щодо характеристики Візантійського стилю; розвивати естетичний смак; формулювати власні враження, отримані під час спілкування із мистецтвом, використовуючи спеціальну мистецьку термінологію; виховувати прагнення до духовного збагачення, розширення кругозору, інтерес та необхідність спілкування з мистецтвом.</a:t>
            </a:r>
          </a:p>
          <a:p>
            <a:pPr lvl="0"/>
            <a:r>
              <a:rPr lang="uk-UA" sz="1800" b="1" dirty="0" smtClean="0">
                <a:latin typeface="Times New Roman" pitchFamily="18" charset="0"/>
                <a:cs typeface="Times New Roman" pitchFamily="18" charset="0"/>
              </a:rPr>
              <a:t> ключові </a:t>
            </a:r>
            <a:r>
              <a:rPr lang="uk-UA" sz="1800" dirty="0" smtClean="0">
                <a:latin typeface="Times New Roman" pitchFamily="18" charset="0"/>
                <a:cs typeface="Times New Roman" pitchFamily="18" charset="0"/>
              </a:rPr>
              <a:t>(уміння вчитися впродовж життя: </a:t>
            </a:r>
            <a:r>
              <a:rPr lang="uk-UA" sz="1800" dirty="0" err="1" smtClean="0">
                <a:latin typeface="Times New Roman" pitchFamily="18" charset="0"/>
                <a:cs typeface="Times New Roman" pitchFamily="18" charset="0"/>
              </a:rPr>
              <a:t>самооцінювання</a:t>
            </a:r>
            <a:r>
              <a:rPr lang="uk-UA" sz="1800" dirty="0" smtClean="0">
                <a:latin typeface="Times New Roman" pitchFamily="18" charset="0"/>
                <a:cs typeface="Times New Roman" pitchFamily="18" charset="0"/>
              </a:rPr>
              <a:t> досягнень і помилок; готовність відшукувати нові шляхи </a:t>
            </a:r>
            <a:r>
              <a:rPr lang="uk-UA" sz="1800" dirty="0" err="1" smtClean="0">
                <a:latin typeface="Times New Roman" pitchFamily="18" charset="0"/>
                <a:cs typeface="Times New Roman" pitchFamily="18" charset="0"/>
              </a:rPr>
              <a:t>художньо­творчого</a:t>
            </a:r>
            <a:r>
              <a:rPr lang="uk-UA" sz="1800" dirty="0" smtClean="0">
                <a:latin typeface="Times New Roman" pitchFamily="18" charset="0"/>
                <a:cs typeface="Times New Roman" pitchFamily="18" charset="0"/>
              </a:rPr>
              <a:t> розвитку; ініціативність: прагнення до творчої самореалізації; відповідальність за особистий і колективний результат; соціальну та громадянську: сприймання мистецького твору як форми самовираження людини; готовність до комунікації, самостійність і мобільність у творенні ідей та ухваленні рішень; розуміння значущості мистецтва для суспільного розвитку; обізнаність і самовираження у сфері культури: толерантне ставлення до культурного розмаїття регіонів світу).</a:t>
            </a:r>
          </a:p>
          <a:p>
            <a:endParaRPr lang="uk-UA"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6" descr="img512"/>
          <p:cNvPicPr>
            <a:picLocks noChangeAspect="1" noChangeArrowheads="1"/>
          </p:cNvPicPr>
          <p:nvPr/>
        </p:nvPicPr>
        <p:blipFill>
          <a:blip r:embed="rId2" cstate="print"/>
          <a:srcRect/>
          <a:stretch>
            <a:fillRect/>
          </a:stretch>
        </p:blipFill>
        <p:spPr bwMode="auto">
          <a:xfrm>
            <a:off x="4067944" y="1556792"/>
            <a:ext cx="4608512" cy="3035300"/>
          </a:xfrm>
          <a:prstGeom prst="rect">
            <a:avLst/>
          </a:prstGeom>
          <a:noFill/>
          <a:ln w="9525">
            <a:noFill/>
            <a:miter lim="800000"/>
            <a:headEnd/>
            <a:tailEnd/>
          </a:ln>
        </p:spPr>
      </p:pic>
      <p:sp>
        <p:nvSpPr>
          <p:cNvPr id="12292" name="Прямоугольник 4"/>
          <p:cNvSpPr>
            <a:spLocks noChangeArrowheads="1"/>
          </p:cNvSpPr>
          <p:nvPr/>
        </p:nvSpPr>
        <p:spPr bwMode="auto">
          <a:xfrm>
            <a:off x="395536" y="692697"/>
            <a:ext cx="3456383" cy="5509200"/>
          </a:xfrm>
          <a:prstGeom prst="rect">
            <a:avLst/>
          </a:prstGeom>
          <a:noFill/>
          <a:ln w="9525">
            <a:noFill/>
            <a:miter lim="800000"/>
            <a:headEnd/>
            <a:tailEnd/>
          </a:ln>
        </p:spPr>
        <p:txBody>
          <a:bodyPr wrap="square">
            <a:spAutoFit/>
          </a:bodyPr>
          <a:lstStyle/>
          <a:p>
            <a:pPr algn="ctr"/>
            <a:r>
              <a:rPr lang="uk-UA" sz="2200" dirty="0"/>
              <a:t>Імператорська влада у Візантії досягла небувалої могутності. Мозаїки у вівтарі церкви св. Віталія в </a:t>
            </a:r>
            <a:r>
              <a:rPr lang="uk-UA" sz="2200" dirty="0" err="1"/>
              <a:t>Равенні</a:t>
            </a:r>
            <a:r>
              <a:rPr lang="uk-UA" sz="2200" dirty="0"/>
              <a:t> (546-547г.г.) переносять глядача в атмосферу розкішних царських виходів. Декор вівтаря мав не тільки релігійний, а й політичний сенс. Персона імператора розглядалася як священна. Володар вважався намісником Бога на землі.</a:t>
            </a:r>
          </a:p>
        </p:txBody>
      </p:sp>
      <p:sp>
        <p:nvSpPr>
          <p:cNvPr id="12293" name="Прямоугольник 5"/>
          <p:cNvSpPr>
            <a:spLocks noChangeArrowheads="1"/>
          </p:cNvSpPr>
          <p:nvPr/>
        </p:nvSpPr>
        <p:spPr bwMode="auto">
          <a:xfrm>
            <a:off x="179388" y="260350"/>
            <a:ext cx="3989387" cy="523875"/>
          </a:xfrm>
          <a:prstGeom prst="rect">
            <a:avLst/>
          </a:prstGeom>
          <a:noFill/>
          <a:ln w="9525">
            <a:noFill/>
            <a:miter lim="800000"/>
            <a:headEnd/>
            <a:tailEnd/>
          </a:ln>
        </p:spPr>
        <p:txBody>
          <a:bodyPr wrap="none">
            <a:spAutoFit/>
          </a:bodyPr>
          <a:lstStyle/>
          <a:p>
            <a:r>
              <a:rPr lang="uk-UA" sz="2800" b="1" i="1"/>
              <a:t>Візантійські мозаїки</a:t>
            </a:r>
            <a:endParaRPr lang="ru-RU" sz="2800" b="1" i="1"/>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692696"/>
            <a:ext cx="8291264" cy="5631904"/>
          </a:xfrm>
        </p:spPr>
        <p:txBody>
          <a:bodyPr>
            <a:normAutofit fontScale="92500" lnSpcReduction="10000"/>
          </a:bodyPr>
          <a:lstStyle/>
          <a:p>
            <a:pPr algn="ctr"/>
            <a:r>
              <a:rPr lang="uk-UA" b="1" dirty="0" smtClean="0"/>
              <a:t>Мозаїка була орнаментальна, а також із зображенням святих, імператорів тощо.</a:t>
            </a:r>
          </a:p>
          <a:p>
            <a:pPr algn="ctr">
              <a:buNone/>
            </a:pPr>
            <a:r>
              <a:rPr lang="uk-UA" b="1" dirty="0" smtClean="0"/>
              <a:t> В орнаментальній мозаїці використовувалися християнські символи: </a:t>
            </a:r>
          </a:p>
          <a:p>
            <a:r>
              <a:rPr lang="uk-UA" b="1" dirty="0" smtClean="0"/>
              <a:t>виноград,    лоза</a:t>
            </a:r>
            <a:r>
              <a:rPr lang="uk-UA" dirty="0" smtClean="0"/>
              <a:t> — символи крові Христа, </a:t>
            </a:r>
          </a:p>
          <a:p>
            <a:r>
              <a:rPr lang="uk-UA" b="1" dirty="0" smtClean="0"/>
              <a:t>павич</a:t>
            </a:r>
            <a:r>
              <a:rPr lang="uk-UA" dirty="0" smtClean="0"/>
              <a:t> — символ вічного життя ,безсмертя;</a:t>
            </a:r>
          </a:p>
          <a:p>
            <a:r>
              <a:rPr lang="uk-UA" b="1" dirty="0" smtClean="0"/>
              <a:t>лілея</a:t>
            </a:r>
            <a:r>
              <a:rPr lang="uk-UA" dirty="0" smtClean="0"/>
              <a:t>-невинність, чистота</a:t>
            </a:r>
          </a:p>
          <a:p>
            <a:r>
              <a:rPr lang="uk-UA" b="1" dirty="0" smtClean="0"/>
              <a:t>змій (</a:t>
            </a:r>
            <a:r>
              <a:rPr lang="uk-UA" dirty="0" smtClean="0"/>
              <a:t>мудрість) у християнстві амбівалентний символ: це  і Христос, як мудрість, </a:t>
            </a:r>
            <a:r>
              <a:rPr lang="uk-UA" dirty="0" err="1" smtClean="0"/>
              <a:t>вознесенний</a:t>
            </a:r>
            <a:r>
              <a:rPr lang="uk-UA" dirty="0" smtClean="0"/>
              <a:t> на Дереві життя як спокутної жертви, так і диявол-сила зла, руйнування, підступність, лукавство, зло, яке людина повинна подолати в собі;</a:t>
            </a:r>
          </a:p>
          <a:p>
            <a:r>
              <a:rPr lang="uk-UA" b="1" dirty="0" smtClean="0"/>
              <a:t>риба</a:t>
            </a:r>
            <a:r>
              <a:rPr lang="uk-UA" dirty="0" smtClean="0"/>
              <a:t>-символ Христа, сам Христос.;</a:t>
            </a:r>
          </a:p>
          <a:p>
            <a:r>
              <a:rPr lang="uk-UA" b="1" dirty="0" smtClean="0"/>
              <a:t>голуб</a:t>
            </a:r>
            <a:r>
              <a:rPr lang="uk-UA" dirty="0" smtClean="0"/>
              <a:t>-нове життя, чистота, довіра;</a:t>
            </a:r>
          </a:p>
          <a:p>
            <a:r>
              <a:rPr lang="uk-UA" b="1" dirty="0" smtClean="0"/>
              <a:t>агнець</a:t>
            </a:r>
            <a:r>
              <a:rPr lang="uk-UA" dirty="0" smtClean="0"/>
              <a:t>-смирення, лагідність, слухняність Христа.</a:t>
            </a:r>
          </a:p>
          <a:p>
            <a:endParaRPr lang="uk-U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img515"/>
          <p:cNvPicPr>
            <a:picLocks noChangeAspect="1" noChangeArrowheads="1"/>
          </p:cNvPicPr>
          <p:nvPr/>
        </p:nvPicPr>
        <p:blipFill>
          <a:blip r:embed="rId2" cstate="print"/>
          <a:srcRect/>
          <a:stretch>
            <a:fillRect/>
          </a:stretch>
        </p:blipFill>
        <p:spPr bwMode="auto">
          <a:xfrm>
            <a:off x="5004048" y="332656"/>
            <a:ext cx="3529086" cy="3312815"/>
          </a:xfrm>
          <a:prstGeom prst="rect">
            <a:avLst/>
          </a:prstGeom>
          <a:noFill/>
          <a:ln w="9525">
            <a:noFill/>
            <a:miter lim="800000"/>
            <a:headEnd/>
            <a:tailEnd/>
          </a:ln>
        </p:spPr>
      </p:pic>
      <p:sp>
        <p:nvSpPr>
          <p:cNvPr id="13315" name="Прямоугольник 3"/>
          <p:cNvSpPr>
            <a:spLocks noChangeArrowheads="1"/>
          </p:cNvSpPr>
          <p:nvPr/>
        </p:nvSpPr>
        <p:spPr bwMode="auto">
          <a:xfrm>
            <a:off x="107950" y="2205038"/>
            <a:ext cx="4572000" cy="3816350"/>
          </a:xfrm>
          <a:prstGeom prst="rect">
            <a:avLst/>
          </a:prstGeom>
          <a:noFill/>
          <a:ln w="9525">
            <a:noFill/>
            <a:miter lim="800000"/>
            <a:headEnd/>
            <a:tailEnd/>
          </a:ln>
        </p:spPr>
        <p:txBody>
          <a:bodyPr>
            <a:spAutoFit/>
          </a:bodyPr>
          <a:lstStyle/>
          <a:p>
            <a:pPr algn="ctr"/>
            <a:r>
              <a:rPr lang="uk-UA" sz="2200" dirty="0"/>
              <a:t>Зображення на стінах розповідали про основні події християнської історії, вони переносили думки віруючих в особливий світ. Численні зображення Христа, пророків і ангелів, сцени зі Священного Писання і прославляння влади імператора стали улюбленими темами й сюжетами візантійських мозаїк.</a:t>
            </a:r>
            <a:endParaRPr lang="ru-RU" sz="2200" dirty="0"/>
          </a:p>
        </p:txBody>
      </p:sp>
      <p:pic>
        <p:nvPicPr>
          <p:cNvPr id="13316" name="Picture 5" descr="img511"/>
          <p:cNvPicPr>
            <a:picLocks noChangeAspect="1" noChangeArrowheads="1"/>
          </p:cNvPicPr>
          <p:nvPr/>
        </p:nvPicPr>
        <p:blipFill>
          <a:blip r:embed="rId3" cstate="print"/>
          <a:srcRect/>
          <a:stretch>
            <a:fillRect/>
          </a:stretch>
        </p:blipFill>
        <p:spPr bwMode="auto">
          <a:xfrm>
            <a:off x="4967288" y="3933055"/>
            <a:ext cx="3964678" cy="26868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1"/>
          <p:cNvSpPr>
            <a:spLocks noChangeArrowheads="1"/>
          </p:cNvSpPr>
          <p:nvPr/>
        </p:nvSpPr>
        <p:spPr bwMode="auto">
          <a:xfrm>
            <a:off x="179512" y="836712"/>
            <a:ext cx="8640960" cy="3139321"/>
          </a:xfrm>
          <a:prstGeom prst="rect">
            <a:avLst/>
          </a:prstGeom>
          <a:noFill/>
          <a:ln w="9525">
            <a:noFill/>
            <a:miter lim="800000"/>
            <a:headEnd/>
            <a:tailEnd/>
          </a:ln>
        </p:spPr>
        <p:txBody>
          <a:bodyPr wrap="square">
            <a:spAutoFit/>
          </a:bodyPr>
          <a:lstStyle/>
          <a:p>
            <a:pPr algn="ctr"/>
            <a:r>
              <a:rPr lang="uk-UA" sz="2200" dirty="0"/>
              <a:t>Незважаючи на те, що Візантія проіснувала на 1000 років довше Великої Римської імперії, вона була завойована таки в </a:t>
            </a:r>
            <a:r>
              <a:rPr lang="en-US" sz="2200" dirty="0"/>
              <a:t>XIV </a:t>
            </a:r>
            <a:r>
              <a:rPr lang="uk-UA" sz="2200" dirty="0"/>
              <a:t>в. турками-сельджуками. Але, незважаючи на це, Візантія внесла величезний внесок у розвиток світової культури. Її основні принципи і напрямки культури перейшли до сусідніх держав. Практично увесь час середньовічна Європа розвивалася на основі досягнень візантійської культури. Візантію можна назвати "другим Римом", тому її внесок у розвиток Європи й усього світу нічим не уступає Римської імперії.</a:t>
            </a:r>
          </a:p>
        </p:txBody>
      </p:sp>
      <p:pic>
        <p:nvPicPr>
          <p:cNvPr id="5" name="Picture 2" descr="map1"/>
          <p:cNvPicPr>
            <a:picLocks noChangeAspect="1" noChangeArrowheads="1"/>
          </p:cNvPicPr>
          <p:nvPr/>
        </p:nvPicPr>
        <p:blipFill>
          <a:blip r:embed="rId2" cstate="print"/>
          <a:srcRect/>
          <a:stretch>
            <a:fillRect/>
          </a:stretch>
        </p:blipFill>
        <p:spPr bwMode="auto">
          <a:xfrm>
            <a:off x="2699792" y="4006528"/>
            <a:ext cx="3888432" cy="2851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620688"/>
            <a:ext cx="8352928" cy="5976664"/>
          </a:xfrm>
        </p:spPr>
        <p:txBody>
          <a:bodyPr>
            <a:normAutofit/>
          </a:bodyPr>
          <a:lstStyle/>
          <a:p>
            <a:pPr algn="ctr"/>
            <a:r>
              <a:rPr lang="uk-UA" b="1" dirty="0" smtClean="0"/>
              <a:t>V</a:t>
            </a:r>
            <a:r>
              <a:rPr lang="ru-RU" dirty="0" smtClean="0"/>
              <a:t>.</a:t>
            </a:r>
            <a:r>
              <a:rPr lang="ru-RU" b="1" dirty="0" smtClean="0"/>
              <a:t>Практична робота.</a:t>
            </a:r>
          </a:p>
          <a:p>
            <a:pPr algn="ctr"/>
            <a:r>
              <a:rPr lang="ru-RU" b="1" dirty="0" smtClean="0"/>
              <a:t> </a:t>
            </a:r>
            <a:r>
              <a:rPr lang="ru-RU" i="1" dirty="0" err="1" smtClean="0"/>
              <a:t>Створіть</a:t>
            </a:r>
            <a:r>
              <a:rPr lang="ru-RU" i="1" dirty="0" smtClean="0"/>
              <a:t> </a:t>
            </a:r>
            <a:r>
              <a:rPr lang="ru-RU" i="1" dirty="0" err="1" smtClean="0"/>
              <a:t>ескіз</a:t>
            </a:r>
            <a:r>
              <a:rPr lang="ru-RU" i="1" dirty="0" smtClean="0"/>
              <a:t> </a:t>
            </a:r>
            <a:r>
              <a:rPr lang="ru-RU" i="1" dirty="0" err="1" smtClean="0"/>
              <a:t>мозаїки</a:t>
            </a:r>
            <a:r>
              <a:rPr lang="ru-RU" i="1" dirty="0" smtClean="0"/>
              <a:t>, </a:t>
            </a:r>
            <a:r>
              <a:rPr lang="ru-RU" i="1" dirty="0" err="1" smtClean="0"/>
              <a:t>чи</a:t>
            </a:r>
            <a:r>
              <a:rPr lang="ru-RU" i="1" dirty="0" smtClean="0"/>
              <a:t> </a:t>
            </a:r>
            <a:r>
              <a:rPr lang="ru-RU" i="1" dirty="0" err="1" smtClean="0"/>
              <a:t>вітражу</a:t>
            </a:r>
            <a:r>
              <a:rPr lang="ru-RU" i="1" dirty="0" smtClean="0"/>
              <a:t> на </a:t>
            </a:r>
            <a:r>
              <a:rPr lang="ru-RU" i="1" dirty="0" err="1" smtClean="0"/>
              <a:t>релігійний</a:t>
            </a:r>
            <a:r>
              <a:rPr lang="ru-RU" i="1" dirty="0" smtClean="0"/>
              <a:t> сюжет </a:t>
            </a:r>
            <a:r>
              <a:rPr lang="ru-RU" i="1" dirty="0" err="1" smtClean="0"/>
              <a:t>чи</a:t>
            </a:r>
            <a:r>
              <a:rPr lang="ru-RU" i="1" dirty="0" smtClean="0"/>
              <a:t> </a:t>
            </a:r>
            <a:r>
              <a:rPr lang="ru-RU" i="1" dirty="0" err="1" smtClean="0"/>
              <a:t>біблейну</a:t>
            </a:r>
            <a:r>
              <a:rPr lang="ru-RU" i="1" dirty="0" smtClean="0"/>
              <a:t> тематику, </a:t>
            </a:r>
            <a:r>
              <a:rPr lang="ru-RU" i="1" dirty="0" err="1" smtClean="0"/>
              <a:t>використовуючи</a:t>
            </a:r>
            <a:r>
              <a:rPr lang="ru-RU" i="1" dirty="0" smtClean="0"/>
              <a:t> </a:t>
            </a:r>
            <a:r>
              <a:rPr lang="ru-RU" i="1" dirty="0" err="1" smtClean="0"/>
              <a:t>християнські</a:t>
            </a:r>
            <a:r>
              <a:rPr lang="ru-RU" i="1" dirty="0" smtClean="0"/>
              <a:t> </a:t>
            </a:r>
            <a:r>
              <a:rPr lang="ru-RU" i="1" dirty="0" err="1" smtClean="0"/>
              <a:t>символи</a:t>
            </a:r>
            <a:r>
              <a:rPr lang="uk-UA" i="1" dirty="0" smtClean="0"/>
              <a:t> (квіти, птахи тощо) у візантійському стилі для оформлення інтер’єру . </a:t>
            </a:r>
            <a:endParaRPr lang="ru-RU" i="1" dirty="0" smtClean="0"/>
          </a:p>
          <a:p>
            <a:pPr algn="ctr">
              <a:buNone/>
            </a:pPr>
            <a:r>
              <a:rPr lang="uk-UA" sz="4500" dirty="0">
                <a:solidFill>
                  <a:schemeClr val="tx2"/>
                </a:solidFill>
                <a:latin typeface="+mj-lt"/>
                <a:ea typeface="+mj-ea"/>
                <a:cs typeface="+mj-cs"/>
              </a:rPr>
              <a:t>Роботи учнів 8 класів</a:t>
            </a:r>
            <a:endParaRPr lang="uk-UA" sz="4500" dirty="0">
              <a:solidFill>
                <a:schemeClr val="tx2"/>
              </a:solidFill>
              <a:latin typeface="+mj-lt"/>
              <a:ea typeface="+mj-ea"/>
              <a:cs typeface="+mj-cs"/>
            </a:endParaRPr>
          </a:p>
          <a:p>
            <a:endParaRPr lang="uk-UA" dirty="0" smtClean="0"/>
          </a:p>
          <a:p>
            <a:endParaRPr lang="uk-UA" dirty="0"/>
          </a:p>
        </p:txBody>
      </p:sp>
      <p:pic>
        <p:nvPicPr>
          <p:cNvPr id="6" name="Рисунок 5" descr="P1160297.JPG"/>
          <p:cNvPicPr>
            <a:picLocks noChangeAspect="1"/>
          </p:cNvPicPr>
          <p:nvPr/>
        </p:nvPicPr>
        <p:blipFill>
          <a:blip r:embed="rId2" cstate="print"/>
          <a:stretch>
            <a:fillRect/>
          </a:stretch>
        </p:blipFill>
        <p:spPr>
          <a:xfrm>
            <a:off x="580976" y="3861048"/>
            <a:ext cx="3240360" cy="2160240"/>
          </a:xfrm>
          <a:prstGeom prst="rect">
            <a:avLst/>
          </a:prstGeom>
        </p:spPr>
      </p:pic>
      <p:pic>
        <p:nvPicPr>
          <p:cNvPr id="7" name="Рисунок 6" descr="P1160293.JPG"/>
          <p:cNvPicPr>
            <a:picLocks noChangeAspect="1"/>
          </p:cNvPicPr>
          <p:nvPr/>
        </p:nvPicPr>
        <p:blipFill>
          <a:blip r:embed="rId3" cstate="print"/>
          <a:stretch>
            <a:fillRect/>
          </a:stretch>
        </p:blipFill>
        <p:spPr>
          <a:xfrm>
            <a:off x="5004048" y="3933056"/>
            <a:ext cx="3132348" cy="208823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36680"/>
          </a:xfrm>
        </p:spPr>
        <p:txBody>
          <a:bodyPr>
            <a:normAutofit fontScale="90000"/>
          </a:bodyPr>
          <a:lstStyle/>
          <a:p>
            <a:pPr algn="ctr"/>
            <a:r>
              <a:rPr lang="uk-UA" dirty="0" smtClean="0"/>
              <a:t>Роботи учнів 8 класів</a:t>
            </a:r>
            <a:endParaRPr lang="uk-UA" dirty="0"/>
          </a:p>
        </p:txBody>
      </p:sp>
      <p:pic>
        <p:nvPicPr>
          <p:cNvPr id="4" name="Содержимое 3" descr="P1160288.JPG"/>
          <p:cNvPicPr>
            <a:picLocks noGrp="1" noChangeAspect="1"/>
          </p:cNvPicPr>
          <p:nvPr>
            <p:ph idx="1"/>
          </p:nvPr>
        </p:nvPicPr>
        <p:blipFill>
          <a:blip r:embed="rId2" cstate="print"/>
          <a:stretch>
            <a:fillRect/>
          </a:stretch>
        </p:blipFill>
        <p:spPr>
          <a:xfrm>
            <a:off x="4572000" y="3356992"/>
            <a:ext cx="4392489" cy="2928325"/>
          </a:xfrm>
        </p:spPr>
      </p:pic>
      <p:pic>
        <p:nvPicPr>
          <p:cNvPr id="5" name="Рисунок 4" descr="P1160287.JPG"/>
          <p:cNvPicPr>
            <a:picLocks noChangeAspect="1"/>
          </p:cNvPicPr>
          <p:nvPr/>
        </p:nvPicPr>
        <p:blipFill>
          <a:blip r:embed="rId3" cstate="print"/>
          <a:stretch>
            <a:fillRect/>
          </a:stretch>
        </p:blipFill>
        <p:spPr>
          <a:xfrm>
            <a:off x="179512" y="1772816"/>
            <a:ext cx="4254872" cy="283658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836712"/>
            <a:ext cx="8147248" cy="5487888"/>
          </a:xfrm>
        </p:spPr>
        <p:txBody>
          <a:bodyPr>
            <a:normAutofit fontScale="85000" lnSpcReduction="20000"/>
          </a:bodyPr>
          <a:lstStyle/>
          <a:p>
            <a:r>
              <a:rPr lang="uk-UA" b="1" dirty="0" smtClean="0"/>
              <a:t>VІ. Підсумок уроку. </a:t>
            </a:r>
            <a:r>
              <a:rPr lang="ru-RU" b="1" dirty="0" err="1" smtClean="0"/>
              <a:t>Превірка</a:t>
            </a:r>
            <a:r>
              <a:rPr lang="ru-RU" b="1" dirty="0" smtClean="0"/>
              <a:t> </a:t>
            </a:r>
            <a:r>
              <a:rPr lang="ru-RU" b="1" dirty="0" err="1" smtClean="0"/>
              <a:t>вивченого</a:t>
            </a:r>
            <a:r>
              <a:rPr lang="ru-RU" b="1" dirty="0" smtClean="0"/>
              <a:t> </a:t>
            </a:r>
            <a:r>
              <a:rPr lang="ru-RU" b="1" dirty="0" err="1" smtClean="0"/>
              <a:t>матеріалу</a:t>
            </a:r>
            <a:r>
              <a:rPr lang="ru-RU" b="1" dirty="0" smtClean="0"/>
              <a:t>.</a:t>
            </a:r>
            <a:endParaRPr lang="uk-UA" dirty="0" smtClean="0"/>
          </a:p>
          <a:p>
            <a:r>
              <a:rPr lang="ru-RU" b="1" dirty="0" smtClean="0">
                <a:latin typeface="Times New Roman" pitchFamily="18" charset="0"/>
                <a:cs typeface="Times New Roman" pitchFamily="18" charset="0"/>
              </a:rPr>
              <a:t>1.Відповіді на </a:t>
            </a:r>
            <a:r>
              <a:rPr lang="ru-RU" b="1" dirty="0" err="1" smtClean="0">
                <a:latin typeface="Times New Roman" pitchFamily="18" charset="0"/>
                <a:cs typeface="Times New Roman" pitchFamily="18" charset="0"/>
              </a:rPr>
              <a:t>питання</a:t>
            </a:r>
            <a:r>
              <a:rPr lang="ru-RU" b="1"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 -З </a:t>
            </a:r>
            <a:r>
              <a:rPr lang="ru-RU" dirty="0" err="1" smtClean="0">
                <a:latin typeface="Times New Roman" pitchFamily="18" charset="0"/>
                <a:cs typeface="Times New Roman" pitchFamily="18" charset="0"/>
              </a:rPr>
              <a:t>якими</a:t>
            </a:r>
            <a:r>
              <a:rPr lang="ru-RU" dirty="0" smtClean="0">
                <a:latin typeface="Times New Roman" pitchFamily="18" charset="0"/>
                <a:cs typeface="Times New Roman" pitchFamily="18" charset="0"/>
              </a:rPr>
              <a:t> видами </a:t>
            </a:r>
            <a:r>
              <a:rPr lang="ru-RU" dirty="0" err="1" smtClean="0">
                <a:latin typeface="Times New Roman" pitchFamily="18" charset="0"/>
                <a:cs typeface="Times New Roman" pitchFamily="18" charset="0"/>
              </a:rPr>
              <a:t>живопису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Візантії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ознайомились</a:t>
            </a:r>
            <a:r>
              <a:rPr lang="ru-RU" dirty="0" smtClean="0">
                <a:latin typeface="Times New Roman" pitchFamily="18" charset="0"/>
                <a:cs typeface="Times New Roman" pitchFamily="18" charset="0"/>
              </a:rPr>
              <a:t>?</a:t>
            </a:r>
            <a:endParaRPr lang="uk-UA"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Що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означає</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поняття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візантійський</a:t>
            </a:r>
            <a:r>
              <a:rPr lang="ru-RU" dirty="0" smtClean="0">
                <a:latin typeface="Times New Roman" pitchFamily="18" charset="0"/>
                <a:cs typeface="Times New Roman" pitchFamily="18" charset="0"/>
              </a:rPr>
              <a:t> канон?»</a:t>
            </a:r>
            <a:endParaRPr lang="uk-UA"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-Охарактеризуйте </a:t>
            </a:r>
            <a:r>
              <a:rPr lang="ru-RU" dirty="0" err="1" smtClean="0">
                <a:latin typeface="Times New Roman" pitchFamily="18" charset="0"/>
                <a:cs typeface="Times New Roman" pitchFamily="18" charset="0"/>
              </a:rPr>
              <a:t>різновиди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техніки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іконопису</a:t>
            </a:r>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Які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ікони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виконані</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візантійському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стилі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є</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світовими</a:t>
            </a:r>
            <a:r>
              <a:rPr lang="ru-RU" dirty="0" smtClean="0">
                <a:latin typeface="Times New Roman" pitchFamily="18" charset="0"/>
                <a:cs typeface="Times New Roman" pitchFamily="18" charset="0"/>
              </a:rPr>
              <a:t> шедеврами </a:t>
            </a:r>
            <a:r>
              <a:rPr lang="ru-RU" dirty="0" err="1" smtClean="0">
                <a:latin typeface="Times New Roman" pitchFamily="18" charset="0"/>
                <a:cs typeface="Times New Roman" pitchFamily="18" charset="0"/>
              </a:rPr>
              <a:t>живопису</a:t>
            </a:r>
            <a:r>
              <a:rPr lang="ru-RU" dirty="0" smtClean="0">
                <a:latin typeface="Times New Roman" pitchFamily="18" charset="0"/>
                <a:cs typeface="Times New Roman" pitchFamily="18" charset="0"/>
              </a:rPr>
              <a:t>?</a:t>
            </a:r>
            <a:endParaRPr lang="uk-UA"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Що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таке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мозаїка</a:t>
            </a:r>
            <a:r>
              <a:rPr lang="ru-RU" dirty="0" smtClean="0">
                <a:latin typeface="Times New Roman" pitchFamily="18" charset="0"/>
                <a:cs typeface="Times New Roman" pitchFamily="18" charset="0"/>
              </a:rPr>
              <a:t> та фреска? </a:t>
            </a:r>
            <a:r>
              <a:rPr lang="ru-RU" dirty="0" err="1" smtClean="0">
                <a:latin typeface="Times New Roman" pitchFamily="18" charset="0"/>
                <a:cs typeface="Times New Roman" pitchFamily="18" charset="0"/>
              </a:rPr>
              <a:t>Назвіть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приклади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збережених</a:t>
            </a:r>
            <a:r>
              <a:rPr lang="ru-RU" dirty="0" smtClean="0">
                <a:latin typeface="Times New Roman" pitchFamily="18" charset="0"/>
                <a:cs typeface="Times New Roman" pitchFamily="18" charset="0"/>
              </a:rPr>
              <a:t> до наших </a:t>
            </a:r>
            <a:r>
              <a:rPr lang="ru-RU" dirty="0" err="1" smtClean="0">
                <a:latin typeface="Times New Roman" pitchFamily="18" charset="0"/>
                <a:cs typeface="Times New Roman" pitchFamily="18" charset="0"/>
              </a:rPr>
              <a:t>днів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творів</a:t>
            </a:r>
            <a:r>
              <a:rPr lang="ru-RU" dirty="0" smtClean="0">
                <a:latin typeface="Times New Roman" pitchFamily="18" charset="0"/>
                <a:cs typeface="Times New Roman" pitchFamily="18" charset="0"/>
              </a:rPr>
              <a:t>.</a:t>
            </a:r>
            <a:endParaRPr lang="uk-UA"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2. </a:t>
            </a:r>
            <a:r>
              <a:rPr lang="ru-RU" b="1" dirty="0" err="1" smtClean="0">
                <a:latin typeface="Times New Roman" pitchFamily="18" charset="0"/>
                <a:cs typeface="Times New Roman" pitchFamily="18" charset="0"/>
              </a:rPr>
              <a:t>Гронування</a:t>
            </a:r>
            <a:endParaRPr lang="uk-UA" b="1" dirty="0" smtClean="0">
              <a:latin typeface="Times New Roman" pitchFamily="18" charset="0"/>
              <a:cs typeface="Times New Roman" pitchFamily="18" charset="0"/>
            </a:endParaRPr>
          </a:p>
          <a:p>
            <a:r>
              <a:rPr lang="ru-RU" dirty="0" err="1" smtClean="0">
                <a:latin typeface="Times New Roman" pitchFamily="18" charset="0"/>
                <a:cs typeface="Times New Roman" pitchFamily="18" charset="0"/>
              </a:rPr>
              <a:t>Учням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необхідно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об`єднатися</a:t>
            </a:r>
            <a:r>
              <a:rPr lang="ru-RU" dirty="0" smtClean="0">
                <a:latin typeface="Times New Roman" pitchFamily="18" charset="0"/>
                <a:cs typeface="Times New Roman" pitchFamily="18" charset="0"/>
              </a:rPr>
              <a:t> в </a:t>
            </a:r>
            <a:r>
              <a:rPr lang="ru-RU" dirty="0" err="1" smtClean="0">
                <a:latin typeface="Times New Roman" pitchFamily="18" charset="0"/>
                <a:cs typeface="Times New Roman" pitchFamily="18" charset="0"/>
              </a:rPr>
              <a:t>групи</a:t>
            </a:r>
            <a:r>
              <a:rPr lang="ru-RU" dirty="0" smtClean="0">
                <a:latin typeface="Times New Roman" pitchFamily="18" charset="0"/>
                <a:cs typeface="Times New Roman" pitchFamily="18" charset="0"/>
              </a:rPr>
              <a:t> (по 2-3 </a:t>
            </a:r>
            <a:r>
              <a:rPr lang="ru-RU" dirty="0" err="1" smtClean="0">
                <a:latin typeface="Times New Roman" pitchFamily="18" charset="0"/>
                <a:cs typeface="Times New Roman" pitchFamily="18" charset="0"/>
              </a:rPr>
              <a:t>учня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заздалегідь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приготованих</a:t>
            </a:r>
            <a:r>
              <a:rPr lang="ru-RU" dirty="0" smtClean="0">
                <a:latin typeface="Times New Roman" pitchFamily="18" charset="0"/>
                <a:cs typeface="Times New Roman" pitchFamily="18" charset="0"/>
              </a:rPr>
              <a:t> кружечках (</a:t>
            </a:r>
            <a:r>
              <a:rPr lang="ru-RU" dirty="0" err="1" smtClean="0">
                <a:latin typeface="Times New Roman" pitchFamily="18" charset="0"/>
                <a:cs typeface="Times New Roman" pitchFamily="18" charset="0"/>
              </a:rPr>
              <a:t>гронах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написати:Вид</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мистецтва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який</a:t>
            </a:r>
            <a:r>
              <a:rPr lang="ru-RU" dirty="0" smtClean="0">
                <a:latin typeface="Times New Roman" pitchFamily="18" charset="0"/>
                <a:cs typeface="Times New Roman" pitchFamily="18" charset="0"/>
              </a:rPr>
              <a:t> вони </a:t>
            </a:r>
            <a:r>
              <a:rPr lang="ru-RU" dirty="0" err="1" smtClean="0">
                <a:latin typeface="Times New Roman" pitchFamily="18" charset="0"/>
                <a:cs typeface="Times New Roman" pitchFamily="18" charset="0"/>
              </a:rPr>
              <a:t>наосліп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витягнуть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Чарівного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мішечка</a:t>
            </a:r>
            <a:r>
              <a:rPr lang="ru-RU" dirty="0" smtClean="0">
                <a:latin typeface="Times New Roman" pitchFamily="18" charset="0"/>
                <a:cs typeface="Times New Roman" pitchFamily="18" charset="0"/>
              </a:rPr>
              <a:t>»);</a:t>
            </a:r>
          </a:p>
          <a:p>
            <a:r>
              <a:rPr lang="ru-RU" dirty="0" err="1" smtClean="0">
                <a:latin typeface="Times New Roman" pitchFamily="18" charset="0"/>
                <a:cs typeface="Times New Roman" pitchFamily="18" charset="0"/>
              </a:rPr>
              <a:t>Найяскравіша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пам`ятка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культури;Її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історія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будова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або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характерні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особливості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створення</a:t>
            </a:r>
            <a:r>
              <a:rPr lang="ru-RU" dirty="0" smtClean="0">
                <a:latin typeface="Times New Roman" pitchFamily="18" charset="0"/>
                <a:cs typeface="Times New Roman" pitchFamily="18" charset="0"/>
              </a:rPr>
              <a:t>.</a:t>
            </a:r>
            <a:endParaRPr lang="uk-UA" dirty="0" smtClean="0">
              <a:latin typeface="Times New Roman" pitchFamily="18" charset="0"/>
              <a:cs typeface="Times New Roman" pitchFamily="18" charset="0"/>
            </a:endParaRPr>
          </a:p>
          <a:p>
            <a:endParaRPr lang="uk-U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476672"/>
            <a:ext cx="7067128" cy="578328"/>
          </a:xfrm>
        </p:spPr>
        <p:txBody>
          <a:bodyPr>
            <a:normAutofit fontScale="90000"/>
          </a:bodyPr>
          <a:lstStyle/>
          <a:p>
            <a:pPr algn="ctr"/>
            <a:r>
              <a:rPr lang="uk-UA" sz="4800" b="1" dirty="0" smtClean="0">
                <a:latin typeface="Times New Roman" pitchFamily="18" charset="0"/>
                <a:cs typeface="Times New Roman" pitchFamily="18" charset="0"/>
              </a:rPr>
              <a:t>Домашнє завдання</a:t>
            </a:r>
            <a:endParaRPr lang="uk-UA" sz="48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28799"/>
            <a:ext cx="8219256" cy="4320481"/>
          </a:xfrm>
        </p:spPr>
        <p:txBody>
          <a:bodyPr>
            <a:normAutofit fontScale="92500" lnSpcReduction="20000"/>
          </a:bodyPr>
          <a:lstStyle/>
          <a:p>
            <a:pPr algn="ctr"/>
            <a:r>
              <a:rPr lang="ru-RU" sz="3000" b="1" u="sng" dirty="0" err="1"/>
              <a:t>П</a:t>
            </a:r>
            <a:r>
              <a:rPr lang="ru-RU" sz="3000" b="1" u="sng" dirty="0" err="1" smtClean="0"/>
              <a:t>ереглянути</a:t>
            </a:r>
            <a:r>
              <a:rPr lang="ru-RU" sz="3000" b="1" u="sng" dirty="0" smtClean="0"/>
              <a:t> один </a:t>
            </a:r>
            <a:r>
              <a:rPr lang="ru-RU" sz="3000" b="1" u="sng" dirty="0" err="1" smtClean="0"/>
              <a:t>із</a:t>
            </a:r>
            <a:r>
              <a:rPr lang="ru-RU" sz="3000" b="1" u="sng" dirty="0" smtClean="0"/>
              <a:t> </a:t>
            </a:r>
            <a:r>
              <a:rPr lang="ru-RU" sz="3000" b="1" u="sng" dirty="0" err="1" smtClean="0"/>
              <a:t>запропонованих</a:t>
            </a:r>
            <a:r>
              <a:rPr lang="ru-RU" sz="3000" b="1" u="sng" dirty="0" smtClean="0"/>
              <a:t> </a:t>
            </a:r>
            <a:r>
              <a:rPr lang="ru-RU" sz="3000" b="1" u="sng" dirty="0" err="1" smtClean="0"/>
              <a:t>фільм</a:t>
            </a:r>
            <a:r>
              <a:rPr lang="ru-RU" sz="3000" b="1" u="sng" dirty="0" smtClean="0"/>
              <a:t>, </a:t>
            </a:r>
            <a:r>
              <a:rPr lang="ru-RU" sz="3000" b="1" u="sng" dirty="0" err="1" smtClean="0"/>
              <a:t>написати</a:t>
            </a:r>
            <a:r>
              <a:rPr lang="ru-RU" sz="3000" b="1" u="sng" dirty="0" smtClean="0"/>
              <a:t> </a:t>
            </a:r>
            <a:r>
              <a:rPr lang="ru-RU" sz="3000" b="1" u="sng" dirty="0" err="1" smtClean="0"/>
              <a:t>рецензію</a:t>
            </a:r>
            <a:r>
              <a:rPr lang="ru-RU" sz="3000" b="1" u="sng" dirty="0" smtClean="0"/>
              <a:t>.</a:t>
            </a:r>
          </a:p>
          <a:p>
            <a:r>
              <a:rPr lang="uk-UA" sz="3000" b="1" dirty="0" smtClean="0"/>
              <a:t>Посилання </a:t>
            </a:r>
            <a:r>
              <a:rPr lang="uk-UA" sz="3000" b="1" dirty="0"/>
              <a:t>на документальний фільм:</a:t>
            </a:r>
            <a:endParaRPr lang="uk-UA" sz="3000" dirty="0"/>
          </a:p>
          <a:p>
            <a:r>
              <a:rPr lang="uk-UA" sz="3000" b="1" dirty="0"/>
              <a:t> «Історія Візантійської імперії» </a:t>
            </a:r>
            <a:r>
              <a:rPr lang="uk-UA" sz="3000" b="1" u="sng" dirty="0">
                <a:hlinkClick r:id="rId2"/>
              </a:rPr>
              <a:t>https://www.youtube.com/watch?v=N3Mfl1Y8YsI</a:t>
            </a:r>
            <a:endParaRPr lang="uk-UA" sz="3000" dirty="0"/>
          </a:p>
          <a:p>
            <a:r>
              <a:rPr lang="uk-UA" sz="3000" b="1" dirty="0"/>
              <a:t>Посилання на документальний фільм: </a:t>
            </a:r>
            <a:endParaRPr lang="uk-UA" sz="3000" dirty="0"/>
          </a:p>
          <a:p>
            <a:r>
              <a:rPr lang="uk-UA" sz="3000" b="1" dirty="0"/>
              <a:t>«Загибель імперії. Візантійський урок»</a:t>
            </a:r>
            <a:endParaRPr lang="uk-UA" sz="3000" dirty="0"/>
          </a:p>
          <a:p>
            <a:r>
              <a:rPr lang="uk-UA" sz="3000" b="1" u="sng" dirty="0">
                <a:hlinkClick r:id="rId3"/>
              </a:rPr>
              <a:t>https://russia.tv/video/show/brand_id/10423/episode_id/211509/video_id/211509/</a:t>
            </a:r>
            <a:endParaRPr lang="uk-UA" sz="3000" dirty="0"/>
          </a:p>
          <a:p>
            <a:pPr>
              <a:buNone/>
            </a:pPr>
            <a:endParaRPr lang="uk-UA" sz="3000" dirty="0"/>
          </a:p>
          <a:p>
            <a:endParaRPr lang="uk-U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431800"/>
            <a:ext cx="6870700" cy="608013"/>
          </a:xfrm>
        </p:spPr>
        <p:txBody>
          <a:bodyPr/>
          <a:lstStyle/>
          <a:p>
            <a:r>
              <a:rPr lang="uk-UA" sz="3600" b="1"/>
              <a:t>Список літератури</a:t>
            </a:r>
            <a:endParaRPr lang="ru-RU" sz="3600" b="1"/>
          </a:p>
        </p:txBody>
      </p:sp>
      <p:sp>
        <p:nvSpPr>
          <p:cNvPr id="53251" name="Rectangle 3"/>
          <p:cNvSpPr>
            <a:spLocks noGrp="1" noChangeArrowheads="1"/>
          </p:cNvSpPr>
          <p:nvPr>
            <p:ph type="body" idx="1"/>
          </p:nvPr>
        </p:nvSpPr>
        <p:spPr>
          <a:xfrm>
            <a:off x="457200" y="1125538"/>
            <a:ext cx="8229600" cy="5399087"/>
          </a:xfrm>
        </p:spPr>
        <p:txBody>
          <a:bodyPr/>
          <a:lstStyle/>
          <a:p>
            <a:pPr>
              <a:lnSpc>
                <a:spcPct val="90000"/>
              </a:lnSpc>
            </a:pPr>
            <a:r>
              <a:rPr lang="uk-UA" sz="2000" dirty="0" smtClean="0"/>
              <a:t>1.Підручник Кондратова Л.Г. </a:t>
            </a:r>
            <a:r>
              <a:rPr lang="uk-UA" sz="2000" dirty="0" err="1" smtClean="0"/>
              <a:t>“Мистецтво”</a:t>
            </a:r>
            <a:r>
              <a:rPr lang="uk-UA" sz="2000" dirty="0" smtClean="0"/>
              <a:t> 8кл., Навчальна книга Богдан, </a:t>
            </a:r>
            <a:r>
              <a:rPr lang="uk-UA" sz="2000" dirty="0" err="1" smtClean="0"/>
              <a:t>м.Тернопіль</a:t>
            </a:r>
            <a:r>
              <a:rPr lang="uk-UA" sz="2000" dirty="0" smtClean="0"/>
              <a:t> 2016р.</a:t>
            </a:r>
          </a:p>
          <a:p>
            <a:pPr>
              <a:lnSpc>
                <a:spcPct val="90000"/>
              </a:lnSpc>
            </a:pPr>
            <a:r>
              <a:rPr lang="ru-RU" sz="2000" dirty="0" smtClean="0"/>
              <a:t>2.Золотарьова Г. М., </a:t>
            </a:r>
            <a:r>
              <a:rPr lang="ru-RU" sz="2000" dirty="0" err="1" smtClean="0"/>
              <a:t>Золотарьова</a:t>
            </a:r>
            <a:r>
              <a:rPr lang="ru-RU" sz="2000" dirty="0" smtClean="0"/>
              <a:t> О. І. З-80  </a:t>
            </a:r>
            <a:r>
              <a:rPr lang="ru-RU" sz="2000" dirty="0" err="1" smtClean="0"/>
              <a:t>Мистецтво</a:t>
            </a:r>
            <a:r>
              <a:rPr lang="ru-RU" sz="2000" dirty="0" smtClean="0"/>
              <a:t>. 8 </a:t>
            </a:r>
            <a:r>
              <a:rPr lang="ru-RU" sz="2000" dirty="0" err="1" smtClean="0"/>
              <a:t>клас</a:t>
            </a:r>
            <a:r>
              <a:rPr lang="ru-RU" sz="2000" dirty="0" smtClean="0"/>
              <a:t> / Вид. </a:t>
            </a:r>
            <a:r>
              <a:rPr lang="ru-RU" sz="2000" dirty="0" err="1" smtClean="0"/>
              <a:t>група</a:t>
            </a:r>
            <a:r>
              <a:rPr lang="ru-RU" sz="2000" dirty="0" smtClean="0"/>
              <a:t> «Основа», 2017. — 96 </a:t>
            </a:r>
            <a:r>
              <a:rPr lang="ru-RU" sz="2000" dirty="0" err="1" smtClean="0"/>
              <a:t>c</a:t>
            </a:r>
            <a:r>
              <a:rPr lang="ru-RU" sz="2000" dirty="0" smtClean="0"/>
              <a:t>. : </a:t>
            </a:r>
            <a:r>
              <a:rPr lang="ru-RU" sz="2000" dirty="0" err="1" smtClean="0"/>
              <a:t>іл</a:t>
            </a:r>
            <a:r>
              <a:rPr lang="ru-RU" sz="2000" dirty="0" smtClean="0"/>
              <a:t>., </a:t>
            </a:r>
            <a:r>
              <a:rPr lang="ru-RU" sz="2000" dirty="0" err="1" smtClean="0"/>
              <a:t>схеми</a:t>
            </a:r>
            <a:r>
              <a:rPr lang="ru-RU" sz="2000" dirty="0" smtClean="0"/>
              <a:t>, табл. — (</a:t>
            </a:r>
            <a:r>
              <a:rPr lang="ru-RU" sz="2000" dirty="0" err="1" smtClean="0"/>
              <a:t>Серія</a:t>
            </a:r>
            <a:r>
              <a:rPr lang="ru-RU" sz="2000" dirty="0" smtClean="0"/>
              <a:t> «</a:t>
            </a:r>
            <a:r>
              <a:rPr lang="ru-RU" sz="2000" dirty="0" err="1" smtClean="0"/>
              <a:t>Мій</a:t>
            </a:r>
            <a:r>
              <a:rPr lang="ru-RU" sz="2000" dirty="0" smtClean="0"/>
              <a:t> конспект»). </a:t>
            </a:r>
            <a:endParaRPr lang="uk-UA" sz="2000" dirty="0"/>
          </a:p>
          <a:p>
            <a:pPr>
              <a:lnSpc>
                <a:spcPct val="90000"/>
              </a:lnSpc>
            </a:pPr>
            <a:r>
              <a:rPr lang="uk-UA" sz="2000" dirty="0" smtClean="0"/>
              <a:t>3. Використано досвід роботи </a:t>
            </a:r>
            <a:r>
              <a:rPr lang="ru-RU" sz="2000" dirty="0" err="1" smtClean="0"/>
              <a:t>Кущенко</a:t>
            </a:r>
            <a:r>
              <a:rPr lang="ru-RU" sz="2000" dirty="0" smtClean="0"/>
              <a:t> Е.Б., </a:t>
            </a:r>
            <a:r>
              <a:rPr lang="ru-RU" sz="2000" dirty="0" err="1" smtClean="0"/>
              <a:t>вчителя</a:t>
            </a:r>
            <a:r>
              <a:rPr lang="ru-RU" sz="2000" dirty="0" smtClean="0"/>
              <a:t> </a:t>
            </a:r>
            <a:r>
              <a:rPr lang="ru-RU" sz="2000" dirty="0" err="1" smtClean="0"/>
              <a:t>музичного</a:t>
            </a:r>
            <a:r>
              <a:rPr lang="ru-RU" sz="2000" dirty="0" smtClean="0"/>
              <a:t> </a:t>
            </a:r>
            <a:r>
              <a:rPr lang="ru-RU" sz="2000" dirty="0" err="1" smtClean="0"/>
              <a:t>мистецтва</a:t>
            </a:r>
            <a:r>
              <a:rPr lang="ru-RU" sz="2000" dirty="0" smtClean="0"/>
              <a:t> </a:t>
            </a:r>
            <a:r>
              <a:rPr lang="ru-RU" sz="2000" dirty="0" err="1" smtClean="0"/>
              <a:t>і</a:t>
            </a:r>
            <a:r>
              <a:rPr lang="ru-RU" sz="2000" dirty="0" smtClean="0"/>
              <a:t> </a:t>
            </a:r>
            <a:r>
              <a:rPr lang="ru-RU" sz="2000" dirty="0" err="1" smtClean="0"/>
              <a:t>художньої</a:t>
            </a:r>
            <a:r>
              <a:rPr lang="ru-RU" sz="2000" dirty="0" smtClean="0"/>
              <a:t> </a:t>
            </a:r>
            <a:r>
              <a:rPr lang="ru-RU" sz="2000" dirty="0" err="1" smtClean="0"/>
              <a:t>культури</a:t>
            </a:r>
            <a:r>
              <a:rPr lang="ru-RU" sz="2000" dirty="0" smtClean="0"/>
              <a:t>, </a:t>
            </a:r>
            <a:r>
              <a:rPr lang="ru-RU" sz="2000" dirty="0" err="1" smtClean="0"/>
              <a:t>Кіндратівської</a:t>
            </a:r>
            <a:r>
              <a:rPr lang="ru-RU" sz="2000" dirty="0" smtClean="0"/>
              <a:t> СШ, </a:t>
            </a:r>
            <a:r>
              <a:rPr lang="ru-RU" sz="2000" dirty="0" err="1" smtClean="0"/>
              <a:t>посилання</a:t>
            </a:r>
            <a:r>
              <a:rPr lang="ru-RU" sz="2000" dirty="0" smtClean="0"/>
              <a:t>: </a:t>
            </a:r>
            <a:r>
              <a:rPr lang="en-US" sz="2000" dirty="0" smtClean="0"/>
              <a:t>http://vospitatel.ucoz.ua/</a:t>
            </a:r>
            <a:endParaRPr lang="uk-UA" sz="2000" dirty="0" smtClean="0"/>
          </a:p>
          <a:p>
            <a:pPr>
              <a:lnSpc>
                <a:spcPct val="90000"/>
              </a:lnSpc>
            </a:pPr>
            <a:r>
              <a:rPr lang="uk-UA" sz="2000" dirty="0" smtClean="0"/>
              <a:t>4. Народна освіта, усі уроки, посилання на сайт: </a:t>
            </a:r>
          </a:p>
          <a:p>
            <a:pPr>
              <a:lnSpc>
                <a:spcPct val="90000"/>
              </a:lnSpc>
            </a:pPr>
            <a:r>
              <a:rPr lang="en-US" sz="2000" dirty="0" smtClean="0">
                <a:hlinkClick r:id="rId2"/>
              </a:rPr>
              <a:t>http://narodna-osvita.com.ua/6025-vzantyskiy-stil.html</a:t>
            </a:r>
            <a:endParaRPr lang="uk-UA" sz="2000" dirty="0" smtClean="0"/>
          </a:p>
          <a:p>
            <a:pPr>
              <a:lnSpc>
                <a:spcPct val="90000"/>
              </a:lnSpc>
            </a:pPr>
            <a:r>
              <a:rPr lang="uk-UA" sz="2000" dirty="0" smtClean="0"/>
              <a:t>5. Вільна енциклопедія </a:t>
            </a:r>
            <a:r>
              <a:rPr lang="uk-UA" sz="2000" dirty="0" err="1" smtClean="0"/>
              <a:t>“Вікіпедія”</a:t>
            </a:r>
            <a:endParaRPr lang="uk-UA" sz="2000" dirty="0" smtClean="0"/>
          </a:p>
          <a:p>
            <a:pPr>
              <a:lnSpc>
                <a:spcPct val="90000"/>
              </a:lnSpc>
            </a:pPr>
            <a:r>
              <a:rPr lang="uk-UA" sz="2000" dirty="0" smtClean="0"/>
              <a:t> </a:t>
            </a:r>
            <a:r>
              <a:rPr lang="en-US" sz="2000" dirty="0" smtClean="0"/>
              <a:t>https://uk.wikipedia.org/wiki</a:t>
            </a:r>
            <a:endParaRPr lang="ru-RU" sz="2000" dirty="0"/>
          </a:p>
        </p:txBody>
      </p:sp>
      <p:pic>
        <p:nvPicPr>
          <p:cNvPr id="53252" name="Picture 4" descr="MP900174994[1]"/>
          <p:cNvPicPr>
            <a:picLocks noChangeAspect="1" noChangeArrowheads="1"/>
          </p:cNvPicPr>
          <p:nvPr/>
        </p:nvPicPr>
        <p:blipFill>
          <a:blip r:embed="rId3" cstate="print"/>
          <a:srcRect/>
          <a:stretch>
            <a:fillRect/>
          </a:stretch>
        </p:blipFill>
        <p:spPr bwMode="auto">
          <a:xfrm>
            <a:off x="5148064" y="4797152"/>
            <a:ext cx="2916237" cy="1700212"/>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124744"/>
            <a:ext cx="8291264" cy="5199856"/>
          </a:xfrm>
        </p:spPr>
        <p:txBody>
          <a:bodyPr>
            <a:normAutofit fontScale="70000" lnSpcReduction="20000"/>
          </a:bodyPr>
          <a:lstStyle/>
          <a:p>
            <a:pPr lvl="0"/>
            <a:r>
              <a:rPr lang="uk-UA" sz="2800" b="1" dirty="0" smtClean="0">
                <a:latin typeface="Times New Roman" pitchFamily="18" charset="0"/>
                <a:cs typeface="Times New Roman" pitchFamily="18" charset="0"/>
              </a:rPr>
              <a:t>Мотивація</a:t>
            </a:r>
            <a:r>
              <a:rPr lang="uk-UA" sz="2800" dirty="0" smtClean="0">
                <a:latin typeface="Times New Roman" pitchFamily="18" charset="0"/>
                <a:cs typeface="Times New Roman" pitchFamily="18" charset="0"/>
              </a:rPr>
              <a:t>: протягом уроків учні мають обміркувати особливості розвитку візантійського стилю та дійти висновку, що воно сформувалося і розвинулося  не саме по собі, а мало в своїй основі більш давнє мистецьке підґрунтя. </a:t>
            </a:r>
          </a:p>
          <a:p>
            <a:pPr lvl="0"/>
            <a:r>
              <a:rPr lang="uk-UA" sz="2800" b="1" dirty="0" smtClean="0">
                <a:latin typeface="Times New Roman" pitchFamily="18" charset="0"/>
                <a:cs typeface="Times New Roman" pitchFamily="18" charset="0"/>
              </a:rPr>
              <a:t>Очікувані результати</a:t>
            </a:r>
            <a:r>
              <a:rPr lang="uk-UA" sz="2800" dirty="0" smtClean="0">
                <a:latin typeface="Times New Roman" pitchFamily="18" charset="0"/>
                <a:cs typeface="Times New Roman" pitchFamily="18" charset="0"/>
              </a:rPr>
              <a:t>: учні повинні розуміти особливості мистецтва епохи Візантії; давати визначення та вміти аналізувати мистецькі напрями; знати терміни й поняття, культурні особливості епохи, загальні особливості розвитку різних видів мистецтва та їх представників (архітекторів, скульпторів, художників, музичних діячів).</a:t>
            </a:r>
          </a:p>
          <a:p>
            <a:pPr lvl="0"/>
            <a:r>
              <a:rPr lang="uk-UA" sz="2800" b="1" dirty="0" smtClean="0">
                <a:latin typeface="Times New Roman" pitchFamily="18" charset="0"/>
                <a:cs typeface="Times New Roman" pitchFamily="18" charset="0"/>
              </a:rPr>
              <a:t>Ілюстративний матеріал: </a:t>
            </a:r>
            <a:r>
              <a:rPr lang="uk-UA" sz="2800" dirty="0" smtClean="0">
                <a:latin typeface="Times New Roman" pitchFamily="18" charset="0"/>
                <a:cs typeface="Times New Roman" pitchFamily="18" charset="0"/>
              </a:rPr>
              <a:t>Церква </a:t>
            </a:r>
            <a:r>
              <a:rPr lang="uk-UA" sz="2800" dirty="0" err="1" smtClean="0">
                <a:latin typeface="Times New Roman" pitchFamily="18" charset="0"/>
                <a:cs typeface="Times New Roman" pitchFamily="18" charset="0"/>
              </a:rPr>
              <a:t>Св.Ірини</a:t>
            </a:r>
            <a:r>
              <a:rPr lang="uk-UA" sz="2800" dirty="0" smtClean="0">
                <a:latin typeface="Times New Roman" pitchFamily="18" charset="0"/>
                <a:cs typeface="Times New Roman" pitchFamily="18" charset="0"/>
              </a:rPr>
              <a:t> І</a:t>
            </a:r>
            <a:r>
              <a:rPr lang="en-US" sz="2800" dirty="0" smtClean="0">
                <a:latin typeface="Times New Roman" pitchFamily="18" charset="0"/>
                <a:cs typeface="Times New Roman" pitchFamily="18" charset="0"/>
              </a:rPr>
              <a:t>V</a:t>
            </a:r>
            <a:r>
              <a:rPr lang="uk-UA" sz="2800" dirty="0" smtClean="0">
                <a:latin typeface="Times New Roman" pitchFamily="18" charset="0"/>
                <a:cs typeface="Times New Roman" pitchFamily="18" charset="0"/>
              </a:rPr>
              <a:t>ст., Софійський собор. І</a:t>
            </a:r>
            <a:r>
              <a:rPr lang="en-US" sz="2800" dirty="0" smtClean="0">
                <a:latin typeface="Times New Roman" pitchFamily="18" charset="0"/>
                <a:cs typeface="Times New Roman" pitchFamily="18" charset="0"/>
              </a:rPr>
              <a:t>V</a:t>
            </a:r>
            <a:r>
              <a:rPr lang="uk-UA" sz="2800" dirty="0" smtClean="0">
                <a:latin typeface="Times New Roman" pitchFamily="18" charset="0"/>
                <a:cs typeface="Times New Roman" pitchFamily="18" charset="0"/>
              </a:rPr>
              <a:t>ст.; Вишгородська ікона Божої Матері </a:t>
            </a:r>
            <a:r>
              <a:rPr lang="uk-UA" sz="2800" dirty="0" err="1" smtClean="0">
                <a:latin typeface="Times New Roman" pitchFamily="18" charset="0"/>
                <a:cs typeface="Times New Roman" pitchFamily="18" charset="0"/>
              </a:rPr>
              <a:t>ХІІст</a:t>
            </a:r>
            <a:r>
              <a:rPr lang="uk-UA" sz="2800" dirty="0" smtClean="0">
                <a:latin typeface="Times New Roman" pitchFamily="18" charset="0"/>
                <a:cs typeface="Times New Roman" pitchFamily="18" charset="0"/>
              </a:rPr>
              <a:t>.;Богоматір «</a:t>
            </a:r>
            <a:r>
              <a:rPr lang="uk-UA" sz="2800" dirty="0" err="1" smtClean="0">
                <a:latin typeface="Times New Roman" pitchFamily="18" charset="0"/>
                <a:cs typeface="Times New Roman" pitchFamily="18" charset="0"/>
              </a:rPr>
              <a:t>Троєручниця</a:t>
            </a:r>
            <a:r>
              <a:rPr lang="uk-UA" sz="2800" dirty="0" smtClean="0">
                <a:latin typeface="Times New Roman" pitchFamily="18" charset="0"/>
                <a:cs typeface="Times New Roman" pitchFamily="18" charset="0"/>
              </a:rPr>
              <a:t>» Афон, Греція ХІ</a:t>
            </a:r>
            <a:r>
              <a:rPr lang="en-US" sz="2800" dirty="0" smtClean="0">
                <a:latin typeface="Times New Roman" pitchFamily="18" charset="0"/>
                <a:cs typeface="Times New Roman" pitchFamily="18" charset="0"/>
              </a:rPr>
              <a:t>V</a:t>
            </a:r>
            <a:r>
              <a:rPr lang="uk-UA" sz="2800" dirty="0" smtClean="0">
                <a:latin typeface="Times New Roman" pitchFamily="18" charset="0"/>
                <a:cs typeface="Times New Roman" pitchFamily="18" charset="0"/>
              </a:rPr>
              <a:t>ст.; ікона Святі Сергій та </a:t>
            </a:r>
            <a:r>
              <a:rPr lang="uk-UA" sz="2800" dirty="0" err="1" smtClean="0">
                <a:latin typeface="Times New Roman" pitchFamily="18" charset="0"/>
                <a:cs typeface="Times New Roman" pitchFamily="18" charset="0"/>
              </a:rPr>
              <a:t>Вакх</a:t>
            </a:r>
            <a:r>
              <a:rPr lang="uk-UA"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V</a:t>
            </a:r>
            <a:r>
              <a:rPr lang="uk-UA" sz="2800" dirty="0" err="1" smtClean="0">
                <a:latin typeface="Times New Roman" pitchFamily="18" charset="0"/>
                <a:cs typeface="Times New Roman" pitchFamily="18" charset="0"/>
              </a:rPr>
              <a:t>ІІст</a:t>
            </a:r>
            <a:r>
              <a:rPr lang="uk-UA" sz="2800" dirty="0" smtClean="0">
                <a:latin typeface="Times New Roman" pitchFamily="18" charset="0"/>
                <a:cs typeface="Times New Roman" pitchFamily="18" charset="0"/>
              </a:rPr>
              <a:t>., мозаїчна мініатюрна ікона «Святий Миколай» </a:t>
            </a:r>
            <a:r>
              <a:rPr lang="uk-UA" sz="2800" dirty="0" err="1" smtClean="0">
                <a:latin typeface="Times New Roman" pitchFamily="18" charset="0"/>
                <a:cs typeface="Times New Roman" pitchFamily="18" charset="0"/>
              </a:rPr>
              <a:t>ХІІст</a:t>
            </a:r>
            <a:r>
              <a:rPr lang="uk-UA" sz="2800" dirty="0" smtClean="0">
                <a:latin typeface="Times New Roman" pitchFamily="18" charset="0"/>
                <a:cs typeface="Times New Roman" pitchFamily="18" charset="0"/>
              </a:rPr>
              <a:t> ., фреска «Причастя апостолів,церква Богородиці </a:t>
            </a:r>
            <a:r>
              <a:rPr lang="uk-UA" sz="2800" dirty="0" err="1" smtClean="0">
                <a:latin typeface="Times New Roman" pitchFamily="18" charset="0"/>
                <a:cs typeface="Times New Roman" pitchFamily="18" charset="0"/>
              </a:rPr>
              <a:t>Асіну</a:t>
            </a:r>
            <a:r>
              <a:rPr lang="uk-UA" sz="2800" dirty="0" smtClean="0">
                <a:latin typeface="Times New Roman" pitchFamily="18" charset="0"/>
                <a:cs typeface="Times New Roman" pitchFamily="18" charset="0"/>
              </a:rPr>
              <a:t>. Поч. </a:t>
            </a:r>
            <a:r>
              <a:rPr lang="uk-UA" sz="2800" dirty="0" err="1" smtClean="0">
                <a:latin typeface="Times New Roman" pitchFamily="18" charset="0"/>
                <a:cs typeface="Times New Roman" pitchFamily="18" charset="0"/>
              </a:rPr>
              <a:t>ХІІст</a:t>
            </a:r>
            <a:r>
              <a:rPr lang="uk-UA" sz="2800" dirty="0" smtClean="0">
                <a:latin typeface="Times New Roman" pitchFamily="18" charset="0"/>
                <a:cs typeface="Times New Roman" pitchFamily="18" charset="0"/>
              </a:rPr>
              <a:t>., Триптих </a:t>
            </a:r>
            <a:r>
              <a:rPr lang="uk-UA" sz="2800" dirty="0" err="1" smtClean="0">
                <a:latin typeface="Times New Roman" pitchFamily="18" charset="0"/>
                <a:cs typeface="Times New Roman" pitchFamily="18" charset="0"/>
              </a:rPr>
              <a:t>Арбавіля</a:t>
            </a:r>
            <a:r>
              <a:rPr lang="uk-UA" sz="2800"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 </a:t>
            </a:r>
            <a:r>
              <a:rPr lang="uk-UA" sz="2800" dirty="0" smtClean="0">
                <a:latin typeface="Times New Roman" pitchFamily="18" charset="0"/>
                <a:cs typeface="Times New Roman" pitchFamily="18" charset="0"/>
              </a:rPr>
              <a:t>Лувр</a:t>
            </a:r>
            <a:r>
              <a:rPr lang="uk-UA" sz="2800" dirty="0" smtClean="0">
                <a:latin typeface="Times New Roman" pitchFamily="18" charset="0"/>
                <a:cs typeface="Times New Roman" pitchFamily="18" charset="0"/>
              </a:rPr>
              <a:t>. Париж; </a:t>
            </a:r>
            <a:r>
              <a:rPr lang="uk-UA" sz="2800" dirty="0" smtClean="0">
                <a:latin typeface="Times New Roman" pitchFamily="18" charset="0"/>
                <a:cs typeface="Times New Roman" pitchFamily="18" charset="0"/>
              </a:rPr>
              <a:t>Собор </a:t>
            </a:r>
            <a:r>
              <a:rPr lang="uk-UA" sz="2800" dirty="0" smtClean="0">
                <a:latin typeface="Times New Roman" pitchFamily="18" charset="0"/>
                <a:cs typeface="Times New Roman" pitchFamily="18" charset="0"/>
              </a:rPr>
              <a:t>святого Марка. Екстер`єр.</a:t>
            </a:r>
          </a:p>
          <a:p>
            <a:pPr lvl="0"/>
            <a:r>
              <a:rPr lang="uk-UA" sz="2800" b="1" dirty="0" smtClean="0">
                <a:latin typeface="Times New Roman" pitchFamily="18" charset="0"/>
                <a:cs typeface="Times New Roman" pitchFamily="18" charset="0"/>
              </a:rPr>
              <a:t>Тип уроку</a:t>
            </a:r>
            <a:r>
              <a:rPr lang="uk-UA" sz="2800" dirty="0" smtClean="0">
                <a:latin typeface="Times New Roman" pitchFamily="18" charset="0"/>
                <a:cs typeface="Times New Roman" pitchFamily="18" charset="0"/>
              </a:rPr>
              <a:t>: комбінований.</a:t>
            </a:r>
          </a:p>
          <a:p>
            <a:pPr lvl="0"/>
            <a:r>
              <a:rPr lang="uk-UA" sz="2800" b="1" dirty="0" smtClean="0">
                <a:latin typeface="Times New Roman" pitchFamily="18" charset="0"/>
                <a:cs typeface="Times New Roman" pitchFamily="18" charset="0"/>
              </a:rPr>
              <a:t>Наочність і обладнання</a:t>
            </a:r>
            <a:r>
              <a:rPr lang="uk-UA" sz="2800" dirty="0" smtClean="0">
                <a:latin typeface="Times New Roman" pitchFamily="18" charset="0"/>
                <a:cs typeface="Times New Roman" pitchFamily="18" charset="0"/>
              </a:rPr>
              <a:t>: підручник, презентація, </a:t>
            </a:r>
            <a:r>
              <a:rPr lang="uk-UA" sz="2800" dirty="0" err="1" smtClean="0">
                <a:latin typeface="Times New Roman" pitchFamily="18" charset="0"/>
                <a:cs typeface="Times New Roman" pitchFamily="18" charset="0"/>
              </a:rPr>
              <a:t>роздатковий</a:t>
            </a:r>
            <a:r>
              <a:rPr lang="uk-UA" sz="2800" dirty="0" smtClean="0">
                <a:latin typeface="Times New Roman" pitchFamily="18" charset="0"/>
                <a:cs typeface="Times New Roman" pitchFamily="18" charset="0"/>
              </a:rPr>
              <a:t> матеріал, малюнки дітей.</a:t>
            </a:r>
          </a:p>
          <a:p>
            <a:endParaRPr lang="uk-U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836712"/>
            <a:ext cx="6624736" cy="5487888"/>
          </a:xfrm>
        </p:spPr>
        <p:txBody>
          <a:bodyPr>
            <a:normAutofit fontScale="85000" lnSpcReduction="10000"/>
          </a:bodyPr>
          <a:lstStyle/>
          <a:p>
            <a:pPr algn="ctr"/>
            <a:r>
              <a:rPr lang="uk-UA" b="1" dirty="0" smtClean="0"/>
              <a:t>Хід уроку.</a:t>
            </a:r>
          </a:p>
          <a:p>
            <a:r>
              <a:rPr lang="uk-UA" b="1" dirty="0" smtClean="0"/>
              <a:t>І. Організаційна частина.</a:t>
            </a:r>
            <a:endParaRPr lang="uk-UA" dirty="0" smtClean="0"/>
          </a:p>
          <a:p>
            <a:r>
              <a:rPr lang="uk-UA" b="1" dirty="0" smtClean="0"/>
              <a:t>ІІ. Актуалізація знань.</a:t>
            </a:r>
            <a:endParaRPr lang="uk-UA" dirty="0" smtClean="0"/>
          </a:p>
          <a:p>
            <a:r>
              <a:rPr lang="uk-UA" b="1" dirty="0" smtClean="0"/>
              <a:t>Курс </a:t>
            </a:r>
            <a:r>
              <a:rPr lang="uk-UA" b="1" dirty="0" err="1" smtClean="0"/>
              <a:t>мистецтво-</a:t>
            </a:r>
            <a:r>
              <a:rPr lang="uk-UA" b="1" dirty="0" smtClean="0"/>
              <a:t> це пізнання мистецьких творів, втілених у фарбах, мармурі, граніті, звуках, словах, що є своєрідним літописом розвитку людства. Щоб краще читати цей літопис, потрібно знати історію художньої культури, розбиратись в особливостях кожного виду мистецтва, засобах виразності. Здобуті знання та вміння ви будете з успіхом застосовувати в своїй художньо-творчій діяльності та  мистецьких проектах.</a:t>
            </a:r>
            <a:endParaRPr lang="uk-UA" dirty="0" smtClean="0"/>
          </a:p>
          <a:p>
            <a:r>
              <a:rPr lang="uk-UA" b="1" dirty="0" smtClean="0"/>
              <a:t>Ви станете обізнаними в сфері художніх стилів та напрямків мистецтва минулого.</a:t>
            </a:r>
            <a:endParaRPr lang="uk-UA" dirty="0" smtClean="0"/>
          </a:p>
          <a:p>
            <a:endParaRPr lang="uk-UA" dirty="0"/>
          </a:p>
        </p:txBody>
      </p:sp>
      <p:pic>
        <p:nvPicPr>
          <p:cNvPr id="4" name="Picture 2" descr="koran poroxovoy"/>
          <p:cNvPicPr>
            <a:picLocks noChangeAspect="1" noChangeArrowheads="1"/>
          </p:cNvPicPr>
          <p:nvPr/>
        </p:nvPicPr>
        <p:blipFill>
          <a:blip r:embed="rId2" cstate="print"/>
          <a:srcRect/>
          <a:stretch>
            <a:fillRect/>
          </a:stretch>
        </p:blipFill>
        <p:spPr bwMode="auto">
          <a:xfrm>
            <a:off x="6876256" y="4509120"/>
            <a:ext cx="1943893" cy="1381138"/>
          </a:xfrm>
          <a:prstGeom prst="rect">
            <a:avLst/>
          </a:prstGeom>
          <a:noFill/>
        </p:spPr>
      </p:pic>
      <p:pic>
        <p:nvPicPr>
          <p:cNvPr id="8" name="Picture 7" descr="книга"/>
          <p:cNvPicPr>
            <a:picLocks noChangeAspect="1" noChangeArrowheads="1"/>
          </p:cNvPicPr>
          <p:nvPr/>
        </p:nvPicPr>
        <p:blipFill>
          <a:blip r:embed="rId3" cstate="print"/>
          <a:srcRect/>
          <a:stretch>
            <a:fillRect/>
          </a:stretch>
        </p:blipFill>
        <p:spPr bwMode="auto">
          <a:xfrm>
            <a:off x="6876256" y="2060848"/>
            <a:ext cx="2088232" cy="15177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476672"/>
            <a:ext cx="8352928" cy="5847928"/>
          </a:xfrm>
        </p:spPr>
        <p:txBody>
          <a:bodyPr>
            <a:normAutofit fontScale="92500" lnSpcReduction="10000"/>
          </a:bodyPr>
          <a:lstStyle/>
          <a:p>
            <a:r>
              <a:rPr lang="uk-UA" b="1" i="1" dirty="0" smtClean="0"/>
              <a:t>1.Повторення вивченого матеріалу. </a:t>
            </a:r>
            <a:endParaRPr lang="uk-UA" dirty="0" smtClean="0"/>
          </a:p>
          <a:p>
            <a:r>
              <a:rPr lang="uk-UA" b="1" i="1" u="sng" dirty="0" smtClean="0"/>
              <a:t>А. Розв’язування кросворду.</a:t>
            </a:r>
            <a:endParaRPr lang="uk-UA" dirty="0" smtClean="0"/>
          </a:p>
          <a:p>
            <a:r>
              <a:rPr lang="uk-UA" b="1" i="1" dirty="0" smtClean="0"/>
              <a:t>1.</a:t>
            </a:r>
            <a:r>
              <a:rPr lang="uk-UA" b="1" dirty="0" smtClean="0"/>
              <a:t>Держава, в якій збудована перша ступінчаста піраміда фараона </a:t>
            </a:r>
            <a:r>
              <a:rPr lang="uk-UA" b="1" dirty="0" err="1" smtClean="0"/>
              <a:t>Джосера</a:t>
            </a:r>
            <a:r>
              <a:rPr lang="uk-UA" b="1" dirty="0" smtClean="0"/>
              <a:t>. (</a:t>
            </a:r>
            <a:r>
              <a:rPr lang="uk-UA" b="1" dirty="0" err="1" smtClean="0"/>
              <a:t>Египет</a:t>
            </a:r>
            <a:r>
              <a:rPr lang="uk-UA" b="1" dirty="0" smtClean="0"/>
              <a:t>)</a:t>
            </a:r>
            <a:endParaRPr lang="uk-UA" dirty="0" smtClean="0"/>
          </a:p>
          <a:p>
            <a:r>
              <a:rPr lang="uk-UA" b="1" dirty="0" smtClean="0"/>
              <a:t>2.Мистецтво створення споруд.(Архітектура).</a:t>
            </a:r>
            <a:endParaRPr lang="uk-UA" dirty="0" smtClean="0"/>
          </a:p>
          <a:p>
            <a:r>
              <a:rPr lang="uk-UA" b="1" dirty="0" smtClean="0"/>
              <a:t>3.Як себе називали стародавні Греки?(Елліни)</a:t>
            </a:r>
            <a:endParaRPr lang="uk-UA" dirty="0" smtClean="0"/>
          </a:p>
          <a:p>
            <a:r>
              <a:rPr lang="uk-UA" b="1" dirty="0" smtClean="0"/>
              <a:t>4.Стиль, який визначає культуру Стародавньої Греції та Стародавнього Риму(античний)</a:t>
            </a:r>
            <a:endParaRPr lang="uk-UA" dirty="0" smtClean="0"/>
          </a:p>
          <a:p>
            <a:r>
              <a:rPr lang="uk-UA" b="1" dirty="0" smtClean="0"/>
              <a:t>5.Основний засіб виразності архітектури.(Форма)</a:t>
            </a:r>
            <a:endParaRPr lang="uk-UA" dirty="0" smtClean="0"/>
          </a:p>
          <a:p>
            <a:r>
              <a:rPr lang="uk-UA" b="1" dirty="0" smtClean="0"/>
              <a:t>6. Назва головного храму афінського Акрополя, збудованого  на честь Афіни </a:t>
            </a:r>
            <a:r>
              <a:rPr lang="uk-UA" b="1" dirty="0" err="1" smtClean="0"/>
              <a:t>Парфенос</a:t>
            </a:r>
            <a:r>
              <a:rPr lang="uk-UA" b="1" dirty="0" smtClean="0"/>
              <a:t>. ( Парфенон)</a:t>
            </a:r>
            <a:endParaRPr lang="uk-UA" dirty="0" smtClean="0"/>
          </a:p>
          <a:p>
            <a:r>
              <a:rPr lang="uk-UA" b="1" dirty="0" smtClean="0"/>
              <a:t>7.Один із видів архітектури. (Ландшафтна)</a:t>
            </a:r>
            <a:endParaRPr lang="uk-UA" dirty="0" smtClean="0"/>
          </a:p>
          <a:p>
            <a:r>
              <a:rPr lang="uk-UA" b="1" dirty="0" smtClean="0"/>
              <a:t>8. Держава, яка виникла у східній частині Римської імперії, в результаті її розпаду, наступниця античної культури.(Візантія)</a:t>
            </a:r>
            <a:endParaRPr lang="uk-UA" dirty="0" smtClean="0"/>
          </a:p>
          <a:p>
            <a:endParaRPr lang="uk-U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971600" y="764704"/>
          <a:ext cx="7344815" cy="5688632"/>
        </p:xfrm>
        <a:graphic>
          <a:graphicData uri="http://schemas.openxmlformats.org/drawingml/2006/table">
            <a:tbl>
              <a:tblPr/>
              <a:tblGrid>
                <a:gridCol w="479965"/>
                <a:gridCol w="642134"/>
                <a:gridCol w="607083"/>
                <a:gridCol w="588388"/>
                <a:gridCol w="754764"/>
                <a:gridCol w="772056"/>
                <a:gridCol w="588388"/>
                <a:gridCol w="642134"/>
                <a:gridCol w="588388"/>
                <a:gridCol w="572967"/>
                <a:gridCol w="554274"/>
                <a:gridCol w="554274"/>
              </a:tblGrid>
              <a:tr h="711079">
                <a:tc>
                  <a:txBody>
                    <a:bodyPr/>
                    <a:lstStyle/>
                    <a:p>
                      <a:pPr>
                        <a:lnSpc>
                          <a:spcPct val="115000"/>
                        </a:lnSpc>
                        <a:spcAft>
                          <a:spcPts val="0"/>
                        </a:spcAft>
                      </a:pPr>
                      <a:r>
                        <a:rPr lang="uk-UA" sz="2400" b="1" dirty="0">
                          <a:latin typeface="Calibri"/>
                          <a:ea typeface="Calibri"/>
                          <a:cs typeface="Times New Roman"/>
                        </a:rPr>
                        <a:t>1</a:t>
                      </a:r>
                      <a:endParaRPr lang="uk-UA" sz="2400" dirty="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24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dirty="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a:noFill/>
                    </a:lnR>
                    <a:lnT>
                      <a:noFill/>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a:noFill/>
                    </a:lnL>
                    <a:lnR>
                      <a:noFill/>
                    </a:lnR>
                    <a:lnT>
                      <a:noFill/>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a:noFill/>
                    </a:lnL>
                    <a:lnR>
                      <a:noFill/>
                    </a:lnR>
                    <a:lnT>
                      <a:noFill/>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a:noFill/>
                    </a:lnL>
                    <a:lnR>
                      <a:noFill/>
                    </a:lnR>
                    <a:lnT>
                      <a:noFill/>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a:noFill/>
                    </a:lnL>
                    <a:lnR>
                      <a:noFill/>
                    </a:lnR>
                    <a:lnT>
                      <a:noFill/>
                    </a:lnT>
                    <a:lnB w="57150" cap="flat" cmpd="sng" algn="ctr">
                      <a:solidFill>
                        <a:srgbClr val="000000"/>
                      </a:solidFill>
                      <a:prstDash val="solid"/>
                      <a:round/>
                      <a:headEnd type="none" w="med" len="med"/>
                      <a:tailEnd type="none" w="med" len="med"/>
                    </a:lnB>
                  </a:tcPr>
                </a:tc>
              </a:tr>
              <a:tr h="711079">
                <a:tc>
                  <a:txBody>
                    <a:bodyPr/>
                    <a:lstStyle/>
                    <a:p>
                      <a:pPr>
                        <a:lnSpc>
                          <a:spcPct val="115000"/>
                        </a:lnSpc>
                        <a:spcAft>
                          <a:spcPts val="0"/>
                        </a:spcAft>
                      </a:pPr>
                      <a:r>
                        <a:rPr lang="uk-UA" sz="2400" b="1" dirty="0">
                          <a:latin typeface="Calibri"/>
                          <a:ea typeface="Calibri"/>
                          <a:cs typeface="Times New Roman"/>
                        </a:rPr>
                        <a:t>2</a:t>
                      </a:r>
                      <a:endParaRPr lang="uk-UA" sz="2400" dirty="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24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r>
              <a:tr h="711079">
                <a:tc>
                  <a:txBody>
                    <a:bodyPr/>
                    <a:lstStyle/>
                    <a:p>
                      <a:pPr>
                        <a:lnSpc>
                          <a:spcPct val="115000"/>
                        </a:lnSpc>
                        <a:spcAft>
                          <a:spcPts val="0"/>
                        </a:spcAft>
                      </a:pPr>
                      <a:r>
                        <a:rPr lang="uk-UA" sz="2400" b="1" dirty="0">
                          <a:latin typeface="Calibri"/>
                          <a:ea typeface="Calibri"/>
                          <a:cs typeface="Times New Roman"/>
                        </a:rPr>
                        <a:t>3</a:t>
                      </a:r>
                      <a:endParaRPr lang="uk-UA" sz="2400" dirty="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24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a:noFill/>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a:noFill/>
                    </a:lnL>
                    <a:lnR>
                      <a:noFill/>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a:noFill/>
                    </a:lnL>
                    <a:lnR>
                      <a:noFill/>
                    </a:lnR>
                    <a:lnT w="5715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a:noFill/>
                    </a:lnL>
                    <a:lnR>
                      <a:noFill/>
                    </a:lnR>
                    <a:lnT w="5715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a:noFill/>
                    </a:lnL>
                    <a:lnR>
                      <a:noFill/>
                    </a:lnR>
                    <a:lnT w="57150" cap="flat" cmpd="sng" algn="ctr">
                      <a:solidFill>
                        <a:srgbClr val="000000"/>
                      </a:solidFill>
                      <a:prstDash val="solid"/>
                      <a:round/>
                      <a:headEnd type="none" w="med" len="med"/>
                      <a:tailEnd type="none" w="med" len="med"/>
                    </a:lnT>
                    <a:lnB>
                      <a:noFill/>
                    </a:lnB>
                  </a:tcPr>
                </a:tc>
              </a:tr>
              <a:tr h="711079">
                <a:tc>
                  <a:txBody>
                    <a:bodyPr/>
                    <a:lstStyle/>
                    <a:p>
                      <a:pPr>
                        <a:lnSpc>
                          <a:spcPct val="115000"/>
                        </a:lnSpc>
                        <a:spcAft>
                          <a:spcPts val="0"/>
                        </a:spcAft>
                      </a:pPr>
                      <a:r>
                        <a:rPr lang="uk-UA" sz="2400" b="1" dirty="0">
                          <a:latin typeface="Calibri"/>
                          <a:ea typeface="Calibri"/>
                          <a:cs typeface="Times New Roman"/>
                        </a:rPr>
                        <a:t>4</a:t>
                      </a:r>
                      <a:endParaRPr lang="uk-UA" sz="2400" dirty="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2400" dirty="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dirty="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a:noFill/>
                    </a:lnR>
                    <a:lnT>
                      <a:noFill/>
                    </a:lnT>
                    <a:lnB>
                      <a:noFill/>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a:noFill/>
                    </a:lnL>
                    <a:lnR>
                      <a:noFill/>
                    </a:lnR>
                    <a:lnT>
                      <a:noFill/>
                    </a:lnT>
                    <a:lnB>
                      <a:noFill/>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a:noFill/>
                    </a:lnL>
                    <a:lnR>
                      <a:noFill/>
                    </a:lnR>
                    <a:lnT>
                      <a:noFill/>
                    </a:lnT>
                    <a:lnB>
                      <a:noFill/>
                    </a:lnB>
                  </a:tcPr>
                </a:tc>
              </a:tr>
              <a:tr h="711079">
                <a:tc>
                  <a:txBody>
                    <a:bodyPr/>
                    <a:lstStyle/>
                    <a:p>
                      <a:pPr>
                        <a:lnSpc>
                          <a:spcPct val="115000"/>
                        </a:lnSpc>
                        <a:spcAft>
                          <a:spcPts val="0"/>
                        </a:spcAft>
                      </a:pPr>
                      <a:r>
                        <a:rPr lang="uk-UA" sz="2400" b="1">
                          <a:latin typeface="Calibri"/>
                          <a:ea typeface="Calibri"/>
                          <a:cs typeface="Times New Roman"/>
                        </a:rPr>
                        <a:t>5</a:t>
                      </a:r>
                      <a:endParaRPr lang="uk-UA" sz="24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2400" dirty="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a:noFill/>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a:noFill/>
                    </a:lnL>
                    <a:lnR>
                      <a:noFill/>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a:noFill/>
                    </a:lnL>
                    <a:lnR>
                      <a:noFill/>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a:noFill/>
                    </a:lnL>
                    <a:lnR>
                      <a:noFill/>
                    </a:lnR>
                    <a:lnT>
                      <a:noFill/>
                    </a:lnT>
                    <a:lnB>
                      <a:noFill/>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a:noFill/>
                    </a:lnL>
                    <a:lnR>
                      <a:noFill/>
                    </a:lnR>
                    <a:lnT>
                      <a:noFill/>
                    </a:lnT>
                    <a:lnB>
                      <a:noFill/>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a:noFill/>
                    </a:lnL>
                    <a:lnR>
                      <a:noFill/>
                    </a:lnR>
                    <a:lnT>
                      <a:noFill/>
                    </a:lnT>
                    <a:lnB>
                      <a:noFill/>
                    </a:lnB>
                  </a:tcPr>
                </a:tc>
              </a:tr>
              <a:tr h="711079">
                <a:tc>
                  <a:txBody>
                    <a:bodyPr/>
                    <a:lstStyle/>
                    <a:p>
                      <a:pPr>
                        <a:lnSpc>
                          <a:spcPct val="115000"/>
                        </a:lnSpc>
                        <a:spcAft>
                          <a:spcPts val="0"/>
                        </a:spcAft>
                      </a:pPr>
                      <a:r>
                        <a:rPr lang="uk-UA" sz="2400" b="1">
                          <a:latin typeface="Calibri"/>
                          <a:ea typeface="Calibri"/>
                          <a:cs typeface="Times New Roman"/>
                        </a:rPr>
                        <a:t>6</a:t>
                      </a:r>
                      <a:endParaRPr lang="uk-UA" sz="24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2400" dirty="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dirty="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a:noFill/>
                    </a:lnR>
                    <a:lnT>
                      <a:noFill/>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a:noFill/>
                    </a:lnL>
                    <a:lnR>
                      <a:noFill/>
                    </a:lnR>
                    <a:lnT>
                      <a:noFill/>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a:noFill/>
                    </a:lnL>
                    <a:lnR>
                      <a:noFill/>
                    </a:lnR>
                    <a:lnT>
                      <a:noFill/>
                    </a:lnT>
                    <a:lnB>
                      <a:noFill/>
                    </a:lnB>
                  </a:tcPr>
                </a:tc>
              </a:tr>
              <a:tr h="711079">
                <a:tc>
                  <a:txBody>
                    <a:bodyPr/>
                    <a:lstStyle/>
                    <a:p>
                      <a:pPr>
                        <a:lnSpc>
                          <a:spcPct val="115000"/>
                        </a:lnSpc>
                        <a:spcAft>
                          <a:spcPts val="0"/>
                        </a:spcAft>
                      </a:pPr>
                      <a:r>
                        <a:rPr lang="uk-UA" sz="2400" b="1">
                          <a:latin typeface="Calibri"/>
                          <a:ea typeface="Calibri"/>
                          <a:cs typeface="Times New Roman"/>
                        </a:rPr>
                        <a:t>7</a:t>
                      </a:r>
                      <a:endParaRPr lang="uk-UA" sz="24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2400" dirty="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dirty="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a:noFill/>
                    </a:lnR>
                    <a:lnT>
                      <a:noFill/>
                    </a:lnT>
                    <a:lnB>
                      <a:noFill/>
                    </a:lnB>
                  </a:tcPr>
                </a:tc>
              </a:tr>
              <a:tr h="711079">
                <a:tc>
                  <a:txBody>
                    <a:bodyPr/>
                    <a:lstStyle/>
                    <a:p>
                      <a:pPr>
                        <a:lnSpc>
                          <a:spcPct val="115000"/>
                        </a:lnSpc>
                        <a:spcAft>
                          <a:spcPts val="0"/>
                        </a:spcAft>
                      </a:pPr>
                      <a:r>
                        <a:rPr lang="uk-UA" sz="2400" b="1">
                          <a:latin typeface="Calibri"/>
                          <a:ea typeface="Calibri"/>
                          <a:cs typeface="Times New Roman"/>
                        </a:rPr>
                        <a:t>8</a:t>
                      </a:r>
                      <a:endParaRPr lang="uk-UA" sz="24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2400" dirty="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w="57150" cap="flat" cmpd="sng" algn="ctr">
                      <a:solidFill>
                        <a:srgbClr val="000000"/>
                      </a:solidFill>
                      <a:prstDash val="solid"/>
                      <a:round/>
                      <a:headEnd type="none" w="med" len="med"/>
                      <a:tailEnd type="none" w="med" len="med"/>
                    </a:lnL>
                    <a:lnR>
                      <a:noFill/>
                    </a:lnR>
                    <a:lnT w="5715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uk-UA" sz="700">
                        <a:latin typeface="Calibri"/>
                        <a:ea typeface="Calibri"/>
                        <a:cs typeface="Times New Roman"/>
                      </a:endParaRPr>
                    </a:p>
                  </a:txBody>
                  <a:tcPr marL="41892" marR="41892" marT="0" marB="0">
                    <a:lnL>
                      <a:noFill/>
                    </a:lnL>
                    <a:lnR>
                      <a:noFill/>
                    </a:lnR>
                    <a:lnT w="5715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uk-UA" sz="700" dirty="0">
                        <a:latin typeface="Calibri"/>
                        <a:ea typeface="Calibri"/>
                        <a:cs typeface="Times New Roman"/>
                      </a:endParaRPr>
                    </a:p>
                  </a:txBody>
                  <a:tcPr marL="41892" marR="41892"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uk-UA" sz="3600" b="1" dirty="0" smtClean="0">
                <a:latin typeface="Times New Roman" pitchFamily="18" charset="0"/>
                <a:cs typeface="Times New Roman" pitchFamily="18" charset="0"/>
              </a:rPr>
              <a:t>Робота в парах. Картки з питаннями</a:t>
            </a:r>
            <a:endParaRPr lang="uk-UA" sz="3600" b="1"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395536" y="980728"/>
            <a:ext cx="3839940" cy="5877272"/>
          </a:xfrm>
          <a:prstGeom prst="rect">
            <a:avLst/>
          </a:prstGeom>
          <a:noFill/>
          <a:ln w="9525">
            <a:noFill/>
            <a:miter lim="800000"/>
            <a:headEnd/>
            <a:tailEnd/>
          </a:ln>
        </p:spPr>
      </p:pic>
      <p:pic>
        <p:nvPicPr>
          <p:cNvPr id="8" name="Рисунок 7"/>
          <p:cNvPicPr/>
          <p:nvPr/>
        </p:nvPicPr>
        <p:blipFill>
          <a:blip r:embed="rId3" cstate="print"/>
          <a:stretch>
            <a:fillRect/>
          </a:stretch>
        </p:blipFill>
        <p:spPr>
          <a:xfrm>
            <a:off x="4788024" y="980728"/>
            <a:ext cx="3888432" cy="568863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5266928" cy="5559896"/>
          </a:xfrm>
        </p:spPr>
        <p:txBody>
          <a:bodyPr>
            <a:normAutofit fontScale="70000" lnSpcReduction="20000"/>
          </a:bodyPr>
          <a:lstStyle/>
          <a:p>
            <a:r>
              <a:rPr lang="uk-UA" b="1" dirty="0" smtClean="0"/>
              <a:t>В.</a:t>
            </a:r>
            <a:r>
              <a:rPr lang="uk-UA" b="1" i="1" dirty="0" smtClean="0"/>
              <a:t> Відповіді на питання</a:t>
            </a:r>
            <a:r>
              <a:rPr lang="uk-UA" i="1" dirty="0" smtClean="0"/>
              <a:t>.</a:t>
            </a:r>
            <a:endParaRPr lang="uk-UA" dirty="0" smtClean="0"/>
          </a:p>
          <a:p>
            <a:r>
              <a:rPr lang="uk-UA" dirty="0" smtClean="0"/>
              <a:t>Ми закінчили вивчати мистецтво стародавнього світу (античний стиль) та перейшли до вивчення мистецтва доби середньовіччя, одним із </a:t>
            </a:r>
            <a:r>
              <a:rPr lang="uk-UA" dirty="0" err="1" smtClean="0"/>
              <a:t>стилей</a:t>
            </a:r>
            <a:r>
              <a:rPr lang="uk-UA" dirty="0" smtClean="0"/>
              <a:t> якого є стиль Візантійський. </a:t>
            </a:r>
          </a:p>
          <a:p>
            <a:r>
              <a:rPr lang="uk-UA" b="1" dirty="0" smtClean="0"/>
              <a:t>Розкажіть, як зародилась культура Візантії?</a:t>
            </a:r>
            <a:endParaRPr lang="uk-UA" dirty="0" smtClean="0"/>
          </a:p>
          <a:p>
            <a:pPr lvl="0"/>
            <a:r>
              <a:rPr lang="uk-UA" b="1" dirty="0" smtClean="0"/>
              <a:t>Назвіть характерні особливості візантійського стилю.</a:t>
            </a:r>
            <a:endParaRPr lang="uk-UA" dirty="0" smtClean="0"/>
          </a:p>
          <a:p>
            <a:pPr lvl="0"/>
            <a:r>
              <a:rPr lang="uk-UA" b="1" dirty="0" smtClean="0"/>
              <a:t>Назвіть види  архітектурних споруд візантійського стилю?</a:t>
            </a:r>
            <a:endParaRPr lang="uk-UA" dirty="0" smtClean="0"/>
          </a:p>
          <a:p>
            <a:pPr lvl="0"/>
            <a:r>
              <a:rPr lang="uk-UA" b="1" dirty="0" smtClean="0"/>
              <a:t>Назвіть приклади видатних архітектурних споруд цього періоду.</a:t>
            </a:r>
            <a:endParaRPr lang="uk-UA" dirty="0" smtClean="0"/>
          </a:p>
          <a:p>
            <a:r>
              <a:rPr lang="uk-UA" b="1" dirty="0" smtClean="0"/>
              <a:t>В нас є група, яка підготувала розповідь про Церкву </a:t>
            </a:r>
            <a:r>
              <a:rPr lang="uk-UA" b="1" dirty="0" err="1" smtClean="0"/>
              <a:t>Св.Ірини</a:t>
            </a:r>
            <a:r>
              <a:rPr lang="uk-UA" b="1" dirty="0" smtClean="0"/>
              <a:t> </a:t>
            </a:r>
            <a:r>
              <a:rPr lang="uk-UA" b="1" dirty="0" err="1" smtClean="0"/>
              <a:t>ІVст</a:t>
            </a:r>
            <a:r>
              <a:rPr lang="uk-UA" b="1" dirty="0" smtClean="0"/>
              <a:t>. В Константинополі(Стамбулі) та про найвизначніший собор християнства - Софійський собор. </a:t>
            </a:r>
            <a:r>
              <a:rPr lang="uk-UA" b="1" dirty="0" err="1" smtClean="0"/>
              <a:t>ІVст</a:t>
            </a:r>
            <a:r>
              <a:rPr lang="uk-UA" b="1" dirty="0" smtClean="0"/>
              <a:t>. у Константинополі, який побудовано за часи правління імператора </a:t>
            </a:r>
            <a:r>
              <a:rPr lang="uk-UA" b="1" dirty="0" err="1" smtClean="0"/>
              <a:t>Юстініана</a:t>
            </a:r>
            <a:r>
              <a:rPr lang="uk-UA" b="1" dirty="0" smtClean="0"/>
              <a:t>.</a:t>
            </a:r>
            <a:endParaRPr lang="uk-UA" dirty="0" smtClean="0"/>
          </a:p>
          <a:p>
            <a:endParaRPr lang="uk-UA" dirty="0"/>
          </a:p>
        </p:txBody>
      </p:sp>
      <p:pic>
        <p:nvPicPr>
          <p:cNvPr id="4" name="Picture 6" descr="юстін"/>
          <p:cNvPicPr>
            <a:picLocks noChangeAspect="1" noChangeArrowheads="1"/>
          </p:cNvPicPr>
          <p:nvPr/>
        </p:nvPicPr>
        <p:blipFill>
          <a:blip r:embed="rId2" cstate="print"/>
          <a:srcRect/>
          <a:stretch>
            <a:fillRect/>
          </a:stretch>
        </p:blipFill>
        <p:spPr>
          <a:xfrm>
            <a:off x="6300192" y="1628800"/>
            <a:ext cx="2402455" cy="3489251"/>
          </a:xfrm>
          <a:prstGeom prst="rect">
            <a:avLst/>
          </a:prstGeo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1268760"/>
            <a:ext cx="7992888" cy="3744416"/>
          </a:xfrm>
        </p:spPr>
        <p:txBody>
          <a:bodyPr>
            <a:normAutofit fontScale="55000" lnSpcReduction="20000"/>
          </a:bodyPr>
          <a:lstStyle/>
          <a:p>
            <a:pPr algn="ctr">
              <a:lnSpc>
                <a:spcPct val="80000"/>
              </a:lnSpc>
            </a:pPr>
            <a:r>
              <a:rPr lang="ru-RU" sz="3400" dirty="0" smtClean="0"/>
              <a:t>ВІЗАНТІЯ (ВІЗАНТІЙСЬКА ІМПЕРІЯ) - </a:t>
            </a:r>
            <a:r>
              <a:rPr lang="ru-RU" sz="3400" dirty="0" err="1" smtClean="0"/>
              <a:t>прийнята</a:t>
            </a:r>
            <a:r>
              <a:rPr lang="ru-RU" sz="3400" dirty="0" smtClean="0"/>
              <a:t> в </a:t>
            </a:r>
            <a:r>
              <a:rPr lang="ru-RU" sz="3400" dirty="0" err="1" smtClean="0"/>
              <a:t>історичній</a:t>
            </a:r>
            <a:r>
              <a:rPr lang="ru-RU" sz="3400" dirty="0" smtClean="0"/>
              <a:t> </a:t>
            </a:r>
          </a:p>
          <a:p>
            <a:pPr algn="ctr">
              <a:lnSpc>
                <a:spcPct val="80000"/>
              </a:lnSpc>
            </a:pPr>
            <a:r>
              <a:rPr lang="ru-RU" sz="3400" dirty="0" err="1" smtClean="0"/>
              <a:t>науці</a:t>
            </a:r>
            <a:r>
              <a:rPr lang="ru-RU" sz="3400" dirty="0" smtClean="0"/>
              <a:t> </a:t>
            </a:r>
            <a:r>
              <a:rPr lang="ru-RU" sz="3400" dirty="0" err="1" smtClean="0"/>
              <a:t>назва</a:t>
            </a:r>
            <a:r>
              <a:rPr lang="ru-RU" sz="3400" dirty="0" smtClean="0"/>
              <a:t> </a:t>
            </a:r>
            <a:r>
              <a:rPr lang="ru-RU" sz="3400" dirty="0" err="1" smtClean="0"/>
              <a:t>держави</a:t>
            </a:r>
            <a:r>
              <a:rPr lang="ru-RU" sz="3400" dirty="0" smtClean="0"/>
              <a:t>, </a:t>
            </a:r>
            <a:r>
              <a:rPr lang="ru-RU" sz="3400" dirty="0" err="1" smtClean="0"/>
              <a:t>що</a:t>
            </a:r>
            <a:r>
              <a:rPr lang="ru-RU" sz="3400" dirty="0" smtClean="0"/>
              <a:t> </a:t>
            </a:r>
            <a:r>
              <a:rPr lang="ru-RU" sz="3400" dirty="0" err="1" smtClean="0"/>
              <a:t>утворилася</a:t>
            </a:r>
            <a:r>
              <a:rPr lang="ru-RU" sz="3400" dirty="0" smtClean="0"/>
              <a:t> </a:t>
            </a:r>
            <a:r>
              <a:rPr lang="ru-RU" sz="3400" dirty="0" err="1" smtClean="0"/>
              <a:t>наприкінці</a:t>
            </a:r>
            <a:r>
              <a:rPr lang="ru-RU" sz="3400" dirty="0" smtClean="0"/>
              <a:t> 4 ст. у </a:t>
            </a:r>
            <a:r>
              <a:rPr lang="ru-RU" sz="3400" dirty="0" err="1" smtClean="0"/>
              <a:t>східній</a:t>
            </a:r>
            <a:endParaRPr lang="ru-RU" sz="3400" dirty="0" smtClean="0"/>
          </a:p>
          <a:p>
            <a:pPr algn="ctr">
              <a:lnSpc>
                <a:spcPct val="80000"/>
              </a:lnSpc>
            </a:pPr>
            <a:r>
              <a:rPr lang="ru-RU" sz="3400" dirty="0" smtClean="0"/>
              <a:t> </a:t>
            </a:r>
            <a:r>
              <a:rPr lang="ru-RU" sz="3400" dirty="0" err="1" smtClean="0"/>
              <a:t>частині</a:t>
            </a:r>
            <a:r>
              <a:rPr lang="ru-RU" sz="3400" dirty="0" smtClean="0"/>
              <a:t> </a:t>
            </a:r>
            <a:r>
              <a:rPr lang="ru-RU" sz="3400" dirty="0" err="1" smtClean="0"/>
              <a:t>Римської</a:t>
            </a:r>
            <a:r>
              <a:rPr lang="ru-RU" sz="3400" dirty="0" smtClean="0"/>
              <a:t> </a:t>
            </a:r>
            <a:r>
              <a:rPr lang="ru-RU" sz="3400" dirty="0" err="1" smtClean="0"/>
              <a:t>імперії</a:t>
            </a:r>
            <a:r>
              <a:rPr lang="ru-RU" sz="3400" dirty="0" smtClean="0"/>
              <a:t>. </a:t>
            </a:r>
            <a:r>
              <a:rPr lang="ru-RU" sz="3400" dirty="0" err="1" smtClean="0"/>
              <a:t>Назва</a:t>
            </a:r>
            <a:r>
              <a:rPr lang="ru-RU" sz="3400" dirty="0" smtClean="0"/>
              <a:t> походить </a:t>
            </a:r>
            <a:r>
              <a:rPr lang="ru-RU" sz="3400" dirty="0" err="1" smtClean="0"/>
              <a:t>від</a:t>
            </a:r>
            <a:r>
              <a:rPr lang="ru-RU" sz="3400" dirty="0" smtClean="0"/>
              <a:t> </a:t>
            </a:r>
            <a:r>
              <a:rPr lang="ru-RU" sz="3400" dirty="0" err="1" smtClean="0"/>
              <a:t>Візантії</a:t>
            </a:r>
            <a:r>
              <a:rPr lang="ru-RU" sz="3400" dirty="0" smtClean="0"/>
              <a:t> -</a:t>
            </a:r>
            <a:r>
              <a:rPr lang="ru-RU" sz="3400" dirty="0" err="1" smtClean="0"/>
              <a:t>колонії</a:t>
            </a:r>
            <a:r>
              <a:rPr lang="ru-RU" sz="3400" dirty="0" smtClean="0"/>
              <a:t>,</a:t>
            </a:r>
          </a:p>
          <a:p>
            <a:pPr algn="ctr">
              <a:lnSpc>
                <a:spcPct val="80000"/>
              </a:lnSpc>
            </a:pPr>
            <a:r>
              <a:rPr lang="ru-RU" sz="3400" dirty="0" smtClean="0"/>
              <a:t> </a:t>
            </a:r>
            <a:r>
              <a:rPr lang="ru-RU" sz="3400" dirty="0" err="1" smtClean="0"/>
              <a:t>заснованої</a:t>
            </a:r>
            <a:r>
              <a:rPr lang="ru-RU" sz="3400" dirty="0" smtClean="0"/>
              <a:t> у 7 ст. до н. е. </a:t>
            </a:r>
            <a:r>
              <a:rPr lang="ru-RU" sz="3400" dirty="0" err="1" smtClean="0"/>
              <a:t>вихідцями</a:t>
            </a:r>
            <a:r>
              <a:rPr lang="ru-RU" sz="3400" dirty="0" smtClean="0"/>
              <a:t> </a:t>
            </a:r>
            <a:r>
              <a:rPr lang="ru-RU" sz="3400" dirty="0" err="1" smtClean="0"/>
              <a:t>з</a:t>
            </a:r>
            <a:r>
              <a:rPr lang="ru-RU" sz="3400" dirty="0" smtClean="0"/>
              <a:t> </a:t>
            </a:r>
            <a:r>
              <a:rPr lang="ru-RU" sz="3400" dirty="0" err="1" smtClean="0"/>
              <a:t>грецького</a:t>
            </a:r>
            <a:r>
              <a:rPr lang="ru-RU" sz="3400" dirty="0" smtClean="0"/>
              <a:t> </a:t>
            </a:r>
            <a:r>
              <a:rPr lang="ru-RU" sz="3400" dirty="0" err="1" smtClean="0"/>
              <a:t>міста</a:t>
            </a:r>
            <a:r>
              <a:rPr lang="ru-RU" sz="3400" dirty="0" smtClean="0"/>
              <a:t> </a:t>
            </a:r>
            <a:r>
              <a:rPr lang="ru-RU" sz="3400" dirty="0" err="1" smtClean="0"/>
              <a:t>Мегари</a:t>
            </a:r>
            <a:r>
              <a:rPr lang="ru-RU" sz="3400" dirty="0" smtClean="0"/>
              <a:t> </a:t>
            </a:r>
          </a:p>
          <a:p>
            <a:pPr algn="ctr">
              <a:lnSpc>
                <a:spcPct val="80000"/>
              </a:lnSpc>
            </a:pPr>
            <a:r>
              <a:rPr lang="ru-RU" sz="3400" dirty="0" smtClean="0"/>
              <a:t>на </a:t>
            </a:r>
            <a:r>
              <a:rPr lang="ru-RU" sz="3400" dirty="0" err="1" smtClean="0"/>
              <a:t>європейському</a:t>
            </a:r>
            <a:r>
              <a:rPr lang="ru-RU" sz="3400" dirty="0" smtClean="0"/>
              <a:t> </a:t>
            </a:r>
            <a:r>
              <a:rPr lang="ru-RU" sz="3400" dirty="0" err="1" smtClean="0"/>
              <a:t>березі</a:t>
            </a:r>
            <a:r>
              <a:rPr lang="ru-RU" sz="3400" dirty="0" smtClean="0"/>
              <a:t> протоки Босфор. </a:t>
            </a:r>
            <a:r>
              <a:rPr lang="ru-RU" sz="3400" dirty="0" err="1" smtClean="0"/>
              <a:t>Вигідне</a:t>
            </a:r>
            <a:r>
              <a:rPr lang="ru-RU" sz="3400" dirty="0" smtClean="0"/>
              <a:t> </a:t>
            </a:r>
            <a:r>
              <a:rPr lang="ru-RU" sz="3400" dirty="0" err="1" smtClean="0"/>
              <a:t>географічне</a:t>
            </a:r>
            <a:r>
              <a:rPr lang="ru-RU" sz="3400" dirty="0" smtClean="0"/>
              <a:t> </a:t>
            </a:r>
          </a:p>
          <a:p>
            <a:pPr algn="ctr">
              <a:lnSpc>
                <a:spcPct val="80000"/>
              </a:lnSpc>
            </a:pPr>
            <a:r>
              <a:rPr lang="ru-RU" sz="3400" dirty="0" smtClean="0"/>
              <a:t>становище </a:t>
            </a:r>
            <a:r>
              <a:rPr lang="ru-RU" sz="3400" dirty="0" err="1" smtClean="0"/>
              <a:t>колонії</a:t>
            </a:r>
            <a:r>
              <a:rPr lang="ru-RU" sz="3400" dirty="0" smtClean="0"/>
              <a:t> - на </a:t>
            </a:r>
            <a:r>
              <a:rPr lang="ru-RU" sz="3400" dirty="0" err="1" smtClean="0"/>
              <a:t>перехресті</a:t>
            </a:r>
            <a:r>
              <a:rPr lang="ru-RU" sz="3400" dirty="0" smtClean="0"/>
              <a:t> </a:t>
            </a:r>
            <a:r>
              <a:rPr lang="ru-RU" sz="3400" dirty="0" err="1" smtClean="0"/>
              <a:t>світових</a:t>
            </a:r>
            <a:r>
              <a:rPr lang="ru-RU" sz="3400" dirty="0" smtClean="0"/>
              <a:t> </a:t>
            </a:r>
            <a:r>
              <a:rPr lang="ru-RU" sz="3400" dirty="0" err="1" smtClean="0"/>
              <a:t>торгових</a:t>
            </a:r>
            <a:r>
              <a:rPr lang="ru-RU" sz="3400" dirty="0" smtClean="0"/>
              <a:t> </a:t>
            </a:r>
            <a:r>
              <a:rPr lang="ru-RU" sz="3400" dirty="0" err="1" smtClean="0"/>
              <a:t>шляхів</a:t>
            </a:r>
            <a:r>
              <a:rPr lang="ru-RU" sz="3400" dirty="0" smtClean="0"/>
              <a:t> </a:t>
            </a:r>
          </a:p>
          <a:p>
            <a:pPr algn="ctr">
              <a:lnSpc>
                <a:spcPct val="80000"/>
              </a:lnSpc>
            </a:pPr>
            <a:r>
              <a:rPr lang="ru-RU" sz="3400" dirty="0" smtClean="0"/>
              <a:t>- </a:t>
            </a:r>
            <a:r>
              <a:rPr lang="ru-RU" sz="3400" dirty="0" err="1" smtClean="0"/>
              <a:t>спричинилося</a:t>
            </a:r>
            <a:r>
              <a:rPr lang="ru-RU" sz="3400" dirty="0" smtClean="0"/>
              <a:t> до </a:t>
            </a:r>
            <a:r>
              <a:rPr lang="ru-RU" sz="3400" dirty="0" err="1" smtClean="0"/>
              <a:t>побудови</a:t>
            </a:r>
            <a:r>
              <a:rPr lang="ru-RU" sz="3400" dirty="0" smtClean="0"/>
              <a:t> тут </a:t>
            </a:r>
            <a:r>
              <a:rPr lang="ru-RU" sz="3400" dirty="0" err="1" smtClean="0"/>
              <a:t>імператором</a:t>
            </a:r>
            <a:r>
              <a:rPr lang="ru-RU" sz="3400" dirty="0" smtClean="0"/>
              <a:t> </a:t>
            </a:r>
            <a:r>
              <a:rPr lang="ru-RU" sz="3400" dirty="0" err="1" smtClean="0"/>
              <a:t>Костянтином</a:t>
            </a:r>
            <a:r>
              <a:rPr lang="ru-RU" sz="3400" dirty="0" smtClean="0"/>
              <a:t> 1</a:t>
            </a:r>
          </a:p>
          <a:p>
            <a:pPr algn="ctr">
              <a:lnSpc>
                <a:spcPct val="80000"/>
              </a:lnSpc>
            </a:pPr>
            <a:r>
              <a:rPr lang="ru-RU" sz="3400" dirty="0" smtClean="0"/>
              <a:t> (324-337) </a:t>
            </a:r>
            <a:r>
              <a:rPr lang="ru-RU" sz="3400" dirty="0" err="1" smtClean="0"/>
              <a:t>нової</a:t>
            </a:r>
            <a:r>
              <a:rPr lang="ru-RU" sz="3400" dirty="0" smtClean="0"/>
              <a:t> </a:t>
            </a:r>
            <a:r>
              <a:rPr lang="ru-RU" sz="3400" dirty="0" err="1" smtClean="0"/>
              <a:t>столиці</a:t>
            </a:r>
            <a:r>
              <a:rPr lang="ru-RU" sz="3400" dirty="0" smtClean="0"/>
              <a:t> </a:t>
            </a:r>
            <a:r>
              <a:rPr lang="ru-RU" sz="3400" dirty="0" err="1" smtClean="0"/>
              <a:t>імперії</a:t>
            </a:r>
            <a:r>
              <a:rPr lang="ru-RU" sz="3400" dirty="0" smtClean="0"/>
              <a:t>. </a:t>
            </a:r>
            <a:r>
              <a:rPr lang="ru-RU" sz="3400" dirty="0" err="1" smtClean="0"/>
              <a:t>Будівництво</a:t>
            </a:r>
            <a:r>
              <a:rPr lang="ru-RU" sz="3400" dirty="0" smtClean="0"/>
              <a:t> нового </a:t>
            </a:r>
            <a:r>
              <a:rPr lang="ru-RU" sz="3400" dirty="0" err="1" smtClean="0"/>
              <a:t>міста</a:t>
            </a:r>
            <a:r>
              <a:rPr lang="ru-RU" sz="3400" dirty="0" smtClean="0"/>
              <a:t>, </a:t>
            </a:r>
          </a:p>
          <a:p>
            <a:pPr algn="ctr">
              <a:lnSpc>
                <a:spcPct val="80000"/>
              </a:lnSpc>
            </a:pPr>
            <a:r>
              <a:rPr lang="ru-RU" sz="3400" dirty="0" smtClean="0"/>
              <a:t>названого Константинополь (</a:t>
            </a:r>
            <a:r>
              <a:rPr lang="ru-RU" sz="3400" dirty="0" err="1" smtClean="0"/>
              <a:t>місто</a:t>
            </a:r>
            <a:r>
              <a:rPr lang="ru-RU" sz="3400" dirty="0" smtClean="0"/>
              <a:t> Константина) </a:t>
            </a:r>
            <a:r>
              <a:rPr lang="ru-RU" sz="3400" dirty="0" err="1" smtClean="0"/>
              <a:t>розпочалося</a:t>
            </a:r>
            <a:r>
              <a:rPr lang="ru-RU" sz="3400" dirty="0" smtClean="0"/>
              <a:t> у </a:t>
            </a:r>
          </a:p>
          <a:p>
            <a:pPr algn="ctr">
              <a:lnSpc>
                <a:spcPct val="80000"/>
              </a:lnSpc>
            </a:pPr>
            <a:r>
              <a:rPr lang="ru-RU" sz="3400" dirty="0" smtClean="0"/>
              <a:t>326 </a:t>
            </a:r>
            <a:r>
              <a:rPr lang="ru-RU" sz="3400" dirty="0" err="1" smtClean="0"/>
              <a:t>і</a:t>
            </a:r>
            <a:r>
              <a:rPr lang="ru-RU" sz="3400" dirty="0" smtClean="0"/>
              <a:t> </a:t>
            </a:r>
            <a:r>
              <a:rPr lang="ru-RU" sz="3400" dirty="0" err="1" smtClean="0"/>
              <a:t>офіційно</a:t>
            </a:r>
            <a:r>
              <a:rPr lang="ru-RU" sz="3400" dirty="0" smtClean="0"/>
              <a:t> завершилось у 330. Нова </a:t>
            </a:r>
            <a:r>
              <a:rPr lang="ru-RU" sz="3400" dirty="0" err="1" smtClean="0"/>
              <a:t>столиця</a:t>
            </a:r>
            <a:r>
              <a:rPr lang="ru-RU" sz="3400" dirty="0" smtClean="0"/>
              <a:t> стала центром</a:t>
            </a:r>
          </a:p>
          <a:p>
            <a:pPr algn="ctr">
              <a:lnSpc>
                <a:spcPct val="80000"/>
              </a:lnSpc>
            </a:pPr>
            <a:r>
              <a:rPr lang="ru-RU" sz="3400" dirty="0" err="1" smtClean="0"/>
              <a:t>світової</a:t>
            </a:r>
            <a:r>
              <a:rPr lang="ru-RU" sz="3400" dirty="0" smtClean="0"/>
              <a:t> </a:t>
            </a:r>
            <a:r>
              <a:rPr lang="ru-RU" sz="3400" dirty="0" err="1" smtClean="0"/>
              <a:t>держави</a:t>
            </a:r>
            <a:r>
              <a:rPr lang="ru-RU" sz="3400" dirty="0" smtClean="0"/>
              <a:t>, яка одержала </a:t>
            </a:r>
            <a:r>
              <a:rPr lang="ru-RU" sz="3400" dirty="0" err="1" smtClean="0"/>
              <a:t>назву</a:t>
            </a:r>
            <a:r>
              <a:rPr lang="ru-RU" sz="3400" dirty="0" smtClean="0"/>
              <a:t> </a:t>
            </a:r>
            <a:r>
              <a:rPr lang="ru-RU" sz="3400" dirty="0" err="1" smtClean="0"/>
              <a:t>Східна</a:t>
            </a:r>
            <a:r>
              <a:rPr lang="ru-RU" sz="3400" dirty="0" smtClean="0"/>
              <a:t> </a:t>
            </a:r>
            <a:r>
              <a:rPr lang="ru-RU" sz="3400" dirty="0" err="1" smtClean="0"/>
              <a:t>Римська</a:t>
            </a:r>
            <a:r>
              <a:rPr lang="ru-RU" sz="3400" dirty="0" smtClean="0"/>
              <a:t> </a:t>
            </a:r>
            <a:r>
              <a:rPr lang="ru-RU" sz="3400" dirty="0" err="1" smtClean="0"/>
              <a:t>імперія</a:t>
            </a:r>
            <a:r>
              <a:rPr lang="ru-RU" sz="3400" dirty="0" smtClean="0"/>
              <a:t> </a:t>
            </a:r>
          </a:p>
          <a:p>
            <a:pPr algn="ctr">
              <a:lnSpc>
                <a:spcPct val="80000"/>
              </a:lnSpc>
            </a:pPr>
            <a:r>
              <a:rPr lang="ru-RU" sz="3400" dirty="0" smtClean="0"/>
              <a:t>(</a:t>
            </a:r>
            <a:r>
              <a:rPr lang="ru-RU" sz="3400" dirty="0" err="1" smtClean="0"/>
              <a:t>Імперія</a:t>
            </a:r>
            <a:r>
              <a:rPr lang="ru-RU" sz="3400" dirty="0" smtClean="0"/>
              <a:t> </a:t>
            </a:r>
            <a:r>
              <a:rPr lang="ru-RU" sz="3400" dirty="0" err="1" smtClean="0"/>
              <a:t>ромеїв</a:t>
            </a:r>
            <a:r>
              <a:rPr lang="ru-RU" sz="3400" dirty="0" smtClean="0"/>
              <a:t>) </a:t>
            </a:r>
            <a:r>
              <a:rPr lang="ru-RU" sz="3400" dirty="0" err="1" smtClean="0"/>
              <a:t>і</a:t>
            </a:r>
            <a:r>
              <a:rPr lang="ru-RU" sz="3400" dirty="0" smtClean="0"/>
              <a:t> </a:t>
            </a:r>
            <a:r>
              <a:rPr lang="ru-RU" sz="3400" dirty="0" err="1" smtClean="0"/>
              <a:t>проіснувала</a:t>
            </a:r>
            <a:r>
              <a:rPr lang="ru-RU" sz="3400" dirty="0" smtClean="0"/>
              <a:t> до 1453, коли Константинополь </a:t>
            </a:r>
          </a:p>
          <a:p>
            <a:pPr algn="ctr">
              <a:lnSpc>
                <a:spcPct val="80000"/>
              </a:lnSpc>
            </a:pPr>
            <a:r>
              <a:rPr lang="ru-RU" sz="3400" dirty="0" smtClean="0"/>
              <a:t>(</a:t>
            </a:r>
            <a:r>
              <a:rPr lang="ru-RU" sz="3400" dirty="0" err="1" smtClean="0"/>
              <a:t>Царгород</a:t>
            </a:r>
            <a:r>
              <a:rPr lang="ru-RU" sz="3400" dirty="0" smtClean="0"/>
              <a:t>) </a:t>
            </a:r>
            <a:r>
              <a:rPr lang="ru-RU" sz="3400" dirty="0" err="1" smtClean="0"/>
              <a:t>був</a:t>
            </a:r>
            <a:r>
              <a:rPr lang="ru-RU" sz="3400" dirty="0" smtClean="0"/>
              <a:t> </a:t>
            </a:r>
            <a:r>
              <a:rPr lang="ru-RU" sz="3400" dirty="0" err="1" smtClean="0"/>
              <a:t>здобутий</a:t>
            </a:r>
            <a:r>
              <a:rPr lang="ru-RU" sz="3400" dirty="0" smtClean="0"/>
              <a:t> турками. </a:t>
            </a:r>
          </a:p>
          <a:p>
            <a:endParaRPr lang="uk-UA" dirty="0"/>
          </a:p>
        </p:txBody>
      </p:sp>
      <p:pic>
        <p:nvPicPr>
          <p:cNvPr id="4" name="Picture 3" descr="книги"/>
          <p:cNvPicPr>
            <a:picLocks noChangeAspect="1" noChangeArrowheads="1"/>
          </p:cNvPicPr>
          <p:nvPr/>
        </p:nvPicPr>
        <p:blipFill>
          <a:blip r:embed="rId2" cstate="print"/>
          <a:srcRect/>
          <a:stretch>
            <a:fillRect/>
          </a:stretch>
        </p:blipFill>
        <p:spPr bwMode="auto">
          <a:xfrm>
            <a:off x="1403648" y="4581128"/>
            <a:ext cx="6819900" cy="142875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12943</TotalTime>
  <Words>1657</Words>
  <Application>Microsoft Office PowerPoint</Application>
  <PresentationFormat>Экран (4:3)</PresentationFormat>
  <Paragraphs>133</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Поток</vt:lpstr>
      <vt:lpstr>Візантійський стиль</vt:lpstr>
      <vt:lpstr>Презентация PowerPoint</vt:lpstr>
      <vt:lpstr>Презентация PowerPoint</vt:lpstr>
      <vt:lpstr>Презентация PowerPoint</vt:lpstr>
      <vt:lpstr>Презентация PowerPoint</vt:lpstr>
      <vt:lpstr>Презентация PowerPoint</vt:lpstr>
      <vt:lpstr>Робота в парах. Картки з питаннями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Роботи учнів 8 класів</vt:lpstr>
      <vt:lpstr>Презентация PowerPoint</vt:lpstr>
      <vt:lpstr>Домашнє завдання</vt:lpstr>
      <vt:lpstr>Список літератури</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Елена</cp:lastModifiedBy>
  <cp:revision>16</cp:revision>
  <dcterms:created xsi:type="dcterms:W3CDTF">2017-10-16T20:38:49Z</dcterms:created>
  <dcterms:modified xsi:type="dcterms:W3CDTF">2018-11-02T09:14:04Z</dcterms:modified>
</cp:coreProperties>
</file>