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F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869" autoAdjust="0"/>
  </p:normalViewPr>
  <p:slideViewPr>
    <p:cSldViewPr>
      <p:cViewPr varScale="1">
        <p:scale>
          <a:sx n="68" d="100"/>
          <a:sy n="68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F2BD9-3163-4AB9-A531-288970AEBEE6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93D32-1680-4316-9068-02C33018AE6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0108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b="1" u="sng" dirty="0" smtClean="0">
                <a:solidFill>
                  <a:schemeClr val="tx1"/>
                </a:solidFill>
              </a:rPr>
              <a:t>№468.</a:t>
            </a:r>
            <a:r>
              <a:rPr lang="uk-UA" sz="1200" dirty="0" smtClean="0">
                <a:solidFill>
                  <a:schemeClr val="tx1"/>
                </a:solidFill>
              </a:rPr>
              <a:t> </a:t>
            </a:r>
            <a:r>
              <a:rPr lang="uk-UA" sz="1200" b="1" dirty="0" smtClean="0">
                <a:solidFill>
                  <a:schemeClr val="tx1"/>
                </a:solidFill>
              </a:rPr>
              <a:t>Спростіть вираз: </a:t>
            </a:r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93D32-1680-4316-9068-02C33018AE6B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7566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0CE983F-F1CA-41D7-8EF4-7FBF5FC817DF}" type="datetimeFigureOut">
              <a:rPr lang="uk-UA" smtClean="0"/>
              <a:t>05.02.2018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8BB4A18-CB8D-4A7A-A7CF-A141A0A07ABA}" type="slidenum">
              <a:rPr lang="uk-UA" smtClean="0"/>
              <a:t>‹#›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8712968" cy="4536504"/>
          </a:xfrm>
        </p:spPr>
        <p:txBody>
          <a:bodyPr>
            <a:noAutofit/>
          </a:bodyPr>
          <a:lstStyle/>
          <a:p>
            <a:pPr algn="ctr"/>
            <a:r>
              <a:rPr lang="uk-UA" sz="6000" dirty="0"/>
              <a:t>Основні співвідношення між тригонометричними функціями одного аргументу. </a:t>
            </a:r>
          </a:p>
        </p:txBody>
      </p:sp>
    </p:spTree>
    <p:extLst>
      <p:ext uri="{BB962C8B-B14F-4D97-AF65-F5344CB8AC3E}">
        <p14:creationId xmlns:p14="http://schemas.microsoft.com/office/powerpoint/2010/main" val="196097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260648"/>
                <a:ext cx="8496944" cy="1339552"/>
              </a:xfrm>
            </p:spPr>
            <p:txBody>
              <a:bodyPr/>
              <a:lstStyle/>
              <a:p>
                <a:pPr algn="l">
                  <a:lnSpc>
                    <a:spcPct val="150000"/>
                  </a:lnSpc>
                </a:pPr>
                <a:r>
                  <a:rPr lang="uk-UA" sz="3200" b="1" u="sng" dirty="0" smtClean="0">
                    <a:solidFill>
                      <a:schemeClr val="tx1"/>
                    </a:solidFill>
                    <a:effectLst/>
                    <a:latin typeface="+mj-lt"/>
                  </a:rPr>
                  <a:t>№469.</a:t>
                </a:r>
                <a:r>
                  <a:rPr lang="uk-UA" sz="3200" b="1" dirty="0">
                    <a:solidFill>
                      <a:schemeClr val="tx1"/>
                    </a:solidFill>
                    <a:effectLst/>
                    <a:latin typeface="+mj-lt"/>
                  </a:rPr>
                  <a:t> Відомо, що кут </a:t>
                </a:r>
                <a14:m>
                  <m:oMath xmlns:m="http://schemas.openxmlformats.org/officeDocument/2006/math">
                    <m:r>
                      <a:rPr lang="uk-UA" sz="3200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𝜶</m:t>
                    </m:r>
                  </m:oMath>
                </a14:m>
                <a:r>
                  <a:rPr lang="uk-UA" sz="3200" b="1" dirty="0">
                    <a:solidFill>
                      <a:schemeClr val="tx1"/>
                    </a:solidFill>
                    <a:effectLst/>
                    <a:latin typeface="+mj-lt"/>
                  </a:rPr>
                  <a:t> гострий. Обчисліть значення</a:t>
                </a:r>
                <a:r>
                  <a:rPr lang="uk-UA" sz="3200" b="1" dirty="0" smtClean="0">
                    <a:solidFill>
                      <a:schemeClr val="tx1"/>
                    </a:solidFill>
                    <a:effectLst/>
                    <a:latin typeface="+mj-lt"/>
                  </a:rPr>
                  <a:t>:</a:t>
                </a:r>
                <a:endParaRPr lang="uk-UA" sz="32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260648"/>
                <a:ext cx="8496944" cy="1339552"/>
              </a:xfrm>
              <a:blipFill rotWithShape="1">
                <a:blip r:embed="rId2"/>
                <a:stretch>
                  <a:fillRect l="-1865" t="-10455" b="-772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328592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а) 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uk-UA" sz="32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,  якщо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uk-UA" sz="32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ru-RU" sz="32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;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б) 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uk-UA" sz="32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,  якщо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uk-UA" sz="32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ru-RU" sz="32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uk-UA" sz="32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в) 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𝑡𝑔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𝛼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,    якщо 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𝑐𝑜𝑠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𝛼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;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г) 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𝑐𝑡𝑔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𝛼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,   якщо 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𝑡𝑔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𝛼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=4</m:t>
                      </m:r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. 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328592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529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58655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uk-UA" sz="3200" b="1" u="sng" dirty="0" smtClean="0">
                    <a:solidFill>
                      <a:schemeClr val="tx1"/>
                    </a:solidFill>
                  </a:rPr>
                  <a:t>№470.</a:t>
                </a:r>
                <a:r>
                  <a:rPr lang="uk-UA" sz="3200" b="1" dirty="0">
                    <a:solidFill>
                      <a:schemeClr val="tx1"/>
                    </a:solidFill>
                  </a:rPr>
                  <a:t>  Знаючи,  що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uk-UA" sz="32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uk-UA" sz="32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𝒔𝒊𝒏</m:t>
                        </m:r>
                      </m:fName>
                      <m:e>
                        <m:r>
                          <a:rPr lang="uk-UA" sz="32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𝜶</m:t>
                        </m:r>
                      </m:e>
                    </m:func>
                    <m:r>
                      <a:rPr lang="uk-UA" sz="32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uk-UA" sz="32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uk-UA" sz="32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uk-UA" sz="32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uk-UA" sz="3200" b="1" i="1">
                        <a:solidFill>
                          <a:schemeClr val="tx1"/>
                        </a:solidFill>
                        <a:latin typeface="Cambria Math"/>
                      </a:rPr>
                      <m:t> , </m:t>
                    </m:r>
                  </m:oMath>
                </a14:m>
                <a:r>
                  <a:rPr lang="uk-UA" sz="3200" b="1" dirty="0">
                    <a:solidFill>
                      <a:schemeClr val="tx1"/>
                    </a:solidFill>
                  </a:rPr>
                  <a:t> обчисліть значення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uk-UA" sz="32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uk-UA" sz="32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𝒄𝒐𝒔</m:t>
                        </m:r>
                      </m:fName>
                      <m:e>
                        <m:r>
                          <a:rPr lang="uk-UA" sz="32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𝜶</m:t>
                        </m:r>
                      </m:e>
                    </m:func>
                    <m:r>
                      <a:rPr lang="uk-UA" sz="3200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uk-UA" sz="3200" b="1" i="1">
                        <a:solidFill>
                          <a:schemeClr val="tx1"/>
                        </a:solidFill>
                        <a:latin typeface="Cambria Math"/>
                      </a:rPr>
                      <m:t>𝒕𝒈</m:t>
                    </m:r>
                    <m:r>
                      <a:rPr lang="uk-UA" sz="3200" b="1" i="1">
                        <a:solidFill>
                          <a:schemeClr val="tx1"/>
                        </a:solidFill>
                        <a:latin typeface="Cambria Math"/>
                      </a:rPr>
                      <m:t>𝜶</m:t>
                    </m:r>
                    <m:r>
                      <a:rPr lang="uk-UA" sz="3200" b="1" i="1">
                        <a:solidFill>
                          <a:schemeClr val="tx1"/>
                        </a:solidFill>
                        <a:latin typeface="Cambria Math"/>
                      </a:rPr>
                      <m:t> і  </m:t>
                    </m:r>
                    <m:r>
                      <a:rPr lang="uk-UA" sz="3200" b="1" i="1">
                        <a:solidFill>
                          <a:schemeClr val="tx1"/>
                        </a:solidFill>
                        <a:latin typeface="Cambria Math"/>
                      </a:rPr>
                      <m:t>𝒄𝒕𝒈</m:t>
                    </m:r>
                    <m:r>
                      <a:rPr lang="uk-UA" sz="3200" b="1" i="1">
                        <a:solidFill>
                          <a:schemeClr val="tx1"/>
                        </a:solidFill>
                        <a:latin typeface="Cambria Math"/>
                      </a:rPr>
                      <m:t>𝜶</m:t>
                    </m:r>
                    <m:r>
                      <a:rPr lang="uk-UA" sz="32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uk-UA" sz="3200" b="1" dirty="0">
                    <a:solidFill>
                      <a:schemeClr val="tx1"/>
                    </a:solidFill>
                  </a:rPr>
                  <a:t> за умови, що: </a:t>
                </a:r>
                <a:endParaRPr lang="en-US" sz="3200" b="1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uk-UA" sz="32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а)  </m:t>
                      </m:r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𝟎</m:t>
                      </m:r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𝜶</m:t>
                      </m:r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uk-UA" sz="32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num>
                        <m:den>
                          <m:r>
                            <a:rPr lang="uk-UA" sz="32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 ; 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б)  </m:t>
                      </m:r>
                      <m:f>
                        <m:fPr>
                          <m:ctrlPr>
                            <a:rPr lang="uk-UA" sz="32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num>
                        <m:den>
                          <m:r>
                            <a:rPr lang="uk-UA" sz="32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𝜶</m:t>
                      </m:r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𝝅</m:t>
                      </m:r>
                      <m:r>
                        <a:rPr lang="uk-UA" sz="3200" b="1" i="1">
                          <a:solidFill>
                            <a:schemeClr val="tx1"/>
                          </a:solidFill>
                          <a:latin typeface="Cambria Math"/>
                        </a:rPr>
                        <m:t> . 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5865515"/>
              </a:xfrm>
              <a:blipFill rotWithShape="1">
                <a:blip r:embed="rId2"/>
                <a:stretch>
                  <a:fillRect l="-1852" r="-259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946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19472"/>
          </a:xfrm>
        </p:spPr>
        <p:txBody>
          <a:bodyPr/>
          <a:lstStyle/>
          <a:p>
            <a:pPr algn="l"/>
            <a:r>
              <a:rPr lang="uk-UA" sz="3200" b="1" u="sng" dirty="0">
                <a:solidFill>
                  <a:schemeClr val="tx1"/>
                </a:solidFill>
                <a:effectLst/>
                <a:latin typeface="+mj-lt"/>
              </a:rPr>
              <a:t>№472.</a:t>
            </a:r>
            <a:r>
              <a:rPr lang="uk-UA" sz="3200" b="1" dirty="0">
                <a:solidFill>
                  <a:schemeClr val="tx1"/>
                </a:solidFill>
                <a:effectLst/>
                <a:latin typeface="+mj-lt"/>
              </a:rPr>
              <a:t>  Спростіть вираз: </a:t>
            </a:r>
            <a:endParaRPr lang="uk-UA" sz="3200" b="1" dirty="0">
              <a:solidFill>
                <a:schemeClr val="tx1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88632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uk-UA" sz="3200" i="1" smtClean="0">
                        <a:solidFill>
                          <a:schemeClr val="tx1"/>
                        </a:solidFill>
                        <a:latin typeface="Cambria Math"/>
                      </a:rPr>
                      <m:t>а)</m:t>
                    </m:r>
                    <m:func>
                      <m:func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uk-UA" sz="32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sin</m:t>
                            </m:r>
                          </m:e>
                          <m:sup>
                            <m: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e>
                    </m:func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uk-UA" sz="32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e>
                    </m:func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𝑡𝑔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𝛼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r>
                      <a:rPr lang="en-US" sz="3200" i="1">
                        <a:solidFill>
                          <a:schemeClr val="tx1"/>
                        </a:solidFill>
                        <a:latin typeface="Cambria Math"/>
                      </a:rPr>
                      <m:t>𝑐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𝑡𝑔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𝛼</m:t>
                    </m:r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</a:rPr>
                  <a:t> ;</a:t>
                </a:r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б) 1−</m:t>
                      </m:r>
                      <m:f>
                        <m:f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∙</m:t>
                          </m:r>
                          <m:func>
                            <m:func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num>
                        <m:den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𝑡𝑔</m:t>
                          </m:r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den>
                      </m:f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;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в)1−</m:t>
                      </m:r>
                      <m:sSup>
                        <m:sSup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uk-UA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uk-UA" sz="32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uk-UA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  <m: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uk-UA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uk-UA" sz="32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uk-UA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г) </m:t>
                      </m:r>
                      <m:d>
                        <m:d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func>
                            <m:func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e>
                      </m:d>
                      <m:d>
                        <m:d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1+</m:t>
                          </m:r>
                          <m:func>
                            <m:func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ґ) 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𝑡𝑔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𝛼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∙</m:t>
                      </m:r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/>
                        </a:rPr>
                        <m:t>𝑐𝑡𝑔</m:t>
                      </m:r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/>
                        </a:rPr>
                        <m:t>𝛼</m:t>
                      </m:r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;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д) 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uk-UA" sz="32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∙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uk-UA" sz="32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∙</m:t>
                      </m:r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/>
                        </a:rPr>
                        <m:t>𝑐𝑡𝑔</m:t>
                      </m:r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/>
                        </a:rPr>
                        <m:t>𝛼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.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8863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48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763488"/>
          </a:xfrm>
        </p:spPr>
        <p:txBody>
          <a:bodyPr/>
          <a:lstStyle/>
          <a:p>
            <a:pPr algn="l"/>
            <a:r>
              <a:rPr lang="uk-UA" sz="3200" b="1" u="sng" dirty="0">
                <a:solidFill>
                  <a:schemeClr val="tx1"/>
                </a:solidFill>
                <a:effectLst/>
                <a:latin typeface="+mj-lt"/>
              </a:rPr>
              <a:t>№474.</a:t>
            </a:r>
            <a:r>
              <a:rPr lang="uk-UA" sz="3200" b="1" dirty="0">
                <a:solidFill>
                  <a:schemeClr val="tx1"/>
                </a:solidFill>
                <a:effectLst/>
                <a:latin typeface="+mj-lt"/>
              </a:rPr>
              <a:t>  Доведіть тотожність: </a:t>
            </a:r>
            <a:endParaRPr lang="uk-UA" sz="3200" b="1" dirty="0">
              <a:solidFill>
                <a:schemeClr val="tx1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145435"/>
              </a:xfrm>
            </p:spPr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а) 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fName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fName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;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б)</m:t>
                    </m:r>
                    <m:f>
                      <m:f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1+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𝑡𝑔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num>
                      <m:den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1+</m:t>
                        </m:r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𝑐𝑡𝑔</m:t>
                        </m:r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den>
                    </m:f>
                    <m:r>
                      <a:rPr lang="en-US" sz="3200" b="0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𝑡𝑔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𝛼</m:t>
                    </m:r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</a:rPr>
                  <a:t> ;</a:t>
                </a:r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в)</m:t>
                    </m:r>
                    <m:func>
                      <m:func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uk-UA" sz="32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sin</m:t>
                            </m:r>
                          </m:e>
                          <m:sup>
                            <m: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e>
                    </m:func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func>
                      <m:func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uk-UA" sz="32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sin</m:t>
                            </m:r>
                          </m:e>
                          <m:sup>
                            <m: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𝛽</m:t>
                        </m:r>
                      </m:e>
                    </m:func>
                    <m:r>
                      <a:rPr lang="en-US" sz="3200" b="0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uk-UA" sz="32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𝛽</m:t>
                        </m:r>
                      </m:e>
                    </m:func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func>
                      <m:func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uk-UA" sz="32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e>
                    </m:func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</a:rPr>
                  <a:t> ;</a:t>
                </a:r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г)</m:t>
                      </m:r>
                      <m:f>
                        <m:f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𝑐𝑡𝑔</m:t>
                          </m:r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𝑡𝑔</m:t>
                          </m:r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=−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𝑐𝑡𝑔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𝛽</m:t>
                      </m:r>
                      <m:r>
                        <a:rPr lang="uk-UA" sz="3200" i="1">
                          <a:solidFill>
                            <a:schemeClr val="tx1"/>
                          </a:solidFill>
                          <a:latin typeface="Cambria Math"/>
                        </a:rPr>
                        <m:t>. 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14543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314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19472"/>
          </a:xfrm>
        </p:spPr>
        <p:txBody>
          <a:bodyPr/>
          <a:lstStyle/>
          <a:p>
            <a:pPr algn="l"/>
            <a:r>
              <a:rPr lang="uk-UA" sz="3200" b="1" u="sng" dirty="0">
                <a:solidFill>
                  <a:schemeClr val="tx1"/>
                </a:solidFill>
                <a:effectLst/>
                <a:latin typeface="+mj-lt"/>
              </a:rPr>
              <a:t>№476.</a:t>
            </a:r>
            <a:r>
              <a:rPr lang="uk-UA" sz="3200" b="1" dirty="0">
                <a:solidFill>
                  <a:schemeClr val="tx1"/>
                </a:solidFill>
                <a:effectLst/>
                <a:latin typeface="+mj-lt"/>
              </a:rPr>
              <a:t> Доведіть тотожність: </a:t>
            </a:r>
            <a:endParaRPr lang="uk-UA" sz="3200" b="1" dirty="0">
              <a:solidFill>
                <a:schemeClr val="tx1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712968" cy="54006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endParaRPr lang="en-US" sz="2800" i="1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а) </m:t>
                      </m:r>
                      <m:func>
                        <m:func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28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fName>
                        <m:e>
                          <m:r>
                            <a:rPr lang="uk-UA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d>
                        <m:d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1+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𝑐𝑡𝑔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d>
                      <m:r>
                        <a:rPr lang="uk-UA" sz="28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28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uk-UA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1+</m:t>
                              </m:r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𝑡𝑔</m:t>
                              </m:r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d>
                        </m:e>
                      </m:func>
                      <m:r>
                        <a:rPr lang="uk-UA" sz="2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uk-UA" sz="28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uk-UA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28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uk-UA" sz="28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uk-UA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2800" i="1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uk-UA" sz="28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endParaRPr lang="en-US" sz="3200" b="1" u="sng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uk-UA" sz="3500" b="1" u="sng" dirty="0" smtClean="0">
                    <a:solidFill>
                      <a:schemeClr val="tx1"/>
                    </a:solidFill>
                  </a:rPr>
                  <a:t>№</a:t>
                </a:r>
                <a:r>
                  <a:rPr lang="uk-UA" sz="3500" b="1" u="sng" dirty="0">
                    <a:solidFill>
                      <a:schemeClr val="tx1"/>
                    </a:solidFill>
                  </a:rPr>
                  <a:t>477.</a:t>
                </a:r>
                <a:r>
                  <a:rPr lang="uk-UA" sz="3500" b="1" dirty="0">
                    <a:solidFill>
                      <a:schemeClr val="tx1"/>
                    </a:solidFill>
                  </a:rPr>
                  <a:t> Доведіть тотожність :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а) </m:t>
                      </m:r>
                      <m:f>
                        <m:f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32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uk-UA" sz="32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−3</m:t>
                          </m:r>
                          <m:func>
                            <m:func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32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𝑠𝑖𝑛</m:t>
                                  </m:r>
                                </m:e>
                                <m:sup>
                                  <m:r>
                                    <a:rPr lang="uk-UA" sz="32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32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𝑠𝑖𝑛</m:t>
                                  </m:r>
                                </m:e>
                                <m:sup>
                                  <m:r>
                                    <a:rPr lang="uk-UA" sz="32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−3</m:t>
                          </m:r>
                          <m:func>
                            <m:func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32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uk-UA" sz="32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+3</m:t>
                          </m:r>
                        </m:den>
                      </m:f>
                      <m:r>
                        <a:rPr lang="uk-UA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𝑐𝑡𝑔</m:t>
                          </m:r>
                        </m:e>
                        <m:sup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𝛼</m:t>
                      </m:r>
                      <m:r>
                        <a:rPr lang="en-US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 ;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б) </m:t>
                      </m:r>
                      <m:r>
                        <a:rPr lang="ru-RU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1+</m:t>
                      </m:r>
                      <m:f>
                        <m:f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ru-RU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𝑐𝑜𝑠</m:t>
                              </m:r>
                            </m:fName>
                            <m:e>
                              <m:r>
                                <a:rPr lang="ru-RU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  <m:r>
                            <a:rPr lang="ru-RU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𝑡𝑔</m:t>
                              </m:r>
                            </m:e>
                            <m:sup>
                              <m:r>
                                <a:rPr lang="en-US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num>
                        <m:den>
                          <m:r>
                            <a:rPr lang="ru-RU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1+</m:t>
                          </m:r>
                          <m:func>
                            <m:func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ru-RU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𝑐𝑜𝑠</m:t>
                              </m:r>
                            </m:fName>
                            <m:e>
                              <m:r>
                                <a:rPr lang="ru-RU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ru-RU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func>
                            <m:func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ru-RU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𝑐𝑜𝑠</m:t>
                              </m:r>
                            </m:fName>
                            <m:e>
                              <m:r>
                                <a:rPr lang="ru-RU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ru-RU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uk-UA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712968" cy="5400600"/>
              </a:xfrm>
              <a:blipFill rotWithShape="1">
                <a:blip r:embed="rId2"/>
                <a:stretch>
                  <a:fillRect l="-174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523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79512"/>
          </a:xfrm>
        </p:spPr>
        <p:txBody>
          <a:bodyPr/>
          <a:lstStyle/>
          <a:p>
            <a:pPr algn="l"/>
            <a:r>
              <a:rPr lang="uk-UA" sz="3200" b="1" u="sng" dirty="0">
                <a:solidFill>
                  <a:schemeClr val="tx1"/>
                </a:solidFill>
                <a:effectLst/>
                <a:latin typeface="+mj-lt"/>
              </a:rPr>
              <a:t>№479.</a:t>
            </a:r>
            <a:r>
              <a:rPr lang="uk-UA" sz="3200" b="1" dirty="0">
                <a:solidFill>
                  <a:schemeClr val="tx1"/>
                </a:solidFill>
                <a:effectLst/>
                <a:latin typeface="+mj-lt"/>
              </a:rPr>
              <a:t>  Спростіть вираз: </a:t>
            </a:r>
            <a:endParaRPr lang="uk-UA" sz="3200" b="1" dirty="0">
              <a:solidFill>
                <a:schemeClr val="tx1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:endParaRPr lang="en-US" sz="3200" b="0" i="1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а) </m:t>
                      </m:r>
                      <m:d>
                        <m:d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𝑡𝑔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𝑐𝑡𝑔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d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uk-UA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uk-UA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б)1−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𝛽</m:t>
                          </m:r>
                        </m:e>
                      </m:func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𝛽</m:t>
                          </m:r>
                        </m:e>
                      </m:func>
                      <m:r>
                        <a:rPr lang="uk-UA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𝑡𝑔</m:t>
                      </m:r>
                      <m:r>
                        <a:rPr lang="uk-UA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uk-UA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𝛽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в) 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ru-RU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fName>
                        <m:e>
                          <m:r>
                            <a:rPr lang="ru-RU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uk-UA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uk-UA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uk-UA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uk-UA" sz="3200" b="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uk-UA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200" b="0" i="1">
                          <a:solidFill>
                            <a:schemeClr val="tx1"/>
                          </a:solidFill>
                          <a:latin typeface="Cambria Math"/>
                        </a:rPr>
                        <m:t>г) </m:t>
                      </m:r>
                      <m:d>
                        <m:d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𝑡𝑔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𝜑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𝑐𝑡𝑔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𝜑</m:t>
                          </m:r>
                        </m:e>
                      </m:d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𝜑</m:t>
                          </m:r>
                        </m:e>
                      </m:func>
                      <m:func>
                        <m:func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𝜑</m:t>
                          </m:r>
                        </m:e>
                      </m:func>
                    </m:oMath>
                  </m:oMathPara>
                </a14:m>
                <a:endParaRPr lang="uk-UA" dirty="0"/>
              </a:p>
              <a:p>
                <a:pPr marL="0" indent="0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088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Домашнє завдання.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lvl="0" indent="0" algn="ctr">
              <a:buNone/>
            </a:pPr>
            <a:r>
              <a:rPr lang="uk-UA" sz="3200" dirty="0" smtClean="0">
                <a:solidFill>
                  <a:schemeClr val="tx1"/>
                </a:solidFill>
              </a:rPr>
              <a:t>Вивчити </a:t>
            </a:r>
            <a:r>
              <a:rPr lang="uk-UA" sz="3200" dirty="0">
                <a:solidFill>
                  <a:schemeClr val="tx1"/>
                </a:solidFill>
              </a:rPr>
              <a:t>конспект.</a:t>
            </a:r>
          </a:p>
          <a:p>
            <a:pPr marL="0" lvl="0" indent="0" algn="ctr">
              <a:buNone/>
            </a:pPr>
            <a:r>
              <a:rPr lang="uk-UA" sz="3200" dirty="0">
                <a:solidFill>
                  <a:schemeClr val="tx1"/>
                </a:solidFill>
              </a:rPr>
              <a:t>Завдання за підручником «Математика» 10 Г.П.</a:t>
            </a:r>
            <a:r>
              <a:rPr lang="uk-UA" sz="3200" dirty="0" err="1">
                <a:solidFill>
                  <a:schemeClr val="tx1"/>
                </a:solidFill>
              </a:rPr>
              <a:t>Бевз</a:t>
            </a:r>
            <a:r>
              <a:rPr lang="uk-UA" sz="3200" dirty="0">
                <a:solidFill>
                  <a:schemeClr val="tx1"/>
                </a:solidFill>
              </a:rPr>
              <a:t>, 2010.</a:t>
            </a:r>
          </a:p>
          <a:p>
            <a:pPr marL="0" indent="0" algn="ctr">
              <a:buNone/>
            </a:pPr>
            <a:r>
              <a:rPr lang="uk-UA" sz="3200" dirty="0">
                <a:solidFill>
                  <a:schemeClr val="tx1"/>
                </a:solidFill>
              </a:rPr>
              <a:t>№467, 471, 473, 478(а, б) . </a:t>
            </a:r>
          </a:p>
          <a:p>
            <a:pPr marL="0" indent="0" algn="ctr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0371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0114550"/>
              </p:ext>
            </p:extLst>
          </p:nvPr>
        </p:nvGraphicFramePr>
        <p:xfrm>
          <a:off x="-6" y="-2"/>
          <a:ext cx="9144000" cy="86190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62887"/>
                <a:gridCol w="456715"/>
                <a:gridCol w="455833"/>
                <a:gridCol w="456715"/>
                <a:gridCol w="456715"/>
                <a:gridCol w="457597"/>
                <a:gridCol w="457597"/>
                <a:gridCol w="457597"/>
                <a:gridCol w="456715"/>
                <a:gridCol w="456715"/>
                <a:gridCol w="457597"/>
                <a:gridCol w="457597"/>
                <a:gridCol w="456715"/>
                <a:gridCol w="456715"/>
                <a:gridCol w="456715"/>
                <a:gridCol w="456715"/>
                <a:gridCol w="456715"/>
                <a:gridCol w="456715"/>
                <a:gridCol w="456715"/>
                <a:gridCol w="456715"/>
              </a:tblGrid>
              <a:tr h="403412">
                <a:tc gridSpan="8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412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 gridSpan="8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 rowSpan="2" gridSpan="5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 gridSpan="5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 gridSpan="5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 rowSpan="3" gridSpan="5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 gridSpan="5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412">
                <a:tc gridSpan="5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412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 gridSpan="5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 gridSpan="9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3412">
                <a:tc rowSpan="3" gridSpan="1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88662">
                <a:tc gridSpan="13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734655">
                <a:tc gridSpan="13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03848" y="36258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99860" y="36258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95953" y="36878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23914" y="356835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377327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4208" y="37581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78847" y="34775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39952" y="356835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2784" y="33666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44118" y="1181943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B050"/>
                </a:solidFill>
              </a:rPr>
              <a:t>2</a:t>
            </a:r>
            <a:endParaRPr lang="uk-UA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3848" y="118995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2744" y="118451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39752" y="118194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88134" y="119048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01885" y="198883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78847" y="198883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88704" y="1988840"/>
            <a:ext cx="27518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48910" y="119048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90149" y="118995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08684" y="198883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B050"/>
                </a:solidFill>
              </a:rPr>
              <a:t>3</a:t>
            </a:r>
            <a:endParaRPr lang="uk-UA" sz="2400" b="1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7504" y="239717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22951" y="239135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80456" y="239271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71800" y="239717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29009" y="239717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888134" y="239717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84078" y="239271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247466" y="239717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78847" y="239134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36512" y="2397179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B050"/>
                </a:solidFill>
              </a:rPr>
              <a:t>4</a:t>
            </a:r>
            <a:endParaRPr lang="uk-UA" sz="2400" b="1" dirty="0">
              <a:solidFill>
                <a:srgbClr val="00B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40572" y="319380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39752" y="320851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18285" y="322918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50124" y="322918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37470" y="322918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48910" y="321617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99860" y="321297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49046" y="318741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23914" y="322918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76156" y="321297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79523" y="321297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88805" y="320851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380312" y="320851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89384" y="319380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B050"/>
                </a:solidFill>
              </a:rPr>
              <a:t>5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869813" y="400506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B050"/>
                </a:solidFill>
              </a:rPr>
              <a:t>6</a:t>
            </a:r>
            <a:endParaRPr lang="uk-UA" sz="2400" b="1" dirty="0">
              <a:solidFill>
                <a:srgbClr val="00B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40280" y="400506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459481" y="401748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898229" y="400506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380312" y="401748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803562" y="399753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244408" y="400892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719342" y="397759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888134" y="479715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300612" y="481710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772744" y="482770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63255" y="482770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690614" y="482770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758912" y="482770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B050"/>
                </a:solidFill>
              </a:rPr>
              <a:t>7</a:t>
            </a:r>
            <a:endParaRPr lang="uk-UA" sz="2400" b="1" dirty="0">
              <a:solidFill>
                <a:srgbClr val="00B05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563888" y="-9288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B050"/>
                </a:solidFill>
              </a:rPr>
              <a:t>1</a:t>
            </a:r>
            <a:endParaRPr lang="uk-UA" sz="2400" b="1" dirty="0">
              <a:solidFill>
                <a:srgbClr val="00B05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678847" y="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08791" y="78175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678847" y="158642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220997" y="1124762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B050"/>
                </a:solidFill>
              </a:rPr>
              <a:t>2</a:t>
            </a:r>
            <a:endParaRPr lang="uk-UA" sz="2400" b="1" dirty="0">
              <a:solidFill>
                <a:srgbClr val="00B05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339752" y="158642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339752" y="196965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300612" y="279033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29009" y="355581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329009" y="396919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339752" y="443925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288402" y="524466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959900" y="158642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B050"/>
                </a:solidFill>
              </a:rPr>
              <a:t>3</a:t>
            </a:r>
            <a:endParaRPr lang="uk-UA" sz="2400" b="1" dirty="0">
              <a:solidFill>
                <a:srgbClr val="00B05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095953" y="158642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39920" y="198884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063375" y="238094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95953" y="283443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Є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074829" y="3618145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063375" y="400892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056138" y="441608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813852" y="1970417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B050"/>
                </a:solidFill>
              </a:rPr>
              <a:t>4</a:t>
            </a:r>
            <a:endParaRPr lang="uk-UA" sz="2400" b="1" dirty="0">
              <a:solidFill>
                <a:srgbClr val="00B05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957868" y="198884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910954" y="238008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922677" y="280435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921864" y="361814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163602" y="232704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B050"/>
                </a:solidFill>
              </a:rPr>
              <a:t>5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286974" y="2423945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239900" y="319380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267934" y="361814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266555" y="4404495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273494" y="480526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8286974" y="520834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260319" y="283443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140631" y="315648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B050"/>
                </a:solidFill>
              </a:rPr>
              <a:t>6</a:t>
            </a:r>
            <a:endParaRPr lang="uk-UA" sz="2400" b="1" dirty="0">
              <a:solidFill>
                <a:srgbClr val="00B05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247466" y="3616925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228834" y="401748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254443" y="439861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246276" y="520834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344581" y="395405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B050"/>
                </a:solidFill>
              </a:rPr>
              <a:t>7</a:t>
            </a:r>
            <a:endParaRPr lang="uk-UA" sz="2400" b="1" dirty="0">
              <a:solidFill>
                <a:srgbClr val="00B050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438008" y="443086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438008" y="482535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444208" y="524091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453812" y="558894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438510" y="602128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449776" y="6396335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uk-UA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uk-UA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549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10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1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1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10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10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1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1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1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1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10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10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10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10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10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10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10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10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10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10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1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1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10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10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10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10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10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10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10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10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10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10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10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10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10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10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10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10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10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10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10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10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10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10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1000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1000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1000" fill="hold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1000" fill="hold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1000" fill="hold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1000" fill="hold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10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10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10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10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10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10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1000" fill="hold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1000" fill="hold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10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10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10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10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10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10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10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10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20" grpId="0"/>
      <p:bldP spid="23" grpId="0" build="allAtOnce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-vysotsckaja2013.narod.ru/intern2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5" b="34248"/>
          <a:stretch>
            <a:fillRect/>
          </a:stretch>
        </p:blipFill>
        <p:spPr bwMode="auto">
          <a:xfrm>
            <a:off x="169958" y="908720"/>
            <a:ext cx="3537946" cy="295232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69958" y="260648"/>
                <a:ext cx="8722522" cy="619268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uk-UA" sz="3600" b="1" dirty="0"/>
                  <a:t>Використовуємо ліву руку </a:t>
                </a:r>
              </a:p>
              <a:p>
                <a:pPr marL="0" indent="0" algn="ctr">
                  <a:buNone/>
                </a:pPr>
                <a:endParaRPr lang="uk-UA" sz="3600" b="1" dirty="0" smtClean="0"/>
              </a:p>
              <a:p>
                <a:pPr marL="0" indent="0" algn="ctr">
                  <a:buNone/>
                </a:pPr>
                <a:endParaRPr lang="uk-UA" sz="3600" b="1" dirty="0"/>
              </a:p>
              <a:p>
                <a:pPr marL="0" indent="0" algn="ctr">
                  <a:buNone/>
                </a:pPr>
                <a:endParaRPr lang="uk-UA" sz="3600" b="1" dirty="0" smtClean="0"/>
              </a:p>
              <a:p>
                <a:pPr marL="0" indent="0" algn="ctr">
                  <a:buNone/>
                </a:pPr>
                <a:r>
                  <a:rPr lang="uk-UA" sz="3600" b="1" dirty="0" smtClean="0"/>
                  <a:t>                     </a:t>
                </a:r>
              </a:p>
              <a:p>
                <a:pPr marL="0" indent="0" algn="ctr">
                  <a:buNone/>
                </a:pPr>
                <a:r>
                  <a:rPr lang="uk-UA" sz="3600" b="1" dirty="0" smtClean="0"/>
                  <a:t>                      Загальна </a:t>
                </a:r>
                <a:r>
                  <a:rPr lang="uk-UA" sz="3600" b="1" dirty="0"/>
                  <a:t>формула для знаходження значення синуса кута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uk-UA" sz="4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4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rad>
                        </m:num>
                        <m:den>
                          <m:r>
                            <a:rPr lang="uk-UA" sz="4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uk-UA" sz="40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uk-UA" sz="4000" b="1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uk-UA" sz="3600" b="1" dirty="0"/>
                  <a:t>Де </a:t>
                </a:r>
                <a14:m>
                  <m:oMath xmlns:m="http://schemas.openxmlformats.org/officeDocument/2006/math">
                    <m:r>
                      <a:rPr lang="en-US" sz="3600" b="1" i="1">
                        <a:latin typeface="Cambria Math"/>
                      </a:rPr>
                      <m:t>𝒏</m:t>
                    </m:r>
                  </m:oMath>
                </a14:m>
                <a:r>
                  <a:rPr lang="uk-UA" sz="3600" b="1" dirty="0"/>
                  <a:t> - номер пальця. </a:t>
                </a:r>
              </a:p>
              <a:p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958" y="260648"/>
                <a:ext cx="8722522" cy="6192688"/>
              </a:xfrm>
              <a:blipFill rotWithShape="1">
                <a:blip r:embed="rId3"/>
                <a:stretch>
                  <a:fillRect l="-2166" t="-2264" r="-230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410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83568"/>
          </a:xfrm>
        </p:spPr>
        <p:txBody>
          <a:bodyPr/>
          <a:lstStyle/>
          <a:p>
            <a:r>
              <a:rPr lang="uk-UA" i="1" u="sng" dirty="0">
                <a:effectLst/>
              </a:rPr>
              <a:t>Співвідношення між синусом і косинусом.</a:t>
            </a:r>
            <a:endParaRPr lang="uk-UA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3088969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1772816"/>
            <a:ext cx="56886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Нехай точка </a:t>
            </a:r>
            <a:r>
              <a:rPr lang="el-GR" sz="2800" i="1" dirty="0"/>
              <a:t>Ρ</a:t>
            </a:r>
            <a:r>
              <a:rPr lang="uk-UA" sz="2800" i="1" baseline="-25000" dirty="0"/>
              <a:t>α </a:t>
            </a:r>
            <a:r>
              <a:rPr lang="el-GR" sz="2800" dirty="0"/>
              <a:t>(</a:t>
            </a:r>
            <a:r>
              <a:rPr lang="uk-UA" sz="2800" i="1" dirty="0"/>
              <a:t>х</a:t>
            </a:r>
            <a:r>
              <a:rPr lang="el-GR" sz="2800" i="1" dirty="0"/>
              <a:t>,</a:t>
            </a:r>
            <a:r>
              <a:rPr lang="uk-UA" sz="2800" i="1" dirty="0"/>
              <a:t> у</a:t>
            </a:r>
            <a:r>
              <a:rPr lang="uk-UA" sz="2800" dirty="0"/>
              <a:t>) одиничного кола отримана поворотом точки Р</a:t>
            </a:r>
            <a:r>
              <a:rPr lang="uk-UA" sz="2800" baseline="-25000" dirty="0"/>
              <a:t>0</a:t>
            </a:r>
            <a:r>
              <a:rPr lang="uk-UA" sz="2800" dirty="0"/>
              <a:t>(1; 0) на кут</a:t>
            </a:r>
            <a:r>
              <a:rPr lang="el-GR" sz="2800" dirty="0"/>
              <a:t> α</a:t>
            </a:r>
            <a:r>
              <a:rPr lang="uk-UA" sz="2800" dirty="0"/>
              <a:t> радіан, тоді згідно з означенням синуса і косинуса: </a:t>
            </a:r>
          </a:p>
          <a:p>
            <a:pPr algn="ctr"/>
            <a:r>
              <a:rPr lang="uk-UA" sz="2800" i="1" dirty="0"/>
              <a:t>х =</a:t>
            </a:r>
            <a:r>
              <a:rPr lang="uk-UA" sz="2800" dirty="0"/>
              <a:t> </a:t>
            </a:r>
            <a:r>
              <a:rPr lang="en-US" sz="2800" dirty="0" err="1"/>
              <a:t>cos</a:t>
            </a:r>
            <a:r>
              <a:rPr lang="el-GR" sz="2800" dirty="0"/>
              <a:t> α, </a:t>
            </a:r>
            <a:r>
              <a:rPr lang="uk-UA" sz="2800" i="1" dirty="0"/>
              <a:t>у</a:t>
            </a:r>
            <a:r>
              <a:rPr lang="uk-UA" sz="2800" dirty="0"/>
              <a:t> = </a:t>
            </a:r>
            <a:r>
              <a:rPr lang="en-US" sz="2800" dirty="0"/>
              <a:t>sin</a:t>
            </a:r>
            <a:r>
              <a:rPr lang="el-GR" sz="2800" dirty="0"/>
              <a:t> α </a:t>
            </a:r>
            <a:endParaRPr lang="uk-UA" sz="2800" dirty="0" smtClean="0"/>
          </a:p>
          <a:p>
            <a:r>
              <a:rPr lang="uk-UA" sz="2800" dirty="0" smtClean="0"/>
              <a:t>Оскільки </a:t>
            </a:r>
            <a:r>
              <a:rPr lang="uk-UA" sz="2800" dirty="0"/>
              <a:t>точка </a:t>
            </a:r>
            <a:r>
              <a:rPr lang="uk-UA" sz="2800" i="1" dirty="0"/>
              <a:t>Р</a:t>
            </a:r>
            <a:r>
              <a:rPr lang="uk-UA" sz="2800" baseline="-25000" dirty="0"/>
              <a:t>α</a:t>
            </a:r>
            <a:r>
              <a:rPr lang="uk-UA" sz="2800" i="1" dirty="0"/>
              <a:t>(х;у)</a:t>
            </a:r>
            <a:r>
              <a:rPr lang="uk-UA" sz="2800" dirty="0"/>
              <a:t> </a:t>
            </a:r>
            <a:r>
              <a:rPr lang="uk-UA" sz="2800" dirty="0" smtClean="0"/>
              <a:t>належить</a:t>
            </a:r>
            <a:endParaRPr lang="uk-UA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5013176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одиничному колу, то координати </a:t>
            </a:r>
            <a:r>
              <a:rPr lang="uk-UA" sz="2800" i="1" dirty="0"/>
              <a:t>(х; у) </a:t>
            </a:r>
            <a:r>
              <a:rPr lang="uk-UA" sz="2800" dirty="0"/>
              <a:t>задовольняють </a:t>
            </a:r>
            <a:r>
              <a:rPr lang="uk-UA" sz="2800" dirty="0" smtClean="0"/>
              <a:t>рівняння  </a:t>
            </a:r>
            <a:r>
              <a:rPr lang="el-GR" sz="2800" i="1" dirty="0"/>
              <a:t>х</a:t>
            </a:r>
            <a:r>
              <a:rPr lang="el-GR" sz="2800" i="1" baseline="30000" dirty="0"/>
              <a:t>2</a:t>
            </a:r>
            <a:r>
              <a:rPr lang="el-GR" sz="2800" i="1" dirty="0"/>
              <a:t> +</a:t>
            </a:r>
            <a:r>
              <a:rPr lang="uk-UA" sz="2800" i="1" dirty="0"/>
              <a:t> у</a:t>
            </a:r>
            <a:r>
              <a:rPr lang="uk-UA" sz="2800" baseline="30000" dirty="0"/>
              <a:t>2</a:t>
            </a:r>
            <a:r>
              <a:rPr lang="uk-UA" sz="2800" i="1" dirty="0"/>
              <a:t> = </a:t>
            </a:r>
            <a:r>
              <a:rPr lang="uk-UA" sz="2800" dirty="0"/>
              <a:t>1</a:t>
            </a:r>
            <a:r>
              <a:rPr lang="uk-UA" sz="2800" i="1" dirty="0"/>
              <a:t>. 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7860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ctrTitle"/>
              </p:nvPr>
            </p:nvSpPr>
            <p:spPr>
              <a:xfrm>
                <a:off x="685800" y="188641"/>
                <a:ext cx="7772400" cy="4176464"/>
              </a:xfrm>
            </p:spPr>
            <p:txBody>
              <a:bodyPr/>
              <a:lstStyle/>
              <a:p>
                <a:r>
                  <a:rPr lang="uk-UA" sz="3200" dirty="0" smtClean="0">
                    <a:effectLst/>
                  </a:rPr>
                  <a:t>Таким чином,  </a:t>
                </a:r>
                <a:br>
                  <a:rPr lang="uk-UA" sz="3200" dirty="0" smtClean="0">
                    <a:effectLst/>
                  </a:rPr>
                </a:br>
                <a:r>
                  <a:rPr lang="uk-UA" sz="3200" dirty="0" smtClean="0">
                    <a:effectLst/>
                  </a:rPr>
                  <a:t/>
                </a:r>
                <a:br>
                  <a:rPr lang="uk-UA" sz="3200" dirty="0" smtClean="0">
                    <a:effectLst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uk-UA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3600" b="1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</a:rPr>
                          <m:t>𝒔𝒊𝒏</m:t>
                        </m:r>
                      </m:e>
                      <m:sup>
                        <m:r>
                          <a:rPr lang="ru-RU" sz="3600" b="1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uk-UA" sz="3600" b="1" i="1">
                        <a:solidFill>
                          <a:srgbClr val="FF0000"/>
                        </a:solidFill>
                        <a:effectLst/>
                        <a:latin typeface="Cambria Math"/>
                      </a:rPr>
                      <m:t>𝜶</m:t>
                    </m:r>
                    <m:r>
                      <a:rPr lang="uk-UA" sz="3600" b="1" i="1">
                        <a:solidFill>
                          <a:srgbClr val="FF0000"/>
                        </a:solidFill>
                        <a:effectLst/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uk-UA" sz="3600" b="1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3600" b="1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</a:rPr>
                          <m:t>𝒄𝒐𝒔</m:t>
                        </m:r>
                      </m:e>
                      <m:sup>
                        <m:r>
                          <a:rPr lang="ru-RU" sz="3600" b="1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uk-UA" sz="3600" b="1" i="1">
                        <a:solidFill>
                          <a:srgbClr val="FF0000"/>
                        </a:solidFill>
                        <a:effectLst/>
                        <a:latin typeface="Cambria Math"/>
                      </a:rPr>
                      <m:t>𝜶</m:t>
                    </m:r>
                    <m:r>
                      <a:rPr lang="uk-UA" sz="3600" b="1" i="1">
                        <a:solidFill>
                          <a:srgbClr val="FF0000"/>
                        </a:solidFill>
                        <a:effectLst/>
                        <a:latin typeface="Cambria Math"/>
                      </a:rPr>
                      <m:t>=</m:t>
                    </m:r>
                    <m:r>
                      <a:rPr lang="uk-UA" sz="3600" b="1" i="1">
                        <a:solidFill>
                          <a:srgbClr val="FF0000"/>
                        </a:solidFill>
                        <a:effectLst/>
                        <a:latin typeface="Cambria Math"/>
                      </a:rPr>
                      <m:t>𝟏</m:t>
                    </m:r>
                    <m:r>
                      <a:rPr lang="uk-UA" sz="3600" b="1" i="1">
                        <a:solidFill>
                          <a:srgbClr val="FF0000"/>
                        </a:solidFill>
                        <a:effectLst/>
                        <a:latin typeface="Cambria Math"/>
                      </a:rPr>
                      <m:t> </m:t>
                    </m:r>
                  </m:oMath>
                </a14:m>
                <a:r>
                  <a:rPr lang="uk-UA" sz="3600" dirty="0" smtClean="0">
                    <a:solidFill>
                      <a:srgbClr val="FF0000"/>
                    </a:solidFill>
                    <a:effectLst/>
                  </a:rPr>
                  <a:t> </a:t>
                </a:r>
                <a:br>
                  <a:rPr lang="uk-UA" sz="3600" dirty="0" smtClean="0">
                    <a:solidFill>
                      <a:srgbClr val="FF0000"/>
                    </a:solidFill>
                    <a:effectLst/>
                  </a:rPr>
                </a:br>
                <a:r>
                  <a:rPr lang="uk-UA" sz="3200" dirty="0" smtClean="0">
                    <a:solidFill>
                      <a:srgbClr val="FF0000"/>
                    </a:solidFill>
                    <a:effectLst/>
                  </a:rPr>
                  <a:t/>
                </a:r>
                <a:br>
                  <a:rPr lang="uk-UA" sz="3200" dirty="0" smtClean="0">
                    <a:solidFill>
                      <a:srgbClr val="FF0000"/>
                    </a:solidFill>
                    <a:effectLst/>
                  </a:rPr>
                </a:br>
                <a:r>
                  <a:rPr lang="uk-UA" sz="3200" dirty="0" smtClean="0">
                    <a:effectLst/>
                  </a:rPr>
                  <a:t>для </a:t>
                </a:r>
                <a:r>
                  <a:rPr lang="uk-UA" sz="3200" dirty="0">
                    <a:effectLst/>
                  </a:rPr>
                  <a:t>всіх значень α. Ця рівність називається </a:t>
                </a:r>
                <a:r>
                  <a:rPr lang="uk-UA" sz="3200" dirty="0" smtClean="0">
                    <a:effectLst/>
                  </a:rPr>
                  <a:t/>
                </a:r>
                <a:br>
                  <a:rPr lang="uk-UA" sz="3200" dirty="0" smtClean="0">
                    <a:effectLst/>
                  </a:rPr>
                </a:br>
                <a:r>
                  <a:rPr lang="uk-UA" sz="3600" b="1" dirty="0" smtClean="0">
                    <a:effectLst/>
                  </a:rPr>
                  <a:t>основною </a:t>
                </a:r>
                <a:r>
                  <a:rPr lang="uk-UA" sz="3600" b="1" dirty="0">
                    <a:effectLst/>
                  </a:rPr>
                  <a:t>триго­нометричною тотожністю</a:t>
                </a:r>
                <a:r>
                  <a:rPr lang="uk-UA" sz="3600" dirty="0" smtClean="0">
                    <a:effectLst/>
                  </a:rPr>
                  <a:t>.</a:t>
                </a:r>
                <a:endParaRPr lang="uk-UA" sz="36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685800" y="188641"/>
                <a:ext cx="7772400" cy="4176464"/>
              </a:xfrm>
              <a:blipFill rotWithShape="1">
                <a:blip r:embed="rId2"/>
                <a:stretch>
                  <a:fillRect t="-3212" r="-471" b="-554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251520" y="4869160"/>
                <a:ext cx="8712968" cy="1303040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uk-UA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uk-UA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𝒔𝒊𝒏</m:t>
                          </m:r>
                        </m:fName>
                        <m:e>
                          <m:r>
                            <a:rPr lang="uk-UA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𝜶</m:t>
                          </m:r>
                        </m:e>
                      </m:func>
                      <m:r>
                        <a:rPr lang="uk-UA" sz="2800" b="1" i="1">
                          <a:solidFill>
                            <a:srgbClr val="FF0000"/>
                          </a:solidFill>
                          <a:latin typeface="Cambria Math"/>
                        </a:rPr>
                        <m:t>=±</m:t>
                      </m:r>
                      <m:rad>
                        <m:radPr>
                          <m:degHide m:val="on"/>
                          <m:ctrlPr>
                            <a:rPr lang="uk-UA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uk-UA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uk-UA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func>
                            <m:funcPr>
                              <m:ctrlPr>
                                <a:rPr lang="uk-UA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𝒄𝒐𝒔</m:t>
                                  </m:r>
                                </m:e>
                                <m:sup>
                                  <m:r>
                                    <a:rPr lang="uk-UA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𝜶</m:t>
                              </m:r>
                            </m:e>
                          </m:func>
                        </m:e>
                      </m:rad>
                      <m:r>
                        <a:rPr lang="uk-UA" sz="2800" b="1" i="1">
                          <a:solidFill>
                            <a:srgbClr val="FF0000"/>
                          </a:solidFill>
                          <a:latin typeface="Cambria Math"/>
                        </a:rPr>
                        <m:t> ,    </m:t>
                      </m:r>
                      <m:func>
                        <m:funcPr>
                          <m:ctrlPr>
                            <a:rPr lang="uk-UA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uk-UA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𝒄𝒐𝒔</m:t>
                          </m:r>
                        </m:fName>
                        <m:e>
                          <m:r>
                            <a:rPr lang="uk-UA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𝜶</m:t>
                          </m:r>
                        </m:e>
                      </m:func>
                      <m:r>
                        <a:rPr lang="uk-UA" sz="2800" b="1" i="1">
                          <a:solidFill>
                            <a:srgbClr val="FF0000"/>
                          </a:solidFill>
                          <a:latin typeface="Cambria Math"/>
                        </a:rPr>
                        <m:t>=±</m:t>
                      </m:r>
                      <m:rad>
                        <m:radPr>
                          <m:degHide m:val="on"/>
                          <m:ctrlPr>
                            <a:rPr lang="uk-UA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uk-UA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uk-UA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func>
                            <m:funcPr>
                              <m:ctrlPr>
                                <a:rPr lang="uk-UA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𝒔𝒊𝒏</m:t>
                                  </m:r>
                                </m:e>
                                <m:sup>
                                  <m:r>
                                    <a:rPr lang="uk-UA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𝜶</m:t>
                              </m:r>
                            </m:e>
                          </m:func>
                        </m:e>
                      </m:rad>
                      <m:r>
                        <a:rPr lang="uk-UA" sz="2800" b="1" i="1">
                          <a:solidFill>
                            <a:srgbClr val="FF0000"/>
                          </a:solidFill>
                          <a:latin typeface="Cambria Math"/>
                        </a:rPr>
                        <m:t> . </m:t>
                      </m:r>
                    </m:oMath>
                  </m:oMathPara>
                </a14:m>
                <a:endParaRPr lang="uk-UA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251520" y="4869160"/>
                <a:ext cx="8712968" cy="130304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761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411560"/>
          </a:xfrm>
        </p:spPr>
        <p:txBody>
          <a:bodyPr/>
          <a:lstStyle/>
          <a:p>
            <a:r>
              <a:rPr lang="uk-UA" i="1" u="sng" dirty="0">
                <a:effectLst/>
              </a:rPr>
              <a:t>Співвідношення між тангенсом і котангенсом. 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600200"/>
                <a:ext cx="8640960" cy="470912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uk-UA" sz="2800" b="1" dirty="0" smtClean="0">
                    <a:solidFill>
                      <a:schemeClr val="tx1"/>
                    </a:solidFill>
                  </a:rPr>
                  <a:t>Згідно з визначенням тангенса і котангенса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32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𝑡𝑔</m:t>
                      </m:r>
                      <m:r>
                        <a:rPr lang="uk-UA" sz="32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uk-UA" sz="32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𝛼</m:t>
                      </m:r>
                      <m:r>
                        <a:rPr lang="uk-UA" sz="32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uk-UA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uk-UA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uk-UA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uk-UA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uk-UA" sz="3200" i="1">
                          <a:solidFill>
                            <a:srgbClr val="FF0000"/>
                          </a:solidFill>
                          <a:latin typeface="Cambria Math"/>
                        </a:rPr>
                        <m:t> ,     </m:t>
                      </m:r>
                      <m:r>
                        <a:rPr lang="uk-UA" sz="3200" i="1">
                          <a:solidFill>
                            <a:srgbClr val="FF0000"/>
                          </a:solidFill>
                          <a:latin typeface="Cambria Math"/>
                        </a:rPr>
                        <m:t>𝑐𝑡𝑔</m:t>
                      </m:r>
                      <m:r>
                        <a:rPr lang="uk-UA" sz="3200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uk-UA" sz="3200" i="1">
                          <a:solidFill>
                            <a:srgbClr val="FF0000"/>
                          </a:solidFill>
                          <a:latin typeface="Cambria Math"/>
                        </a:rPr>
                        <m:t>𝛼</m:t>
                      </m:r>
                      <m:r>
                        <a:rPr lang="uk-UA" sz="32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uk-UA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uk-UA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uk-UA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uk-UA" sz="32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uk-UA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/>
                        </a:rPr>
                        <m:t>   </m:t>
                      </m:r>
                    </m:oMath>
                  </m:oMathPara>
                </a14:m>
                <a:endParaRPr lang="uk-UA" sz="32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uk-UA" i="1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uk-UA" sz="3200" i="1" smtClean="0">
                        <a:solidFill>
                          <a:srgbClr val="FF0000"/>
                        </a:solidFill>
                        <a:latin typeface="Cambria Math"/>
                      </a:rPr>
                      <m:t>𝑡𝑔</m:t>
                    </m:r>
                    <m:r>
                      <a:rPr lang="uk-UA" sz="320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uk-UA" sz="3200" i="1" smtClean="0">
                        <a:solidFill>
                          <a:srgbClr val="FF0000"/>
                        </a:solidFill>
                        <a:latin typeface="Cambria Math"/>
                      </a:rPr>
                      <m:t>𝛼</m:t>
                    </m:r>
                    <m:r>
                      <a:rPr lang="uk-UA" sz="3200" i="1" smtClean="0">
                        <a:solidFill>
                          <a:srgbClr val="FF0000"/>
                        </a:solidFill>
                        <a:latin typeface="Cambria Math"/>
                      </a:rPr>
                      <m:t>∙</m:t>
                    </m:r>
                    <m:r>
                      <a:rPr lang="uk-UA" sz="3200" i="1" smtClean="0">
                        <a:solidFill>
                          <a:srgbClr val="FF0000"/>
                        </a:solidFill>
                        <a:latin typeface="Cambria Math"/>
                      </a:rPr>
                      <m:t>𝑐𝑡𝑔</m:t>
                    </m:r>
                    <m:r>
                      <a:rPr lang="uk-UA" sz="320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uk-UA" sz="3200" i="1" smtClean="0">
                        <a:solidFill>
                          <a:srgbClr val="FF0000"/>
                        </a:solidFill>
                        <a:latin typeface="Cambria Math"/>
                      </a:rPr>
                      <m:t>𝛼</m:t>
                    </m:r>
                    <m:r>
                      <a:rPr lang="uk-UA" sz="3200" b="0" i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uk-UA" sz="32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uk-UA" sz="2800" dirty="0">
                    <a:solidFill>
                      <a:schemeClr val="tx1"/>
                    </a:solidFill>
                  </a:rPr>
                  <a:t>для всіх значень</a:t>
                </a:r>
                <a:r>
                  <a:rPr lang="el-GR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l-GR" sz="2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𝛼</m:t>
                    </m:r>
                  </m:oMath>
                </a14:m>
                <a:r>
                  <a:rPr lang="el-GR" sz="2800" dirty="0">
                    <a:solidFill>
                      <a:schemeClr val="tx1"/>
                    </a:solidFill>
                  </a:rPr>
                  <a:t>, </a:t>
                </a:r>
                <a:r>
                  <a:rPr lang="uk-UA" sz="2800" dirty="0">
                    <a:solidFill>
                      <a:schemeClr val="tx1"/>
                    </a:solidFill>
                  </a:rPr>
                  <a:t>де існують ці тригонометричні функції. </a:t>
                </a:r>
              </a:p>
              <a:p>
                <a:pPr marL="0" indent="0">
                  <a:buNone/>
                </a:pPr>
                <a:endParaRPr lang="uk-UA" sz="2800" i="1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8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𝑡𝑔</m:t>
                      </m:r>
                      <m:r>
                        <a:rPr lang="uk-UA" sz="28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uk-UA" sz="28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𝛼</m:t>
                      </m:r>
                      <m:r>
                        <a:rPr lang="uk-UA" sz="28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uk-UA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𝑐𝑡𝑔</m:t>
                          </m:r>
                          <m:r>
                            <a:rPr lang="uk-UA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uk-UA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𝛼</m:t>
                          </m:r>
                        </m:den>
                      </m:f>
                      <m:r>
                        <a:rPr lang="uk-UA" sz="2800" i="1">
                          <a:solidFill>
                            <a:srgbClr val="FF0000"/>
                          </a:solidFill>
                          <a:latin typeface="Cambria Math"/>
                        </a:rPr>
                        <m:t> ;      </m:t>
                      </m:r>
                      <m:r>
                        <a:rPr lang="uk-UA" sz="2800" i="1">
                          <a:solidFill>
                            <a:srgbClr val="FF0000"/>
                          </a:solidFill>
                          <a:latin typeface="Cambria Math"/>
                        </a:rPr>
                        <m:t>𝑐𝑡𝑔</m:t>
                      </m:r>
                      <m:r>
                        <a:rPr lang="uk-UA" sz="2800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uk-UA" sz="2800" i="1">
                          <a:solidFill>
                            <a:srgbClr val="FF0000"/>
                          </a:solidFill>
                          <a:latin typeface="Cambria Math"/>
                        </a:rPr>
                        <m:t>𝛼</m:t>
                      </m:r>
                      <m:r>
                        <a:rPr lang="uk-UA" sz="28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uk-UA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uk-UA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𝑡𝑔</m:t>
                          </m:r>
                          <m:r>
                            <a:rPr lang="uk-UA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uk-UA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𝛼</m:t>
                          </m:r>
                        </m:den>
                      </m:f>
                      <m:r>
                        <a:rPr lang="uk-UA" sz="2800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uk-UA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200"/>
                <a:ext cx="8640960" cy="4709120"/>
              </a:xfrm>
              <a:blipFill rotWithShape="1">
                <a:blip r:embed="rId2"/>
                <a:stretch>
                  <a:fillRect l="-1410" t="-220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222" y="3436212"/>
            <a:ext cx="3524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613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87220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3600" b="1" i="1" u="sng" dirty="0">
                <a:effectLst/>
              </a:rPr>
              <a:t>Приклади застосування основних співвідношень між тригонометричними функціями одного аргументу </a:t>
            </a:r>
            <a:endParaRPr lang="uk-UA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060848"/>
                <a:ext cx="8229600" cy="4320480"/>
              </a:xfrm>
            </p:spPr>
            <p:txBody>
              <a:bodyPr>
                <a:normAutofit fontScale="85000" lnSpcReduction="10000"/>
              </a:bodyPr>
              <a:lstStyle/>
              <a:p>
                <a:pPr marL="0" lv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uk-UA" sz="3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uk-UA" sz="38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3800" i="1">
                          <a:solidFill>
                            <a:schemeClr val="tx1"/>
                          </a:solidFill>
                          <a:latin typeface="Cambria Math"/>
                        </a:rPr>
                        <m:t>=0,6   і   </m:t>
                      </m:r>
                      <m:f>
                        <m:fPr>
                          <m:ctrlP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uk-UA" sz="3800" i="1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r>
                        <a:rPr lang="uk-UA" sz="3800" i="1">
                          <a:solidFill>
                            <a:schemeClr val="tx1"/>
                          </a:solidFill>
                          <a:latin typeface="Cambria Math"/>
                        </a:rPr>
                        <m:t>𝛼</m:t>
                      </m:r>
                      <m:r>
                        <a:rPr lang="uk-UA" sz="3800" i="1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r>
                        <a:rPr lang="uk-UA" sz="3800" i="1">
                          <a:solidFill>
                            <a:schemeClr val="tx1"/>
                          </a:solidFill>
                          <a:latin typeface="Cambria Math"/>
                        </a:rPr>
                        <m:t>𝜋</m:t>
                      </m:r>
                      <m:r>
                        <a:rPr lang="uk-UA" sz="3800" i="1">
                          <a:solidFill>
                            <a:schemeClr val="tx1"/>
                          </a:solidFill>
                          <a:latin typeface="Cambria Math"/>
                        </a:rPr>
                        <m:t>;  Знайти </m:t>
                      </m:r>
                      <m:func>
                        <m:funcPr>
                          <m:ctrlP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uk-UA" sz="38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  <m: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. </m:t>
                          </m:r>
                        </m:e>
                      </m:func>
                    </m:oMath>
                  </m:oMathPara>
                </a14:m>
                <a:endParaRPr lang="uk-UA" sz="3800" dirty="0" smtClean="0">
                  <a:solidFill>
                    <a:schemeClr val="tx1"/>
                  </a:solidFill>
                </a:endParaRPr>
              </a:p>
              <a:p>
                <a:pPr marL="0" lv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uk-UA" sz="330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uk-UA" sz="3300" b="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r>
                            <a:rPr lang="uk-UA" sz="3300" b="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func>
                      <m:r>
                        <a:rPr lang="uk-UA" sz="3300" b="0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</a:rPr>
                        <m:t>=−</m:t>
                      </m:r>
                      <m:rad>
                        <m:radPr>
                          <m:degHide m:val="on"/>
                          <m:ctrlPr>
                            <a:rPr lang="uk-UA" sz="33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uk-UA" sz="3300" b="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1−</m:t>
                          </m:r>
                          <m:func>
                            <m:funcPr>
                              <m:ctrlPr>
                                <a:rPr lang="uk-UA" sz="33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300" i="1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3300" b="0" i="1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𝑠𝑖𝑛</m:t>
                                  </m:r>
                                </m:e>
                                <m:sup>
                                  <m:r>
                                    <a:rPr lang="uk-UA" sz="3300" b="0" i="1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300" b="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e>
                      </m:rad>
                      <m:r>
                        <a:rPr lang="uk-UA" sz="3300" b="0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</a:rPr>
                        <m:t>=−</m:t>
                      </m:r>
                      <m:rad>
                        <m:radPr>
                          <m:degHide m:val="on"/>
                          <m:ctrlPr>
                            <a:rPr lang="uk-UA" sz="33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uk-UA" sz="3300" b="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uk-UA" sz="33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uk-UA" sz="3300" b="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0,6</m:t>
                              </m:r>
                            </m:e>
                            <m:sup>
                              <m:r>
                                <a:rPr lang="uk-UA" sz="3300" b="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uk-UA" sz="3300" b="0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</a:rPr>
                        <m:t>=−0,8; </m:t>
                      </m:r>
                    </m:oMath>
                  </m:oMathPara>
                </a14:m>
                <a:endParaRPr lang="uk-UA" sz="33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uk-UA" sz="3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uk-UA" sz="3800">
                            <a:solidFill>
                              <a:schemeClr val="tx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uk-UA" sz="3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e>
                    </m:func>
                    <m:r>
                      <a:rPr lang="uk-UA" sz="3800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en-US" sz="3800" i="1">
                        <a:solidFill>
                          <a:schemeClr val="tx1"/>
                        </a:solidFill>
                        <a:latin typeface="Cambria Math"/>
                      </a:rPr>
                      <m:t>𝑡𝑔</m:t>
                    </m:r>
                    <m:r>
                      <a:rPr lang="en-US" sz="38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3800" i="1">
                        <a:solidFill>
                          <a:schemeClr val="tx1"/>
                        </a:solidFill>
                        <a:latin typeface="Cambria Math"/>
                      </a:rPr>
                      <m:t>𝛼</m:t>
                    </m:r>
                    <m:r>
                      <a:rPr lang="en-US" sz="3800" i="1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func>
                      <m:funcPr>
                        <m:ctrlPr>
                          <a:rPr lang="uk-UA" sz="3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80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3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e>
                    </m:func>
                    <m:r>
                      <a:rPr lang="en-US" sz="38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uk-UA" sz="3800" i="1" dirty="0" smtClean="0">
                    <a:solidFill>
                      <a:schemeClr val="tx1"/>
                    </a:solidFill>
                  </a:rPr>
                  <a:t>  </a:t>
                </a:r>
              </a:p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𝑠𝑖𝑛</m:t>
                          </m:r>
                        </m:e>
                        <m:sup>
                          <m:r>
                            <a:rPr lang="en-US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uk-UA" sz="3800" i="1">
                          <a:solidFill>
                            <a:schemeClr val="tx1"/>
                          </a:solidFill>
                          <a:latin typeface="Cambria Math"/>
                        </a:rPr>
                        <m:t>3+</m:t>
                      </m:r>
                      <m:sSup>
                        <m:sSupPr>
                          <m:ctrlP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𝑐𝑡𝑔</m:t>
                          </m:r>
                        </m:e>
                        <m:sup>
                          <m: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uk-UA" sz="3800" i="1">
                          <a:solidFill>
                            <a:schemeClr val="tx1"/>
                          </a:solidFill>
                          <a:latin typeface="Cambria Math"/>
                        </a:rPr>
                        <m:t>3∙</m:t>
                      </m:r>
                      <m:func>
                        <m:funcPr>
                          <m:ctrlP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uk-UA" sz="3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38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uk-UA" sz="3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uk-UA" sz="3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e>
                      </m:func>
                      <m:r>
                        <a:rPr lang="uk-UA" sz="3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uk-UA" sz="3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060848"/>
                <a:ext cx="8229600" cy="432048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923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584176"/>
          </a:xfrm>
        </p:spPr>
        <p:txBody>
          <a:bodyPr/>
          <a:lstStyle/>
          <a:p>
            <a:r>
              <a:rPr lang="uk-UA" sz="4800" dirty="0">
                <a:effectLst/>
              </a:rPr>
              <a:t>Робота за підручником «Математика» </a:t>
            </a:r>
            <a:r>
              <a:rPr lang="uk-UA" sz="4800" dirty="0" smtClean="0">
                <a:effectLst/>
              </a:rPr>
              <a:t>10 </a:t>
            </a:r>
            <a:r>
              <a:rPr lang="uk-UA" sz="4800" dirty="0">
                <a:effectLst/>
              </a:rPr>
              <a:t>Г.П.</a:t>
            </a:r>
            <a:r>
              <a:rPr lang="uk-UA" sz="4800" dirty="0" err="1">
                <a:effectLst/>
              </a:rPr>
              <a:t>Бевз</a:t>
            </a:r>
            <a:r>
              <a:rPr lang="uk-UA" sz="4800" dirty="0">
                <a:effectLst/>
              </a:rPr>
              <a:t>, 2010 </a:t>
            </a:r>
            <a:endParaRPr lang="uk-UA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700808"/>
                <a:ext cx="8568952" cy="496855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3200" b="1" u="sng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3200" b="1" u="sng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uk-UA" sz="3200" b="1" u="sng" dirty="0" smtClean="0">
                    <a:solidFill>
                      <a:schemeClr val="tx1"/>
                    </a:solidFill>
                  </a:rPr>
                  <a:t>№466.</a:t>
                </a:r>
                <a:r>
                  <a:rPr lang="uk-UA" sz="3200" dirty="0">
                    <a:solidFill>
                      <a:schemeClr val="tx1"/>
                    </a:solidFill>
                  </a:rPr>
                  <a:t> </a:t>
                </a:r>
                <a:r>
                  <a:rPr lang="uk-UA" sz="3200" b="1" dirty="0">
                    <a:solidFill>
                      <a:schemeClr val="tx1"/>
                    </a:solidFill>
                  </a:rPr>
                  <a:t>Доведіть тотожність</a:t>
                </a:r>
              </a:p>
              <a:p>
                <a:pPr marL="0" indent="0">
                  <a:buNone/>
                </a:pPr>
                <a:r>
                  <a:rPr lang="uk-UA" sz="3200" dirty="0">
                    <a:solidFill>
                      <a:schemeClr val="tx1"/>
                    </a:solidFill>
                  </a:rPr>
                  <a:t>a)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𝑡𝑔</m:t>
                        </m:r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  <m:r>
                          <a:rPr lang="uk-UA" sz="32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𝑐𝑡𝑔</m:t>
                        </m:r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e>
                    </m:d>
                    <m:func>
                      <m:func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uk-UA" sz="32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e>
                    </m:func>
                    <m:r>
                      <a:rPr lang="uk-UA" sz="32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𝑐𝑡𝑔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𝛼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;</m:t>
                    </m:r>
                  </m:oMath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uk-UA" sz="3200" dirty="0" smtClean="0">
                    <a:solidFill>
                      <a:schemeClr val="tx1"/>
                    </a:solidFill>
                  </a:rPr>
                  <a:t>б) </a:t>
                </a:r>
                <a14:m>
                  <m:oMath xmlns:m="http://schemas.openxmlformats.org/officeDocument/2006/math"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(1 − </m:t>
                    </m:r>
                    <m:func>
                      <m:func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uk-UA" sz="32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uk-UA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e>
                    </m:func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 )(1+ </m:t>
                    </m:r>
                    <m:sSup>
                      <m:sSup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𝑡𝑔</m:t>
                        </m:r>
                      </m:e>
                      <m:sup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𝛼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) = </m:t>
                    </m:r>
                    <m:sSup>
                      <m:sSupPr>
                        <m:ctrlP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𝑡𝑔</m:t>
                        </m:r>
                      </m:e>
                      <m:sup>
                        <m:r>
                          <a:rPr lang="uk-UA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𝛼</m:t>
                    </m:r>
                    <m:r>
                      <a:rPr lang="uk-UA" sz="3200" i="1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uk-UA" sz="2800" b="1" u="sng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uk-UA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700808"/>
                <a:ext cx="8568952" cy="4968552"/>
              </a:xfrm>
              <a:blipFill rotWithShape="1">
                <a:blip r:embed="rId3"/>
                <a:stretch>
                  <a:fillRect l="-177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763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229600" cy="763488"/>
          </a:xfrm>
        </p:spPr>
        <p:txBody>
          <a:bodyPr/>
          <a:lstStyle/>
          <a:p>
            <a:pPr algn="l"/>
            <a:r>
              <a:rPr lang="uk-UA" sz="3200" b="1" u="sng" dirty="0">
                <a:solidFill>
                  <a:schemeClr val="tx1"/>
                </a:solidFill>
                <a:latin typeface="+mj-lt"/>
              </a:rPr>
              <a:t>№468.</a:t>
            </a:r>
            <a:r>
              <a:rPr lang="uk-UA" sz="3200" dirty="0">
                <a:solidFill>
                  <a:schemeClr val="tx1"/>
                </a:solidFill>
                <a:latin typeface="+mj-lt"/>
              </a:rPr>
              <a:t> </a:t>
            </a:r>
            <a:r>
              <a:rPr lang="uk-UA" sz="3200" b="1" dirty="0">
                <a:solidFill>
                  <a:schemeClr val="tx1"/>
                </a:solidFill>
                <a:latin typeface="+mj-lt"/>
              </a:rPr>
              <a:t>Спростіть вираз: </a:t>
            </a:r>
            <a:endParaRPr lang="uk-UA" sz="3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4"/>
                <a:ext cx="8229600" cy="4641379"/>
              </a:xfrm>
            </p:spPr>
            <p:txBody>
              <a:bodyPr numCol="2" spcCol="360000"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0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а) </m:t>
                      </m:r>
                      <m:f>
                        <m:fPr>
                          <m:ctrlP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num>
                        <m:den>
                          <m:r>
                            <a:rPr lang="en-US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en-US" sz="3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  <m:r>
                        <a:rPr lang="uk-UA" sz="3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                       </m:t>
                      </m:r>
                      <m:r>
                        <a:rPr lang="uk-UA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  </m:t>
                      </m:r>
                      <m:r>
                        <a:rPr lang="en-US" sz="3000" i="1">
                          <a:solidFill>
                            <a:schemeClr val="tx1"/>
                          </a:solidFill>
                          <a:latin typeface="Cambria Math"/>
                        </a:rPr>
                        <m:t>б)  </m:t>
                      </m:r>
                      <m:f>
                        <m:fPr>
                          <m:ctrlP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  <m: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; </m:t>
                      </m:r>
                    </m:oMath>
                  </m:oMathPara>
                </a14:m>
                <a:endParaRPr lang="uk-UA" sz="3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000" i="1">
                          <a:solidFill>
                            <a:schemeClr val="tx1"/>
                          </a:solidFill>
                          <a:latin typeface="Cambria Math"/>
                        </a:rPr>
                        <m:t>в)  </m:t>
                      </m:r>
                      <m:f>
                        <m:fPr>
                          <m:ctrlP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</m:func>
                        </m:num>
                        <m:den>
                          <m:r>
                            <a:rPr lang="en-US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</m:func>
                        </m:den>
                      </m:f>
                      <m:r>
                        <a:rPr lang="en-US" sz="3000" i="1">
                          <a:solidFill>
                            <a:schemeClr val="tx1"/>
                          </a:solidFill>
                          <a:latin typeface="Cambria Math"/>
                        </a:rPr>
                        <m:t>∙</m:t>
                      </m:r>
                      <m:r>
                        <a:rPr lang="en-US" sz="3000" i="1">
                          <a:solidFill>
                            <a:schemeClr val="tx1"/>
                          </a:solidFill>
                          <a:latin typeface="Cambria Math"/>
                        </a:rPr>
                        <m:t>𝑐𝑡𝑔</m:t>
                      </m:r>
                      <m:r>
                        <a:rPr lang="en-US" sz="30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000" i="1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3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;</m:t>
                      </m:r>
                      <m:r>
                        <a:rPr lang="uk-UA" sz="3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            </m:t>
                      </m:r>
                      <m:r>
                        <a:rPr lang="en-US" sz="3000" i="1">
                          <a:solidFill>
                            <a:schemeClr val="tx1"/>
                          </a:solidFill>
                          <a:latin typeface="Cambria Math"/>
                        </a:rPr>
                        <m:t>г)  </m:t>
                      </m:r>
                      <m:f>
                        <m:fPr>
                          <m:ctrlP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num>
                        <m:den>
                          <m:r>
                            <a:rPr lang="en-US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en-US" sz="3000" i="1">
                          <a:solidFill>
                            <a:schemeClr val="tx1"/>
                          </a:solidFill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𝑡𝑔</m:t>
                          </m:r>
                        </m:e>
                        <m:sup>
                          <m: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uk-UA" sz="3000" i="1">
                          <a:solidFill>
                            <a:schemeClr val="tx1"/>
                          </a:solidFill>
                          <a:latin typeface="Cambria Math"/>
                        </a:rPr>
                        <m:t>𝛼</m:t>
                      </m:r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uk-UA" sz="3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3000" i="1">
                          <a:solidFill>
                            <a:schemeClr val="tx1"/>
                          </a:solidFill>
                          <a:latin typeface="Cambria Math"/>
                        </a:rPr>
                        <m:t>ґ) </m:t>
                      </m:r>
                      <m:f>
                        <m:fPr>
                          <m:ctrlP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  <m: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  <m: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en-US" sz="3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  <m:r>
                        <a:rPr lang="uk-UA" sz="3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                 </m:t>
                      </m:r>
                      <m:r>
                        <a:rPr lang="en-US" sz="3000" i="1">
                          <a:solidFill>
                            <a:schemeClr val="tx1"/>
                          </a:solidFill>
                          <a:latin typeface="Cambria Math"/>
                        </a:rPr>
                        <m:t>д)  </m:t>
                      </m:r>
                      <m:f>
                        <m:fPr>
                          <m:ctrlP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</m:func>
                          <m: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6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</m:func>
                          <m:r>
                            <a:rPr lang="uk-UA" sz="3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unc>
                            <m:funcPr>
                              <m:ctrlP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3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uk-UA" sz="3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6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uk-UA" sz="3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</m:func>
                        </m:den>
                      </m:f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.</m:t>
                      </m:r>
                    </m:oMath>
                  </m:oMathPara>
                </a14:m>
                <a:endParaRPr lang="uk-UA" sz="3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229600" cy="464137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765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3474</TotalTime>
  <Words>1197</Words>
  <Application>Microsoft Office PowerPoint</Application>
  <PresentationFormat>Экран (4:3)</PresentationFormat>
  <Paragraphs>192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Исполнительная</vt:lpstr>
      <vt:lpstr>Основні співвідношення між тригонометричними функціями одного аргументу. </vt:lpstr>
      <vt:lpstr>Презентация PowerPoint</vt:lpstr>
      <vt:lpstr>Презентация PowerPoint</vt:lpstr>
      <vt:lpstr>Співвідношення між синусом і косинусом.</vt:lpstr>
      <vt:lpstr>Таким чином,    〖sin〗^2 α+〖cos〗^2 α=1    для всіх значень α. Ця рівність називається  основною триго­нометричною тотожністю.</vt:lpstr>
      <vt:lpstr>Співвідношення між тангенсом і котангенсом. </vt:lpstr>
      <vt:lpstr>Приклади застосування основних співвідношень між тригонометричними функціями одного аргументу </vt:lpstr>
      <vt:lpstr>Робота за підручником «Математика» 10 Г.П.Бевз, 2010 </vt:lpstr>
      <vt:lpstr>№468. Спростіть вираз: </vt:lpstr>
      <vt:lpstr>№469. Відомо, що кут α гострий. Обчисліть значення:</vt:lpstr>
      <vt:lpstr>Презентация PowerPoint</vt:lpstr>
      <vt:lpstr>№472.  Спростіть вираз: </vt:lpstr>
      <vt:lpstr>№474.  Доведіть тотожність: </vt:lpstr>
      <vt:lpstr>№476. Доведіть тотожність: </vt:lpstr>
      <vt:lpstr>№479.  Спростіть вираз: </vt:lpstr>
      <vt:lpstr>Домашнє завдання.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2018-01-27T16:01:24Z</dcterms:created>
  <dcterms:modified xsi:type="dcterms:W3CDTF">2018-02-05T18:53:32Z</dcterms:modified>
</cp:coreProperties>
</file>