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3" r:id="rId2"/>
    <p:sldId id="271" r:id="rId3"/>
    <p:sldId id="269" r:id="rId4"/>
    <p:sldId id="270" r:id="rId5"/>
    <p:sldId id="258" r:id="rId6"/>
    <p:sldId id="272" r:id="rId7"/>
    <p:sldId id="259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B053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 varScale="1">
        <p:scale>
          <a:sx n="69" d="100"/>
          <a:sy n="69" d="100"/>
        </p:scale>
        <p:origin x="-11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305800" cy="3352800"/>
          </a:xfrm>
        </p:spPr>
        <p:txBody>
          <a:bodyPr>
            <a:noAutofit/>
          </a:bodyPr>
          <a:lstStyle/>
          <a:p>
            <a:r>
              <a:rPr lang="uk-UA" sz="4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Письмовий твір-опис</a:t>
            </a:r>
          </a:p>
          <a:p>
            <a:r>
              <a:rPr lang="uk-UA" sz="4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процесу праці за власними спостереженнями</a:t>
            </a:r>
          </a:p>
          <a:p>
            <a:r>
              <a:rPr lang="uk-UA" sz="4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в художньому стилі </a:t>
            </a:r>
            <a:endParaRPr lang="ru-RU" sz="48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429000" y="4495800"/>
            <a:ext cx="5715000" cy="1981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української мови та літератури Одеської ЗОШ № 82 І-ІІІ ступенів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Чабан Тамара Володимирівна 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uk-UA" sz="3600" dirty="0" smtClean="0"/>
              <a:t>Епіграф до уроку:</a:t>
            </a:r>
            <a:br>
              <a:rPr lang="uk-UA" sz="3600" dirty="0" smtClean="0"/>
            </a:br>
            <a:r>
              <a:rPr lang="uk-UA" sz="3600" dirty="0" smtClean="0"/>
              <a:t>                 Тільки  в праці невтомній                                   </a:t>
            </a:r>
            <a:br>
              <a:rPr lang="uk-UA" sz="3600" dirty="0" smtClean="0"/>
            </a:br>
            <a:r>
              <a:rPr lang="uk-UA" sz="3600" dirty="0" smtClean="0"/>
              <a:t>                 Крилатим стаєш.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3600" i="1" dirty="0" smtClean="0"/>
              <a:t>                                             В.Сосюра                           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3600" i="1" dirty="0" smtClean="0"/>
              <a:t>                                                                                                   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3600" i="1" dirty="0" smtClean="0"/>
              <a:t>                Труд переростає в красу.</a:t>
            </a:r>
            <a:br>
              <a:rPr lang="uk-UA" sz="3600" i="1" dirty="0" smtClean="0"/>
            </a:br>
            <a:r>
              <a:rPr lang="uk-UA" sz="3600" i="1" dirty="0" smtClean="0"/>
              <a:t>                                             П.Тичина 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533400"/>
          <a:ext cx="8534400" cy="6128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1"/>
                <a:gridCol w="2590799"/>
                <a:gridCol w="2133600"/>
                <a:gridCol w="2133600"/>
              </a:tblGrid>
              <a:tr h="465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Назви  стилів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Сфера спілкування 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          Види          висловлювань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       Мовні  засоби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02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Розмовний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 У  побуті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Бесіди (діалоги) на                   побутові  теми, листи  до  близьких  людей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Побутова  лексика;  звертання;  пестливі  слова; неповні </a:t>
                      </a:r>
                      <a:r>
                        <a:rPr lang="uk-UA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речення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02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Науковий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Наука і техніка;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освіта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Наукові статті, лекції, доповіді, навчальна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література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Терміни, схеми, таблиці,графіки; складні синтаксичні конструкції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5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Офіційно –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 діловий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Офіційно-ділові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стосунки, законодавство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Закони, угоди, ділові </a:t>
                      </a:r>
                      <a:r>
                        <a:rPr lang="uk-UA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папери</a:t>
                      </a:r>
                      <a:r>
                        <a:rPr lang="uk-UA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(заява, </a:t>
                      </a:r>
                      <a:r>
                        <a:rPr lang="uk-UA" sz="16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авто-</a:t>
                      </a:r>
                      <a:endParaRPr lang="uk-UA" sz="1600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біографія, доручення,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протокол, довідка,</a:t>
                      </a:r>
                      <a:r>
                        <a:rPr lang="uk-UA" sz="16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ого-</a:t>
                      </a:r>
                      <a:endParaRPr lang="uk-UA" sz="1600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лошення</a:t>
                      </a:r>
                      <a:r>
                        <a:rPr lang="uk-UA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,  звіт)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Канцелярська лексика;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гранично точний виклад,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чітко регламентовані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розміщення і будова тексту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02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Публіцистичний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Громадсько-політичне життя, суспільно-культурна діяльність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Газетні та журнальні статті, лекції, виступи,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диспути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Суспільно-політична лексика, емоційно забарвлені слова, риторичні запитання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1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Художній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Література, різні види мистецтва, культура.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Оповідання, повісті, романи, п’єси, </a:t>
                      </a:r>
                      <a:r>
                        <a:rPr lang="uk-UA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вірші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Тропи(епітети, порівняння, метафори); емоційно-експресивна </a:t>
                      </a:r>
                      <a:r>
                        <a:rPr lang="uk-UA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лексика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Стилі мовлення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dirty="0" smtClean="0"/>
              <a:t>Типи мовлення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203265">
                <a:tc>
                  <a:txBody>
                    <a:bodyPr/>
                    <a:lstStyle/>
                    <a:p>
                      <a:r>
                        <a:rPr lang="uk-UA" dirty="0" smtClean="0"/>
                        <a:t>          Тип</a:t>
                      </a:r>
                      <a:r>
                        <a:rPr lang="uk-UA" baseline="0" dirty="0" smtClean="0"/>
                        <a:t> </a:t>
                      </a:r>
                    </a:p>
                    <a:p>
                      <a:r>
                        <a:rPr lang="uk-UA" baseline="0" dirty="0" smtClean="0"/>
                        <a:t>     мовлення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На які питання</a:t>
                      </a:r>
                      <a:r>
                        <a:rPr lang="uk-UA" baseline="0" dirty="0" smtClean="0"/>
                        <a:t>                             відповідає висловлювання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    Про</a:t>
                      </a:r>
                      <a:r>
                        <a:rPr lang="uk-UA" baseline="0" dirty="0" smtClean="0"/>
                        <a:t> </a:t>
                      </a:r>
                      <a:r>
                        <a:rPr lang="uk-UA" dirty="0" smtClean="0"/>
                        <a:t>що говориться</a:t>
                      </a:r>
                      <a:r>
                        <a:rPr lang="uk-UA" baseline="0" dirty="0" smtClean="0"/>
                        <a:t>  у висловлюванні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    Побудова висловлювання</a:t>
                      </a:r>
                      <a:endParaRPr lang="ru-RU" dirty="0"/>
                    </a:p>
                  </a:txBody>
                  <a:tcPr/>
                </a:tc>
              </a:tr>
              <a:tr h="1627945">
                <a:tc>
                  <a:txBody>
                    <a:bodyPr/>
                    <a:lstStyle/>
                    <a:p>
                      <a:endParaRPr lang="uk-UA" sz="2400" dirty="0" smtClean="0"/>
                    </a:p>
                    <a:p>
                      <a:r>
                        <a:rPr lang="uk-UA" sz="2400" baseline="0" dirty="0" smtClean="0"/>
                        <a:t>        </a:t>
                      </a:r>
                      <a:r>
                        <a:rPr lang="uk-UA" sz="2400" dirty="0" smtClean="0"/>
                        <a:t>Опис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Який предмет або яка особа?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Про ознаки предмета,</a:t>
                      </a:r>
                      <a:r>
                        <a:rPr lang="uk-UA" sz="2400" baseline="0" dirty="0" smtClean="0"/>
                        <a:t> особи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Загальне враження, окремі ознаки</a:t>
                      </a:r>
                      <a:endParaRPr lang="ru-RU" sz="2400" dirty="0"/>
                    </a:p>
                  </a:txBody>
                  <a:tcPr/>
                </a:tc>
              </a:tr>
              <a:tr h="1251395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   </a:t>
                      </a:r>
                    </a:p>
                    <a:p>
                      <a:r>
                        <a:rPr lang="uk-UA" sz="2400" dirty="0" smtClean="0"/>
                        <a:t>     Розповідь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Що робить особа</a:t>
                      </a:r>
                      <a:r>
                        <a:rPr lang="uk-UA" sz="2400" baseline="0" dirty="0" smtClean="0"/>
                        <a:t> або предмет?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Про дії особи,</a:t>
                      </a:r>
                    </a:p>
                    <a:p>
                      <a:r>
                        <a:rPr lang="uk-UA" sz="2400" baseline="0" dirty="0" smtClean="0"/>
                        <a:t>предмета; </a:t>
                      </a:r>
                    </a:p>
                    <a:p>
                      <a:r>
                        <a:rPr lang="uk-UA" sz="2400" baseline="0" dirty="0" smtClean="0"/>
                        <a:t>про події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Початок, хід і кінець дії, подій</a:t>
                      </a:r>
                      <a:endParaRPr lang="ru-RU" sz="2400" dirty="0"/>
                    </a:p>
                  </a:txBody>
                  <a:tcPr/>
                </a:tc>
              </a:tr>
              <a:tr h="1251395">
                <a:tc>
                  <a:txBody>
                    <a:bodyPr/>
                    <a:lstStyle/>
                    <a:p>
                      <a:endParaRPr lang="uk-UA" sz="2400" dirty="0" smtClean="0"/>
                    </a:p>
                    <a:p>
                      <a:r>
                        <a:rPr lang="uk-UA" sz="2400" dirty="0" smtClean="0"/>
                        <a:t>      Роздум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Чому</a:t>
                      </a:r>
                      <a:r>
                        <a:rPr lang="uk-UA" sz="2400" baseline="0" dirty="0" smtClean="0"/>
                        <a:t> предмет (особа)такий?</a:t>
                      </a:r>
                    </a:p>
                    <a:p>
                      <a:r>
                        <a:rPr lang="uk-UA" sz="2400" baseline="0" dirty="0" smtClean="0"/>
                        <a:t>(така?)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Про причини</a:t>
                      </a:r>
                    </a:p>
                    <a:p>
                      <a:r>
                        <a:rPr lang="uk-UA" sz="2400" dirty="0" smtClean="0"/>
                        <a:t>ознак та дій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Теза,</a:t>
                      </a:r>
                      <a:r>
                        <a:rPr lang="uk-UA" sz="2400" baseline="0" dirty="0" smtClean="0"/>
                        <a:t> аргументи, висновок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Витинанки</a:t>
            </a:r>
            <a:endParaRPr lang="ru-RU" dirty="0"/>
          </a:p>
        </p:txBody>
      </p:sp>
      <p:pic>
        <p:nvPicPr>
          <p:cNvPr id="4" name="Рисунок 3" descr="vytynanka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2667000" cy="3586431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2667000"/>
            <a:ext cx="2514600" cy="3571267"/>
          </a:xfrm>
          <a:prstGeom prst="rect">
            <a:avLst/>
          </a:prstGeom>
        </p:spPr>
      </p:pic>
      <p:pic>
        <p:nvPicPr>
          <p:cNvPr id="7" name="Рисунок 6" descr="b3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1447800"/>
            <a:ext cx="2590800" cy="376569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Праця людини – це її</a:t>
            </a:r>
            <a:br>
              <a:rPr lang="uk-UA" dirty="0" smtClean="0"/>
            </a:br>
            <a:r>
              <a:rPr lang="uk-UA" dirty="0" smtClean="0"/>
              <a:t> окраса і слава</a:t>
            </a:r>
            <a:endParaRPr lang="ru-RU" dirty="0"/>
          </a:p>
        </p:txBody>
      </p:sp>
      <p:pic>
        <p:nvPicPr>
          <p:cNvPr id="4" name="Рисунок 3" descr="102339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7720756" cy="503975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Витинанки</a:t>
            </a:r>
            <a:endParaRPr lang="ru-RU" dirty="0"/>
          </a:p>
        </p:txBody>
      </p:sp>
      <p:pic>
        <p:nvPicPr>
          <p:cNvPr id="6" name="Рисунок 5" descr="133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4038600" cy="2224532"/>
          </a:xfrm>
          <a:prstGeom prst="rect">
            <a:avLst/>
          </a:prstGeom>
        </p:spPr>
      </p:pic>
      <p:pic>
        <p:nvPicPr>
          <p:cNvPr id="7" name="Рисунок 6" descr="1330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7699" y="4114800"/>
            <a:ext cx="5172701" cy="2362200"/>
          </a:xfrm>
          <a:prstGeom prst="rect">
            <a:avLst/>
          </a:prstGeom>
        </p:spPr>
      </p:pic>
      <p:pic>
        <p:nvPicPr>
          <p:cNvPr id="8" name="Рисунок 7" descr="sxemy-snezhinok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11541" y="1371600"/>
            <a:ext cx="3754379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Стильові особливості опису процесу праці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uk-UA" dirty="0" smtClean="0"/>
              <a:t>    Трудові  дії,  про  які  йдеться  в тексті   </a:t>
            </a:r>
            <a:r>
              <a:rPr lang="uk-UA" i="1" dirty="0" smtClean="0"/>
              <a:t>наукового  стилю</a:t>
            </a:r>
            <a:r>
              <a:rPr lang="uk-UA" dirty="0" smtClean="0"/>
              <a:t>,</a:t>
            </a:r>
            <a:r>
              <a:rPr lang="ru-RU" dirty="0" smtClean="0"/>
              <a:t> </a:t>
            </a:r>
            <a:r>
              <a:rPr lang="uk-UA" dirty="0" smtClean="0"/>
              <a:t>стосуються  не  конкретної,  а  будь – якої  особи;  не вказано й  час  дії;  використовуються дієслова  3-ої  особи  множини. Така розповідь  має  характер</a:t>
            </a:r>
            <a:r>
              <a:rPr lang="ru-RU" dirty="0" smtClean="0"/>
              <a:t> </a:t>
            </a:r>
            <a:r>
              <a:rPr lang="uk-UA" dirty="0" smtClean="0"/>
              <a:t>інструкції,  її  мета – передати  певну  інформацію  про процес  праці, конкретні  рекомендації  щодо  її  виконання. 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     Опис  праці  в  </a:t>
            </a:r>
            <a:r>
              <a:rPr lang="uk-UA" i="1" dirty="0" smtClean="0"/>
              <a:t>художньому  стилі  </a:t>
            </a:r>
            <a:r>
              <a:rPr lang="uk-UA" dirty="0" smtClean="0"/>
              <a:t>образний,  емоційний,  використовуються  художні  засоби,  тому  виникає певне  ставлення до  процесу  праці,  до  виконавця та результату.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62484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uk-UA" sz="6000" b="1" dirty="0" smtClean="0"/>
              <a:t>       Як  писати  твір – опис  процесу праці  за  власними  </a:t>
            </a:r>
          </a:p>
          <a:p>
            <a:pPr>
              <a:buNone/>
            </a:pPr>
            <a:r>
              <a:rPr lang="uk-UA" sz="6000" b="1" dirty="0" smtClean="0"/>
              <a:t>                 спостереженнями  в  художньому  стилі</a:t>
            </a:r>
          </a:p>
          <a:p>
            <a:pPr>
              <a:buNone/>
            </a:pPr>
            <a:endParaRPr lang="ru-RU" sz="6000" dirty="0" smtClean="0">
              <a:solidFill>
                <a:srgbClr val="FFCC00"/>
              </a:solidFill>
            </a:endParaRPr>
          </a:p>
          <a:p>
            <a:pPr>
              <a:buNone/>
            </a:pPr>
            <a:r>
              <a:rPr lang="uk-UA" sz="6000" b="1" dirty="0" smtClean="0"/>
              <a:t>   </a:t>
            </a:r>
            <a:r>
              <a:rPr lang="uk-UA" sz="6000" dirty="0" smtClean="0"/>
              <a:t> 1. У  вступній  частині  твору  вкажіть  на  особу,  що  виконує  дію,  і  зазначте  назву  трудової  дії.</a:t>
            </a:r>
            <a:endParaRPr lang="ru-RU" sz="6000" dirty="0" smtClean="0"/>
          </a:p>
          <a:p>
            <a:pPr>
              <a:buNone/>
            </a:pPr>
            <a:r>
              <a:rPr lang="uk-UA" sz="6000" dirty="0" smtClean="0"/>
              <a:t>    2. В  основній  частині  твору,  описуючи  безпосередньо  процес  праці,  обов’язково  дотримуйтесь  чіткої  послідовності  виконання  дій,  використовуючи  при  цьому  спеціальні  слова  (</a:t>
            </a:r>
            <a:r>
              <a:rPr lang="uk-UA" sz="6000" i="1" dirty="0" smtClean="0"/>
              <a:t>спочатку,  передусім,  пізніше,  згодом,  після  цього,  тепер,  насамкінець,  нарешті).</a:t>
            </a:r>
            <a:endParaRPr lang="ru-RU" sz="6000" dirty="0" smtClean="0"/>
          </a:p>
          <a:p>
            <a:pPr>
              <a:buNone/>
            </a:pPr>
            <a:r>
              <a:rPr lang="uk-UA" sz="6000" dirty="0" smtClean="0"/>
              <a:t>    3.  Під  час  опису  трудового  процесу  вживайте  слова,  що  аналізують  виконувані  дії.  Наприклад:  </a:t>
            </a:r>
            <a:r>
              <a:rPr lang="uk-UA" sz="6000" i="1" dirty="0" smtClean="0"/>
              <a:t>швидко,  легко,  серйозно,  спокійно,  творчо,  цікаво,  зосереджено,  вправно; </a:t>
            </a:r>
            <a:r>
              <a:rPr lang="uk-UA" sz="6000" dirty="0" smtClean="0"/>
              <a:t>праця</a:t>
            </a:r>
            <a:r>
              <a:rPr lang="uk-UA" sz="6000" i="1" dirty="0" smtClean="0"/>
              <a:t>  успішна,  благородна,  відповідальна,  напружена,  нелегка,  плідна,  радісна,  сумлінна.</a:t>
            </a:r>
            <a:endParaRPr lang="ru-RU" sz="6000" dirty="0" smtClean="0"/>
          </a:p>
          <a:p>
            <a:pPr>
              <a:buNone/>
            </a:pPr>
            <a:r>
              <a:rPr lang="uk-UA" sz="6000" dirty="0" smtClean="0"/>
              <a:t>     4.  Використовуйте  художні  засоби  (</a:t>
            </a:r>
            <a:r>
              <a:rPr lang="uk-UA" sz="6000" i="1" dirty="0" smtClean="0"/>
              <a:t>епітети,  метафори,  порівняння</a:t>
            </a:r>
            <a:r>
              <a:rPr lang="uk-UA" sz="6000" dirty="0" smtClean="0"/>
              <a:t>  тощо). </a:t>
            </a:r>
            <a:endParaRPr lang="ru-RU" sz="6000" dirty="0" smtClean="0"/>
          </a:p>
          <a:p>
            <a:endParaRPr lang="ru-RU" dirty="0" smtClean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4200" y="0"/>
            <a:ext cx="2743200" cy="71596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Пам'ятка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150</TotalTime>
  <Words>510</Words>
  <Application>Microsoft Office PowerPoint</Application>
  <PresentationFormat>Экран 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Епіграф до уроку:                  Тільки  в праці невтомній                                                     Крилатим стаєш.                                              В.Сосюра                                                                                                                                                        Труд переростає в красу.                                              П.Тичина </vt:lpstr>
      <vt:lpstr>Стилі мовлення</vt:lpstr>
      <vt:lpstr>Типи мовлення</vt:lpstr>
      <vt:lpstr>Витинанки</vt:lpstr>
      <vt:lpstr>Праця людини – це її  окраса і слава</vt:lpstr>
      <vt:lpstr>Витинанки</vt:lpstr>
      <vt:lpstr>Стильові особливості опису процесу праці</vt:lpstr>
      <vt:lpstr>Пам'ятка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РМ №7.  Письмовий  твір-опис  процесу  праці  за власними   спостереженнями   </dc:title>
  <dc:creator>user</dc:creator>
  <cp:lastModifiedBy>Admin</cp:lastModifiedBy>
  <cp:revision>25</cp:revision>
  <dcterms:created xsi:type="dcterms:W3CDTF">2015-05-14T17:26:44Z</dcterms:created>
  <dcterms:modified xsi:type="dcterms:W3CDTF">2018-11-14T15:40:09Z</dcterms:modified>
</cp:coreProperties>
</file>