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  <p:sldId id="270" r:id="rId7"/>
    <p:sldId id="267" r:id="rId8"/>
    <p:sldId id="271" r:id="rId9"/>
    <p:sldId id="268" r:id="rId10"/>
    <p:sldId id="269" r:id="rId11"/>
    <p:sldId id="274" r:id="rId12"/>
    <p:sldId id="272" r:id="rId13"/>
    <p:sldId id="27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5197-36E6-4204-8E36-DE72C1512178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2547-F5C1-452D-BD35-2F5AC01FC9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5197-36E6-4204-8E36-DE72C1512178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2547-F5C1-452D-BD35-2F5AC01FC9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5197-36E6-4204-8E36-DE72C1512178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2547-F5C1-452D-BD35-2F5AC01FC9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5197-36E6-4204-8E36-DE72C1512178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2547-F5C1-452D-BD35-2F5AC01FC9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5197-36E6-4204-8E36-DE72C1512178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2547-F5C1-452D-BD35-2F5AC01FC9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5197-36E6-4204-8E36-DE72C1512178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2547-F5C1-452D-BD35-2F5AC01FC9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5197-36E6-4204-8E36-DE72C1512178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2547-F5C1-452D-BD35-2F5AC01FC9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5197-36E6-4204-8E36-DE72C1512178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2547-F5C1-452D-BD35-2F5AC01FC9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5197-36E6-4204-8E36-DE72C1512178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2547-F5C1-452D-BD35-2F5AC01FC9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5197-36E6-4204-8E36-DE72C1512178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2547-F5C1-452D-BD35-2F5AC01FC9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F5197-36E6-4204-8E36-DE72C1512178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2547-F5C1-452D-BD35-2F5AC01FC9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F5197-36E6-4204-8E36-DE72C1512178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B2547-F5C1-452D-BD35-2F5AC01FC9F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heel spokes="3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45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428596" y="428605"/>
            <a:ext cx="814393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5400" b="1" dirty="0" smtClean="0">
                <a:solidFill>
                  <a:srgbClr val="FF0000"/>
                </a:solidFill>
                <a:latin typeface="+mj-lt"/>
              </a:rPr>
              <a:t>Безособові </a:t>
            </a:r>
            <a:r>
              <a:rPr lang="uk-UA" sz="5400" b="1" dirty="0">
                <a:solidFill>
                  <a:srgbClr val="FF0000"/>
                </a:solidFill>
                <a:latin typeface="+mj-lt"/>
              </a:rPr>
              <a:t>речення </a:t>
            </a:r>
          </a:p>
          <a:p>
            <a:pPr algn="ctr"/>
            <a:r>
              <a:rPr lang="en-US" sz="5400" b="1" dirty="0">
                <a:solidFill>
                  <a:srgbClr val="FF0000"/>
                </a:solidFill>
                <a:latin typeface="+mj-lt"/>
              </a:rPr>
              <a:t>Impersonal </a:t>
            </a:r>
            <a:r>
              <a:rPr lang="en-US" sz="5400" b="1" dirty="0" smtClean="0">
                <a:solidFill>
                  <a:srgbClr val="FF0000"/>
                </a:solidFill>
                <a:latin typeface="+mj-lt"/>
              </a:rPr>
              <a:t>Sentences</a:t>
            </a:r>
            <a:endParaRPr lang="ru-RU" sz="5400" b="1" dirty="0">
              <a:solidFill>
                <a:srgbClr val="FF0000"/>
              </a:solidFill>
              <a:latin typeface="+mj-lt"/>
            </a:endParaRPr>
          </a:p>
          <a:p>
            <a:endParaRPr lang="ru-RU" sz="54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86182" y="385762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42911" y="3143248"/>
            <a:ext cx="764386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  <a:latin typeface="+mj-lt"/>
              </a:rPr>
              <a:t>-</a:t>
            </a:r>
            <a:r>
              <a:rPr lang="uk-UA" sz="4000" b="1" dirty="0" smtClean="0">
                <a:solidFill>
                  <a:srgbClr val="002060"/>
                </a:solidFill>
                <a:latin typeface="+mj-lt"/>
              </a:rPr>
              <a:t>Не </a:t>
            </a:r>
            <a:r>
              <a:rPr lang="uk-UA" sz="4000" b="1" dirty="0">
                <a:solidFill>
                  <a:srgbClr val="002060"/>
                </a:solidFill>
                <a:latin typeface="+mj-lt"/>
              </a:rPr>
              <a:t>має </a:t>
            </a:r>
            <a:r>
              <a:rPr lang="uk-UA" sz="4000" b="1" dirty="0" err="1">
                <a:solidFill>
                  <a:srgbClr val="002060"/>
                </a:solidFill>
                <a:latin typeface="+mj-lt"/>
              </a:rPr>
              <a:t>суб</a:t>
            </a:r>
            <a:r>
              <a:rPr lang="en-US" sz="4000" b="1" dirty="0">
                <a:solidFill>
                  <a:srgbClr val="002060"/>
                </a:solidFill>
                <a:latin typeface="+mj-lt"/>
              </a:rPr>
              <a:t>’</a:t>
            </a:r>
            <a:r>
              <a:rPr lang="uk-UA" sz="4000" b="1" dirty="0" err="1">
                <a:solidFill>
                  <a:srgbClr val="002060"/>
                </a:solidFill>
                <a:latin typeface="+mj-lt"/>
              </a:rPr>
              <a:t>єкта</a:t>
            </a:r>
            <a:r>
              <a:rPr lang="uk-UA" sz="4000" b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uk-UA" sz="4000" b="1" dirty="0" smtClean="0">
                <a:solidFill>
                  <a:srgbClr val="002060"/>
                </a:solidFill>
                <a:latin typeface="+mj-lt"/>
              </a:rPr>
              <a:t>дії (підмета).</a:t>
            </a:r>
            <a:endParaRPr lang="uk-UA" sz="4000" b="1" dirty="0">
              <a:solidFill>
                <a:srgbClr val="002060"/>
              </a:solidFill>
              <a:latin typeface="+mj-lt"/>
            </a:endParaRPr>
          </a:p>
          <a:p>
            <a:endParaRPr lang="uk-UA" sz="4000" b="1" dirty="0">
              <a:solidFill>
                <a:srgbClr val="002060"/>
              </a:solidFill>
              <a:latin typeface="+mj-lt"/>
            </a:endParaRPr>
          </a:p>
          <a:p>
            <a:r>
              <a:rPr lang="uk-UA" sz="4000" b="1" dirty="0">
                <a:solidFill>
                  <a:srgbClr val="002060"/>
                </a:solidFill>
                <a:latin typeface="+mj-lt"/>
              </a:rPr>
              <a:t>	</a:t>
            </a:r>
            <a:r>
              <a:rPr lang="uk-UA" sz="4000" b="1" dirty="0" err="1">
                <a:solidFill>
                  <a:srgbClr val="002060"/>
                </a:solidFill>
                <a:latin typeface="+mj-lt"/>
              </a:rPr>
              <a:t>-Означає</a:t>
            </a:r>
            <a:r>
              <a:rPr lang="uk-UA" sz="4000" b="1" dirty="0">
                <a:solidFill>
                  <a:srgbClr val="002060"/>
                </a:solidFill>
                <a:latin typeface="+mj-lt"/>
              </a:rPr>
              <a:t> явища природи, 	стан погоди, час та </a:t>
            </a:r>
            <a:r>
              <a:rPr lang="uk-UA" sz="4000" b="1" dirty="0" smtClean="0">
                <a:solidFill>
                  <a:srgbClr val="002060"/>
                </a:solidFill>
                <a:latin typeface="+mj-lt"/>
              </a:rPr>
              <a:t>відстань.</a:t>
            </a:r>
            <a:endParaRPr lang="ru-RU" sz="4000" dirty="0">
              <a:solidFill>
                <a:srgbClr val="002060"/>
              </a:solidFill>
              <a:latin typeface="+mj-lt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7924"/>
            <a:ext cx="9143999" cy="7033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42844" y="214290"/>
            <a:ext cx="885831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____ it _____   in summer</a:t>
            </a:r>
            <a:r>
              <a:rPr lang="ru-RU" sz="4400" b="1" dirty="0" smtClean="0">
                <a:latin typeface="+mj-lt"/>
              </a:rPr>
              <a:t>?</a:t>
            </a:r>
            <a:endParaRPr lang="en-US" sz="4400" b="1" dirty="0" smtClean="0">
              <a:latin typeface="+mj-lt"/>
            </a:endParaRPr>
          </a:p>
          <a:p>
            <a:pPr marL="742950" indent="-742950"/>
            <a:r>
              <a:rPr lang="en-US" sz="4000" b="1" dirty="0" smtClean="0">
                <a:solidFill>
                  <a:srgbClr val="0070C0"/>
                </a:solidFill>
                <a:latin typeface="+mj-lt"/>
              </a:rPr>
              <a:t>a) Did  snow    b) Does it      c) Is snowing</a:t>
            </a:r>
          </a:p>
          <a:p>
            <a:pPr marL="742950" indent="-742950">
              <a:buAutoNum type="alphaLcParenR"/>
            </a:pPr>
            <a:endParaRPr lang="en-US" sz="4000" b="1" dirty="0">
              <a:latin typeface="+mj-lt"/>
            </a:endParaRPr>
          </a:p>
          <a:p>
            <a:pPr marL="742950" indent="-742950" algn="ctr"/>
            <a:r>
              <a:rPr lang="en-US" sz="4000" b="1" dirty="0" smtClean="0">
                <a:latin typeface="+mj-lt"/>
              </a:rPr>
              <a:t>_____ it _____   last Monday</a:t>
            </a:r>
            <a:r>
              <a:rPr lang="ru-RU" sz="4000" b="1" dirty="0" smtClean="0">
                <a:latin typeface="+mj-lt"/>
              </a:rPr>
              <a:t>?</a:t>
            </a:r>
            <a:endParaRPr lang="en-US" sz="4000" b="1" dirty="0" smtClean="0">
              <a:latin typeface="+mj-lt"/>
            </a:endParaRPr>
          </a:p>
          <a:p>
            <a:pPr marL="742950" indent="-742950"/>
            <a:r>
              <a:rPr lang="en-US" sz="4000" b="1" dirty="0" smtClean="0">
                <a:solidFill>
                  <a:srgbClr val="0070C0"/>
                </a:solidFill>
                <a:latin typeface="+mj-lt"/>
              </a:rPr>
              <a:t>a) Did snow     b) Does it       c) Is snowing</a:t>
            </a:r>
          </a:p>
          <a:p>
            <a:pPr marL="742950" indent="-742950">
              <a:buAutoNum type="alphaLcParenR"/>
            </a:pPr>
            <a:endParaRPr lang="en-US" sz="4000" b="1" dirty="0">
              <a:latin typeface="+mj-lt"/>
            </a:endParaRPr>
          </a:p>
          <a:p>
            <a:pPr marL="742950" indent="-742950" algn="ctr"/>
            <a:r>
              <a:rPr lang="en-US" sz="4000" b="1" dirty="0" smtClean="0">
                <a:latin typeface="+mj-lt"/>
              </a:rPr>
              <a:t>Look</a:t>
            </a:r>
            <a:r>
              <a:rPr lang="ru-RU" sz="4000" b="1" dirty="0" smtClean="0">
                <a:latin typeface="+mj-lt"/>
              </a:rPr>
              <a:t>!  </a:t>
            </a:r>
            <a:r>
              <a:rPr lang="en-US" sz="4000" b="1" dirty="0" smtClean="0">
                <a:latin typeface="+mj-lt"/>
              </a:rPr>
              <a:t>____  it  _______ at this moment</a:t>
            </a:r>
            <a:r>
              <a:rPr lang="ru-RU" sz="4000" b="1" dirty="0" smtClean="0">
                <a:latin typeface="+mj-lt"/>
              </a:rPr>
              <a:t>?</a:t>
            </a:r>
            <a:endParaRPr lang="en-US" sz="4000" b="1" dirty="0" smtClean="0">
              <a:latin typeface="+mj-lt"/>
            </a:endParaRPr>
          </a:p>
          <a:p>
            <a:pPr marL="742950" indent="-742950"/>
            <a:r>
              <a:rPr lang="en-US" sz="4000" b="1" dirty="0" smtClean="0">
                <a:solidFill>
                  <a:srgbClr val="0070C0"/>
                </a:solidFill>
                <a:latin typeface="+mj-lt"/>
              </a:rPr>
              <a:t>a) Did snow     b) Does it     c) Is snowing</a:t>
            </a:r>
            <a:endParaRPr lang="ru-RU" sz="4000" b="1" dirty="0" smtClean="0">
              <a:solidFill>
                <a:srgbClr val="0070C0"/>
              </a:solidFill>
              <a:latin typeface="+mj-lt"/>
            </a:endParaRPr>
          </a:p>
          <a:p>
            <a:pPr marL="742950" indent="-742950"/>
            <a:endParaRPr lang="en-US" sz="4000" b="1" dirty="0" smtClean="0">
              <a:latin typeface="+mj-lt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7924"/>
            <a:ext cx="9143999" cy="7033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357158" y="0"/>
            <a:ext cx="835824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  <a:latin typeface="+mj-lt"/>
              </a:rPr>
              <a:t>Make up the sentences</a:t>
            </a:r>
            <a:r>
              <a:rPr lang="ru-RU" sz="4400" b="1" dirty="0" smtClean="0">
                <a:solidFill>
                  <a:srgbClr val="FF0000"/>
                </a:solidFill>
                <a:latin typeface="+mj-lt"/>
              </a:rPr>
              <a:t>:</a:t>
            </a:r>
            <a:endParaRPr lang="en-US" sz="4400" b="1" dirty="0" smtClean="0">
              <a:solidFill>
                <a:srgbClr val="FF0000"/>
              </a:solidFill>
              <a:latin typeface="+mj-lt"/>
            </a:endParaRPr>
          </a:p>
          <a:p>
            <a:r>
              <a:rPr lang="en-US" sz="3200" b="1" dirty="0" smtClean="0">
                <a:solidFill>
                  <a:srgbClr val="FF0000"/>
                </a:solidFill>
                <a:latin typeface="+mj-lt"/>
              </a:rPr>
              <a:t>Drizzle - </a:t>
            </a:r>
            <a:r>
              <a:rPr lang="uk-UA" sz="3200" b="1" dirty="0" err="1" smtClean="0">
                <a:solidFill>
                  <a:srgbClr val="FF0000"/>
                </a:solidFill>
                <a:latin typeface="+mj-lt"/>
              </a:rPr>
              <a:t>моросити</a:t>
            </a:r>
            <a:endParaRPr lang="ru-RU" sz="32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4348" y="1428736"/>
            <a:ext cx="8572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8000" b="1" dirty="0" smtClean="0">
              <a:latin typeface="+mj-lt"/>
            </a:endParaRPr>
          </a:p>
          <a:p>
            <a:r>
              <a:rPr lang="en-US" sz="8000" b="1" dirty="0" smtClean="0">
                <a:latin typeface="+mj-lt"/>
              </a:rPr>
              <a:t>It</a:t>
            </a:r>
            <a:endParaRPr lang="ru-RU" sz="8000" b="1" dirty="0">
              <a:latin typeface="+mj-lt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>
            <a:off x="-964445" y="3821909"/>
            <a:ext cx="49292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714480" y="1357298"/>
            <a:ext cx="250033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+mj-lt"/>
              </a:rPr>
              <a:t>d</a:t>
            </a:r>
            <a:r>
              <a:rPr lang="en-US" sz="4000" b="1" dirty="0" smtClean="0">
                <a:latin typeface="+mj-lt"/>
              </a:rPr>
              <a:t>rizzles</a:t>
            </a:r>
          </a:p>
          <a:p>
            <a:r>
              <a:rPr lang="en-US" sz="4000" b="1" dirty="0">
                <a:latin typeface="+mj-lt"/>
              </a:rPr>
              <a:t>i</a:t>
            </a:r>
            <a:r>
              <a:rPr lang="en-US" sz="4000" b="1" dirty="0" smtClean="0">
                <a:latin typeface="+mj-lt"/>
              </a:rPr>
              <a:t>s snowing</a:t>
            </a:r>
          </a:p>
          <a:p>
            <a:r>
              <a:rPr lang="en-US" sz="4000" b="1" dirty="0">
                <a:latin typeface="+mj-lt"/>
              </a:rPr>
              <a:t>d</a:t>
            </a:r>
            <a:r>
              <a:rPr lang="en-US" sz="4000" b="1" dirty="0" smtClean="0">
                <a:latin typeface="+mj-lt"/>
              </a:rPr>
              <a:t>rizzled</a:t>
            </a:r>
          </a:p>
          <a:p>
            <a:r>
              <a:rPr lang="en-US" sz="4000" b="1" dirty="0">
                <a:latin typeface="+mj-lt"/>
              </a:rPr>
              <a:t>s</a:t>
            </a:r>
            <a:r>
              <a:rPr lang="en-US" sz="4000" b="1" dirty="0" smtClean="0">
                <a:latin typeface="+mj-lt"/>
              </a:rPr>
              <a:t>nows</a:t>
            </a:r>
          </a:p>
          <a:p>
            <a:r>
              <a:rPr lang="en-US" sz="4000" b="1" dirty="0" smtClean="0">
                <a:latin typeface="+mj-lt"/>
              </a:rPr>
              <a:t>rained</a:t>
            </a:r>
          </a:p>
          <a:p>
            <a:r>
              <a:rPr lang="en-US" sz="4000" b="1" dirty="0">
                <a:latin typeface="+mj-lt"/>
              </a:rPr>
              <a:t>i</a:t>
            </a:r>
            <a:r>
              <a:rPr lang="en-US" sz="4000" b="1" dirty="0" smtClean="0">
                <a:latin typeface="+mj-lt"/>
              </a:rPr>
              <a:t>s drizzling</a:t>
            </a:r>
          </a:p>
          <a:p>
            <a:r>
              <a:rPr lang="en-US" sz="4000" b="1" dirty="0">
                <a:latin typeface="+mj-lt"/>
              </a:rPr>
              <a:t>s</a:t>
            </a:r>
            <a:r>
              <a:rPr lang="en-US" sz="4000" b="1" dirty="0" smtClean="0">
                <a:latin typeface="+mj-lt"/>
              </a:rPr>
              <a:t>nowed</a:t>
            </a:r>
          </a:p>
          <a:p>
            <a:r>
              <a:rPr lang="en-US" sz="4000" b="1" dirty="0">
                <a:latin typeface="+mj-lt"/>
              </a:rPr>
              <a:t>r</a:t>
            </a:r>
            <a:r>
              <a:rPr lang="en-US" sz="4000" b="1" dirty="0" smtClean="0">
                <a:latin typeface="+mj-lt"/>
              </a:rPr>
              <a:t>ains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5400000">
            <a:off x="1714480" y="3786190"/>
            <a:ext cx="48577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500562" y="1357298"/>
            <a:ext cx="435771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+mj-lt"/>
              </a:rPr>
              <a:t>in </a:t>
            </a:r>
            <a:r>
              <a:rPr lang="en-US" sz="4000" b="1" dirty="0" smtClean="0">
                <a:latin typeface="+mj-lt"/>
              </a:rPr>
              <a:t>autumn</a:t>
            </a:r>
          </a:p>
          <a:p>
            <a:r>
              <a:rPr lang="en-US" sz="4000" b="1" dirty="0" smtClean="0">
                <a:latin typeface="+mj-lt"/>
              </a:rPr>
              <a:t>Two days ago</a:t>
            </a:r>
          </a:p>
          <a:p>
            <a:r>
              <a:rPr lang="en-US" sz="4000" b="1" dirty="0">
                <a:latin typeface="+mj-lt"/>
              </a:rPr>
              <a:t>a</a:t>
            </a:r>
            <a:r>
              <a:rPr lang="en-US" sz="4000" b="1" dirty="0" smtClean="0">
                <a:latin typeface="+mj-lt"/>
              </a:rPr>
              <a:t>t this moment</a:t>
            </a:r>
          </a:p>
          <a:p>
            <a:r>
              <a:rPr lang="en-US" sz="4000" b="1" dirty="0" smtClean="0">
                <a:latin typeface="+mj-lt"/>
              </a:rPr>
              <a:t>in winter</a:t>
            </a:r>
          </a:p>
          <a:p>
            <a:r>
              <a:rPr lang="en-US" sz="4000" b="1" dirty="0">
                <a:latin typeface="+mj-lt"/>
              </a:rPr>
              <a:t>n</a:t>
            </a:r>
            <a:r>
              <a:rPr lang="en-US" sz="4000" b="1" dirty="0" smtClean="0">
                <a:latin typeface="+mj-lt"/>
              </a:rPr>
              <a:t>ow</a:t>
            </a:r>
          </a:p>
          <a:p>
            <a:r>
              <a:rPr lang="en-US" sz="4000" b="1" dirty="0">
                <a:latin typeface="+mj-lt"/>
              </a:rPr>
              <a:t>l</a:t>
            </a:r>
            <a:r>
              <a:rPr lang="en-US" sz="4000" b="1" dirty="0" smtClean="0">
                <a:latin typeface="+mj-lt"/>
              </a:rPr>
              <a:t>ast week</a:t>
            </a:r>
          </a:p>
          <a:p>
            <a:r>
              <a:rPr lang="en-US" sz="4000" b="1" dirty="0" smtClean="0">
                <a:latin typeface="+mj-lt"/>
              </a:rPr>
              <a:t>every February</a:t>
            </a:r>
          </a:p>
          <a:p>
            <a:r>
              <a:rPr lang="en-US" sz="4000" b="1" dirty="0" smtClean="0">
                <a:latin typeface="+mj-lt"/>
              </a:rPr>
              <a:t>yesterday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7924"/>
            <a:ext cx="9143999" cy="7033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0" y="0"/>
            <a:ext cx="89297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  <a:latin typeface="+mj-lt"/>
              </a:rPr>
              <a:t>Describe the pictures with impersonal sentences</a:t>
            </a:r>
            <a:endParaRPr lang="ru-RU" sz="44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809853">
            <a:off x="518606" y="1804498"/>
            <a:ext cx="2278000" cy="2278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285720" y="4786322"/>
            <a:ext cx="27860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+mj-lt"/>
              </a:rPr>
              <a:t>Let’s go to the yard because…</a:t>
            </a:r>
          </a:p>
          <a:p>
            <a:r>
              <a:rPr lang="en-US" sz="3200" b="1" dirty="0" smtClean="0">
                <a:latin typeface="+mj-lt"/>
              </a:rPr>
              <a:t>____________</a:t>
            </a:r>
            <a:endParaRPr lang="ru-RU" sz="3200" b="1" dirty="0">
              <a:latin typeface="+mj-lt"/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7554" y="2285992"/>
            <a:ext cx="2238384" cy="167878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3286116" y="4286256"/>
            <a:ext cx="2571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+mj-lt"/>
              </a:rPr>
              <a:t>It is winter.</a:t>
            </a:r>
          </a:p>
          <a:p>
            <a:r>
              <a:rPr lang="en-US" sz="3600" b="1" dirty="0" smtClean="0">
                <a:latin typeface="+mj-lt"/>
              </a:rPr>
              <a:t>__________</a:t>
            </a:r>
            <a:endParaRPr lang="ru-RU" sz="3600" b="1" dirty="0">
              <a:latin typeface="+mj-lt"/>
            </a:endParaRPr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72264" y="1785926"/>
            <a:ext cx="2000264" cy="21241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0" name="TextBox 9"/>
          <p:cNvSpPr txBox="1"/>
          <p:nvPr/>
        </p:nvSpPr>
        <p:spPr>
          <a:xfrm>
            <a:off x="6643702" y="1285860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+mj-lt"/>
              </a:rPr>
              <a:t>Monday</a:t>
            </a:r>
            <a:endParaRPr lang="ru-RU" sz="3600" b="1" dirty="0">
              <a:latin typeface="+mj-lt"/>
            </a:endParaRPr>
          </a:p>
        </p:txBody>
      </p:sp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72264" y="4429132"/>
            <a:ext cx="2238375" cy="14287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2" name="TextBox 11"/>
          <p:cNvSpPr txBox="1"/>
          <p:nvPr/>
        </p:nvSpPr>
        <p:spPr>
          <a:xfrm>
            <a:off x="6500826" y="4000504"/>
            <a:ext cx="24288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+mj-lt"/>
              </a:rPr>
              <a:t>Tuesday</a:t>
            </a:r>
            <a:endParaRPr lang="ru-RU" sz="3200" b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00826" y="5572140"/>
            <a:ext cx="24393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+mj-lt"/>
              </a:rPr>
              <a:t>________</a:t>
            </a:r>
            <a:endParaRPr lang="ru-RU" sz="4400" b="1" dirty="0">
              <a:latin typeface="+mj-lt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7924"/>
            <a:ext cx="9143999" cy="7033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357158" y="2143116"/>
            <a:ext cx="83582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i="1" dirty="0" smtClean="0">
                <a:solidFill>
                  <a:srgbClr val="0070C0"/>
                </a:solidFill>
                <a:latin typeface="+mj-lt"/>
              </a:rPr>
              <a:t>Thanks for your </a:t>
            </a:r>
          </a:p>
          <a:p>
            <a:pPr algn="ctr"/>
            <a:r>
              <a:rPr lang="en-US" sz="6000" b="1" i="1" dirty="0" smtClean="0">
                <a:solidFill>
                  <a:srgbClr val="0070C0"/>
                </a:solidFill>
                <a:latin typeface="+mj-lt"/>
              </a:rPr>
              <a:t>attention</a:t>
            </a:r>
            <a:endParaRPr lang="ru-RU" sz="6000" b="1" i="1" dirty="0">
              <a:solidFill>
                <a:srgbClr val="0070C0"/>
              </a:solidFill>
              <a:latin typeface="+mj-lt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5845"/>
            <a:ext cx="9143999" cy="7033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428596" y="214290"/>
            <a:ext cx="8286840" cy="6267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800" b="1" dirty="0" smtClean="0">
                <a:latin typeface="+mj-lt"/>
              </a:rPr>
              <a:t>Підмет ( </a:t>
            </a:r>
            <a:r>
              <a:rPr lang="en-US" sz="4800" b="1" dirty="0" smtClean="0">
                <a:latin typeface="+mj-lt"/>
              </a:rPr>
              <a:t>subject)</a:t>
            </a:r>
            <a:endParaRPr lang="uk-UA" sz="4800" b="1" dirty="0" smtClean="0">
              <a:latin typeface="+mj-lt"/>
            </a:endParaRPr>
          </a:p>
          <a:p>
            <a:r>
              <a:rPr lang="en-US" sz="4800" b="1" dirty="0" smtClean="0">
                <a:latin typeface="+mj-lt"/>
              </a:rPr>
              <a:t> </a:t>
            </a:r>
            <a:r>
              <a:rPr lang="uk-UA" sz="4800" b="1" dirty="0" smtClean="0">
                <a:latin typeface="+mj-lt"/>
              </a:rPr>
              <a:t>виражається</a:t>
            </a:r>
            <a:r>
              <a:rPr lang="en-US" sz="4800" b="1" dirty="0" smtClean="0">
                <a:latin typeface="+mj-lt"/>
              </a:rPr>
              <a:t> </a:t>
            </a:r>
            <a:r>
              <a:rPr lang="uk-UA" sz="4800" b="1" dirty="0" smtClean="0">
                <a:latin typeface="+mj-lt"/>
              </a:rPr>
              <a:t>за допомогою </a:t>
            </a:r>
          </a:p>
          <a:p>
            <a:pPr algn="ctr"/>
            <a:r>
              <a:rPr lang="en-US" sz="9600" b="1" dirty="0" smtClean="0">
                <a:solidFill>
                  <a:srgbClr val="FF0000"/>
                </a:solidFill>
                <a:latin typeface="+mj-lt"/>
              </a:rPr>
              <a:t>It</a:t>
            </a:r>
          </a:p>
          <a:p>
            <a:pPr algn="ctr"/>
            <a:r>
              <a:rPr lang="uk-UA" sz="40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На українську мову </a:t>
            </a:r>
            <a:endParaRPr lang="en-US" sz="4000" b="1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algn="ctr"/>
            <a:r>
              <a:rPr lang="uk-UA" sz="40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н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e </a:t>
            </a:r>
            <a:r>
              <a:rPr lang="uk-UA" sz="40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перекладається.</a:t>
            </a:r>
          </a:p>
          <a:p>
            <a:r>
              <a:rPr lang="en-US" sz="4000" b="1" dirty="0" smtClean="0">
                <a:latin typeface="+mj-lt"/>
              </a:rPr>
              <a:t>It is cold. – </a:t>
            </a:r>
            <a:r>
              <a:rPr lang="uk-UA" sz="4000" b="1" dirty="0" smtClean="0">
                <a:latin typeface="+mj-lt"/>
              </a:rPr>
              <a:t>Холодно.</a:t>
            </a:r>
            <a:endParaRPr lang="en-US" sz="4000" b="1" dirty="0" smtClean="0">
              <a:latin typeface="+mj-lt"/>
            </a:endParaRPr>
          </a:p>
          <a:p>
            <a:r>
              <a:rPr lang="en-US" sz="4000" b="1" dirty="0" smtClean="0">
                <a:latin typeface="+mj-lt"/>
              </a:rPr>
              <a:t>	It is hot. – </a:t>
            </a:r>
            <a:r>
              <a:rPr lang="uk-UA" sz="4000" b="1" dirty="0" err="1" smtClean="0">
                <a:latin typeface="+mj-lt"/>
              </a:rPr>
              <a:t>Спекотно</a:t>
            </a:r>
            <a:r>
              <a:rPr lang="uk-UA" sz="4000" b="1" dirty="0" smtClean="0">
                <a:latin typeface="+mj-lt"/>
              </a:rPr>
              <a:t>.</a:t>
            </a:r>
          </a:p>
          <a:p>
            <a:r>
              <a:rPr lang="en-US" sz="4000" b="1" dirty="0" smtClean="0">
                <a:latin typeface="+mj-lt"/>
              </a:rPr>
              <a:t>		It is</a:t>
            </a:r>
            <a:r>
              <a:rPr lang="uk-UA" sz="4000" b="1" dirty="0" smtClean="0">
                <a:latin typeface="+mj-lt"/>
              </a:rPr>
              <a:t> </a:t>
            </a:r>
            <a:r>
              <a:rPr lang="en-US" sz="4000" b="1" dirty="0" smtClean="0">
                <a:latin typeface="+mj-lt"/>
              </a:rPr>
              <a:t>slippery. – </a:t>
            </a:r>
            <a:r>
              <a:rPr lang="uk-UA" sz="4000" b="1" dirty="0" smtClean="0">
                <a:latin typeface="+mj-lt"/>
              </a:rPr>
              <a:t>Слизько.</a:t>
            </a:r>
            <a:endParaRPr lang="uk-UA" sz="4000" b="1" dirty="0">
              <a:latin typeface="+mj-lt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175845"/>
            <a:ext cx="9143999" cy="7033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500034" y="285728"/>
            <a:ext cx="78581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 smtClean="0">
                <a:latin typeface="+mj-lt"/>
              </a:rPr>
              <a:t>Слова можуть бути різними частинами мови:</a:t>
            </a:r>
          </a:p>
          <a:p>
            <a:pPr algn="ctr"/>
            <a:endParaRPr lang="en-US" sz="4000" b="1" dirty="0">
              <a:latin typeface="+mj-lt"/>
            </a:endParaRPr>
          </a:p>
          <a:p>
            <a:pPr algn="ctr"/>
            <a:r>
              <a:rPr lang="en-US" sz="4800" b="1" dirty="0" smtClean="0">
                <a:solidFill>
                  <a:srgbClr val="FF0000"/>
                </a:solidFill>
                <a:latin typeface="+mj-lt"/>
              </a:rPr>
              <a:t>RAIN</a:t>
            </a:r>
          </a:p>
          <a:p>
            <a:pPr algn="ctr"/>
            <a:endParaRPr lang="ru-RU" sz="4800" b="1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4786314" y="2928934"/>
            <a:ext cx="1143008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10800000" flipV="1">
            <a:off x="3071802" y="2928934"/>
            <a:ext cx="1143008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857356" y="4000504"/>
            <a:ext cx="20717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 smtClean="0">
                <a:solidFill>
                  <a:srgbClr val="FF0000"/>
                </a:solidFill>
                <a:latin typeface="+mj-lt"/>
              </a:rPr>
              <a:t>Noun</a:t>
            </a:r>
          </a:p>
          <a:p>
            <a:pPr algn="ctr"/>
            <a:r>
              <a:rPr lang="uk-UA" sz="4000" b="1" i="1" dirty="0" smtClean="0">
                <a:solidFill>
                  <a:srgbClr val="FF0000"/>
                </a:solidFill>
                <a:latin typeface="+mj-lt"/>
              </a:rPr>
              <a:t>Іменник</a:t>
            </a:r>
            <a:endParaRPr lang="ru-RU" sz="4000" b="1" i="1" dirty="0">
              <a:solidFill>
                <a:srgbClr val="FF0000"/>
              </a:solidFill>
              <a:latin typeface="+mj-lt"/>
            </a:endParaRPr>
          </a:p>
          <a:p>
            <a:pPr algn="ctr"/>
            <a:r>
              <a:rPr lang="uk-UA" sz="4000" b="1" i="1" dirty="0" smtClean="0">
                <a:solidFill>
                  <a:srgbClr val="FF0000"/>
                </a:solidFill>
                <a:latin typeface="+mj-lt"/>
              </a:rPr>
              <a:t>Дощ</a:t>
            </a:r>
            <a:endParaRPr lang="ru-RU" sz="4000" b="1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86380" y="3857628"/>
            <a:ext cx="25003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 smtClean="0">
                <a:solidFill>
                  <a:srgbClr val="FF0000"/>
                </a:solidFill>
                <a:latin typeface="+mj-lt"/>
              </a:rPr>
              <a:t>Verb</a:t>
            </a:r>
          </a:p>
          <a:p>
            <a:pPr algn="ctr"/>
            <a:r>
              <a:rPr lang="uk-UA" sz="4000" b="1" i="1" dirty="0" smtClean="0">
                <a:solidFill>
                  <a:srgbClr val="FF0000"/>
                </a:solidFill>
                <a:latin typeface="+mj-lt"/>
              </a:rPr>
              <a:t>Дієслово</a:t>
            </a:r>
          </a:p>
          <a:p>
            <a:pPr algn="ctr"/>
            <a:r>
              <a:rPr lang="uk-UA" sz="4000" b="1" i="1" dirty="0" smtClean="0">
                <a:solidFill>
                  <a:srgbClr val="FF0000"/>
                </a:solidFill>
                <a:latin typeface="+mj-lt"/>
              </a:rPr>
              <a:t>Іде дощ</a:t>
            </a:r>
            <a:endParaRPr lang="ru-RU" sz="4000" b="1" i="1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7924"/>
            <a:ext cx="9143999" cy="7033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85720" y="285728"/>
            <a:ext cx="8572560" cy="6503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 smtClean="0">
                <a:latin typeface="+mj-lt"/>
              </a:rPr>
              <a:t>Відмінювання за часами</a:t>
            </a:r>
          </a:p>
          <a:p>
            <a:r>
              <a:rPr lang="en-US" sz="4400" b="1" dirty="0" smtClean="0">
                <a:solidFill>
                  <a:srgbClr val="FF0000"/>
                </a:solidFill>
                <a:latin typeface="+mj-lt"/>
              </a:rPr>
              <a:t>It</a:t>
            </a:r>
            <a:r>
              <a:rPr lang="en-US" sz="4400" b="1" dirty="0" smtClean="0">
                <a:latin typeface="+mj-lt"/>
              </a:rPr>
              <a:t> often rain</a:t>
            </a:r>
            <a:r>
              <a:rPr lang="en-US" sz="4400" b="1" dirty="0" smtClean="0">
                <a:solidFill>
                  <a:srgbClr val="FF0000"/>
                </a:solidFill>
                <a:latin typeface="+mj-lt"/>
              </a:rPr>
              <a:t>s</a:t>
            </a:r>
            <a:r>
              <a:rPr lang="en-US" sz="4400" b="1" dirty="0" smtClean="0">
                <a:latin typeface="+mj-lt"/>
              </a:rPr>
              <a:t> in autumn.</a:t>
            </a:r>
          </a:p>
          <a:p>
            <a:r>
              <a:rPr lang="uk-UA" sz="4400" b="1" dirty="0" smtClean="0">
                <a:latin typeface="+mj-lt"/>
              </a:rPr>
              <a:t>Восени часто йде дощ.</a:t>
            </a:r>
            <a:r>
              <a:rPr lang="uk-UA" sz="1600" b="1" dirty="0">
                <a:latin typeface="+mj-lt"/>
              </a:rPr>
              <a:t> </a:t>
            </a:r>
            <a:endParaRPr lang="uk-UA" sz="4400" b="1" dirty="0" smtClean="0">
              <a:latin typeface="+mj-lt"/>
            </a:endParaRPr>
          </a:p>
          <a:p>
            <a:r>
              <a:rPr lang="uk-UA" sz="4400" b="1" dirty="0">
                <a:latin typeface="+mj-lt"/>
              </a:rPr>
              <a:t>		</a:t>
            </a:r>
            <a:r>
              <a:rPr lang="uk-UA" sz="4400" b="1" dirty="0" smtClean="0">
                <a:latin typeface="+mj-lt"/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  <a:latin typeface="+mj-lt"/>
              </a:rPr>
              <a:t>It is </a:t>
            </a:r>
            <a:r>
              <a:rPr lang="en-US" sz="4400" b="1" dirty="0" smtClean="0">
                <a:latin typeface="+mj-lt"/>
              </a:rPr>
              <a:t>rain</a:t>
            </a:r>
            <a:r>
              <a:rPr lang="en-US" sz="4400" b="1" dirty="0" smtClean="0">
                <a:solidFill>
                  <a:srgbClr val="FF0000"/>
                </a:solidFill>
                <a:latin typeface="+mj-lt"/>
              </a:rPr>
              <a:t>ing</a:t>
            </a:r>
            <a:r>
              <a:rPr lang="en-US" sz="4400" b="1" dirty="0" smtClean="0">
                <a:latin typeface="+mj-lt"/>
              </a:rPr>
              <a:t> now.</a:t>
            </a:r>
          </a:p>
          <a:p>
            <a:r>
              <a:rPr lang="en-US" sz="4400" b="1" dirty="0">
                <a:latin typeface="+mj-lt"/>
              </a:rPr>
              <a:t>	</a:t>
            </a:r>
            <a:r>
              <a:rPr lang="uk-UA" sz="4400" b="1" dirty="0" smtClean="0">
                <a:latin typeface="+mj-lt"/>
              </a:rPr>
              <a:t>	</a:t>
            </a:r>
            <a:r>
              <a:rPr lang="uk-UA" sz="4400" b="1" dirty="0">
                <a:latin typeface="+mj-lt"/>
              </a:rPr>
              <a:t> </a:t>
            </a:r>
            <a:r>
              <a:rPr lang="uk-UA" sz="4400" b="1" dirty="0" smtClean="0">
                <a:latin typeface="+mj-lt"/>
              </a:rPr>
              <a:t>Зараз іде дощ.</a:t>
            </a:r>
          </a:p>
          <a:p>
            <a:endParaRPr lang="uk-UA" sz="1600" b="1" dirty="0" smtClean="0">
              <a:latin typeface="+mj-lt"/>
            </a:endParaRPr>
          </a:p>
          <a:p>
            <a:r>
              <a:rPr lang="en-US" sz="4400" b="1" dirty="0" smtClean="0">
                <a:solidFill>
                  <a:srgbClr val="FF0000"/>
                </a:solidFill>
                <a:latin typeface="+mj-lt"/>
              </a:rPr>
              <a:t>It</a:t>
            </a:r>
            <a:r>
              <a:rPr lang="en-US" sz="4400" b="1" dirty="0" smtClean="0">
                <a:latin typeface="+mj-lt"/>
              </a:rPr>
              <a:t> rain</a:t>
            </a:r>
            <a:r>
              <a:rPr lang="en-US" sz="4400" b="1" dirty="0" smtClean="0">
                <a:solidFill>
                  <a:srgbClr val="FF0000"/>
                </a:solidFill>
                <a:latin typeface="+mj-lt"/>
              </a:rPr>
              <a:t>ed</a:t>
            </a:r>
            <a:r>
              <a:rPr lang="en-US" sz="4400" b="1" dirty="0" smtClean="0">
                <a:latin typeface="+mj-lt"/>
              </a:rPr>
              <a:t> yesterday.</a:t>
            </a:r>
          </a:p>
          <a:p>
            <a:r>
              <a:rPr lang="uk-UA" sz="4400" b="1" dirty="0" smtClean="0">
                <a:latin typeface="+mj-lt"/>
              </a:rPr>
              <a:t>Вчора йшов дощ.</a:t>
            </a:r>
          </a:p>
          <a:p>
            <a:endParaRPr lang="uk-UA" sz="4400" b="1" dirty="0" smtClean="0">
              <a:latin typeface="+mj-lt"/>
            </a:endParaRPr>
          </a:p>
          <a:p>
            <a:endParaRPr lang="ru-RU" sz="4400" b="1" dirty="0">
              <a:latin typeface="+mj-lt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021200">
            <a:off x="785786" y="2500306"/>
            <a:ext cx="10953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743103">
            <a:off x="6631879" y="1473528"/>
            <a:ext cx="1905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86644" y="4929198"/>
            <a:ext cx="1643064" cy="1643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29256" y="4214818"/>
            <a:ext cx="1428760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7924"/>
            <a:ext cx="9143999" cy="7033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357158" y="142853"/>
            <a:ext cx="8358246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  <a:latin typeface="+mj-lt"/>
              </a:rPr>
              <a:t>Present Simple Tense</a:t>
            </a:r>
            <a:endParaRPr lang="ru-RU" sz="4800" b="1" dirty="0" smtClean="0">
              <a:solidFill>
                <a:srgbClr val="FF0000"/>
              </a:solidFill>
              <a:latin typeface="+mj-lt"/>
            </a:endParaRPr>
          </a:p>
          <a:p>
            <a:r>
              <a:rPr lang="en-US" sz="4800" b="1" dirty="0" smtClean="0">
                <a:solidFill>
                  <a:srgbClr val="FF0000"/>
                </a:solidFill>
                <a:latin typeface="+mj-lt"/>
              </a:rPr>
              <a:t>+ </a:t>
            </a:r>
            <a:r>
              <a:rPr lang="en-US" sz="4800" b="1" dirty="0" smtClean="0">
                <a:latin typeface="+mj-lt"/>
              </a:rPr>
              <a:t>It rain</a:t>
            </a:r>
            <a:r>
              <a:rPr lang="en-US" sz="4800" b="1" dirty="0" smtClean="0">
                <a:solidFill>
                  <a:srgbClr val="FF0000"/>
                </a:solidFill>
                <a:latin typeface="+mj-lt"/>
              </a:rPr>
              <a:t>s </a:t>
            </a:r>
            <a:r>
              <a:rPr lang="en-US" sz="4800" b="1" dirty="0" smtClean="0">
                <a:latin typeface="+mj-lt"/>
              </a:rPr>
              <a:t>in autumn.</a:t>
            </a:r>
          </a:p>
          <a:p>
            <a:r>
              <a:rPr lang="en-US" sz="4800" b="1" dirty="0" smtClean="0">
                <a:solidFill>
                  <a:srgbClr val="FF0000"/>
                </a:solidFill>
                <a:latin typeface="+mj-lt"/>
              </a:rPr>
              <a:t>-  </a:t>
            </a:r>
            <a:r>
              <a:rPr lang="en-US" sz="4800" b="1" dirty="0" smtClean="0">
                <a:latin typeface="+mj-lt"/>
              </a:rPr>
              <a:t>It </a:t>
            </a:r>
            <a:r>
              <a:rPr lang="en-US" sz="4800" b="1" dirty="0" smtClean="0">
                <a:solidFill>
                  <a:srgbClr val="FF0000"/>
                </a:solidFill>
                <a:latin typeface="+mj-lt"/>
              </a:rPr>
              <a:t>doesn’t </a:t>
            </a:r>
            <a:r>
              <a:rPr lang="en-US" sz="4800" b="1" dirty="0" smtClean="0">
                <a:latin typeface="+mj-lt"/>
              </a:rPr>
              <a:t>rain in winter.</a:t>
            </a:r>
          </a:p>
          <a:p>
            <a:r>
              <a:rPr lang="ru-RU" sz="4800" b="1" dirty="0" smtClean="0">
                <a:solidFill>
                  <a:srgbClr val="FF0000"/>
                </a:solidFill>
                <a:latin typeface="+mj-lt"/>
              </a:rPr>
              <a:t>? </a:t>
            </a:r>
            <a:r>
              <a:rPr lang="en-US" sz="4800" b="1" dirty="0" smtClean="0">
                <a:solidFill>
                  <a:srgbClr val="FF0000"/>
                </a:solidFill>
                <a:latin typeface="+mj-lt"/>
              </a:rPr>
              <a:t>Does </a:t>
            </a:r>
            <a:r>
              <a:rPr lang="en-US" sz="4800" b="1" dirty="0" smtClean="0">
                <a:latin typeface="+mj-lt"/>
              </a:rPr>
              <a:t>it rain in autumn</a:t>
            </a:r>
            <a:r>
              <a:rPr lang="ru-RU" sz="4800" b="1" dirty="0" smtClean="0">
                <a:latin typeface="+mj-lt"/>
              </a:rPr>
              <a:t>?</a:t>
            </a:r>
            <a:endParaRPr lang="en-US" sz="4800" b="1" dirty="0" smtClean="0">
              <a:latin typeface="+mj-lt"/>
            </a:endParaRPr>
          </a:p>
          <a:p>
            <a:r>
              <a:rPr lang="en-US" sz="4800" b="1" dirty="0" smtClean="0">
                <a:latin typeface="+mj-lt"/>
              </a:rPr>
              <a:t>		Yes, it does.</a:t>
            </a:r>
          </a:p>
          <a:p>
            <a:r>
              <a:rPr lang="en-US" sz="4800" b="1" dirty="0">
                <a:latin typeface="+mj-lt"/>
              </a:rPr>
              <a:t>	</a:t>
            </a:r>
            <a:r>
              <a:rPr lang="en-US" sz="4800" b="1" dirty="0" smtClean="0">
                <a:latin typeface="+mj-lt"/>
              </a:rPr>
              <a:t>	No, it doesn’t.</a:t>
            </a:r>
          </a:p>
          <a:p>
            <a:r>
              <a:rPr lang="en-US" sz="4800" b="1" dirty="0">
                <a:latin typeface="+mj-lt"/>
              </a:rPr>
              <a:t>	</a:t>
            </a:r>
            <a:endParaRPr lang="ru-RU" sz="4800" b="1" dirty="0" smtClean="0">
              <a:latin typeface="+mj-lt"/>
            </a:endParaRPr>
          </a:p>
          <a:p>
            <a:endParaRPr lang="en-US" sz="4800" b="1" dirty="0" smtClean="0">
              <a:solidFill>
                <a:srgbClr val="FF0000"/>
              </a:solidFill>
              <a:latin typeface="+mj-lt"/>
            </a:endParaRPr>
          </a:p>
          <a:p>
            <a:endParaRPr lang="en-US" sz="4800" b="1" dirty="0" smtClean="0">
              <a:latin typeface="+mj-lt"/>
            </a:endParaRPr>
          </a:p>
          <a:p>
            <a:r>
              <a:rPr lang="en-US" sz="4800" b="1" dirty="0" smtClean="0">
                <a:latin typeface="+mj-lt"/>
              </a:rPr>
              <a:t> </a:t>
            </a:r>
            <a:endParaRPr lang="ru-RU" sz="4800" b="1" dirty="0">
              <a:latin typeface="+mj-lt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930617">
            <a:off x="6429156" y="3998897"/>
            <a:ext cx="1917230" cy="239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803148">
            <a:off x="454519" y="4102495"/>
            <a:ext cx="1777474" cy="2298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5845"/>
            <a:ext cx="9143999" cy="7033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642910" y="571480"/>
            <a:ext cx="82868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  <a:latin typeface="+mj-lt"/>
              </a:rPr>
              <a:t>Past Simple Tense</a:t>
            </a:r>
            <a:endParaRPr lang="ru-RU" sz="4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910" y="1428736"/>
            <a:ext cx="778674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+mj-lt"/>
              </a:rPr>
              <a:t>+</a:t>
            </a:r>
            <a:r>
              <a:rPr lang="en-US" sz="4400" b="1" dirty="0" smtClean="0">
                <a:latin typeface="+mj-lt"/>
              </a:rPr>
              <a:t> It rain</a:t>
            </a:r>
            <a:r>
              <a:rPr lang="en-US" sz="4400" b="1" dirty="0" smtClean="0">
                <a:solidFill>
                  <a:srgbClr val="FF0000"/>
                </a:solidFill>
                <a:latin typeface="+mj-lt"/>
              </a:rPr>
              <a:t>ed</a:t>
            </a:r>
            <a:r>
              <a:rPr lang="en-US" sz="4400" b="1" dirty="0" smtClean="0">
                <a:latin typeface="+mj-lt"/>
              </a:rPr>
              <a:t> yesterday.</a:t>
            </a:r>
          </a:p>
          <a:p>
            <a:r>
              <a:rPr lang="en-US" sz="4400" b="1" dirty="0" smtClean="0">
                <a:latin typeface="+mj-lt"/>
              </a:rPr>
              <a:t>- It </a:t>
            </a:r>
            <a:r>
              <a:rPr lang="en-US" sz="4400" b="1" dirty="0" smtClean="0">
                <a:solidFill>
                  <a:srgbClr val="FF0000"/>
                </a:solidFill>
                <a:latin typeface="+mj-lt"/>
              </a:rPr>
              <a:t>didn’t</a:t>
            </a:r>
            <a:r>
              <a:rPr lang="en-US" sz="4400" b="1" dirty="0" smtClean="0">
                <a:latin typeface="+mj-lt"/>
              </a:rPr>
              <a:t> rain six days ago.</a:t>
            </a:r>
          </a:p>
          <a:p>
            <a:r>
              <a:rPr lang="ru-RU" sz="4400" b="1" dirty="0" smtClean="0">
                <a:solidFill>
                  <a:srgbClr val="FF0000"/>
                </a:solidFill>
                <a:latin typeface="+mj-lt"/>
              </a:rPr>
              <a:t>?</a:t>
            </a:r>
            <a:r>
              <a:rPr lang="ru-RU" sz="4400" b="1" dirty="0" smtClean="0">
                <a:latin typeface="+mj-lt"/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  <a:latin typeface="+mj-lt"/>
              </a:rPr>
              <a:t>Did</a:t>
            </a:r>
            <a:r>
              <a:rPr lang="en-US" sz="4400" b="1" dirty="0" smtClean="0">
                <a:latin typeface="+mj-lt"/>
              </a:rPr>
              <a:t> it rain yesterday</a:t>
            </a:r>
            <a:r>
              <a:rPr lang="ru-RU" sz="4400" b="1" dirty="0" smtClean="0">
                <a:latin typeface="+mj-lt"/>
              </a:rPr>
              <a:t>?</a:t>
            </a:r>
            <a:endParaRPr lang="en-US" sz="4400" b="1" dirty="0" smtClean="0">
              <a:latin typeface="+mj-lt"/>
            </a:endParaRPr>
          </a:p>
          <a:p>
            <a:r>
              <a:rPr lang="en-US" sz="4400" b="1" dirty="0">
                <a:latin typeface="+mj-lt"/>
              </a:rPr>
              <a:t>	</a:t>
            </a:r>
            <a:r>
              <a:rPr lang="en-US" sz="4400" b="1" dirty="0" smtClean="0">
                <a:latin typeface="+mj-lt"/>
              </a:rPr>
              <a:t>Yes, it did.</a:t>
            </a:r>
          </a:p>
          <a:p>
            <a:r>
              <a:rPr lang="en-US" sz="4400" b="1" dirty="0">
                <a:latin typeface="+mj-lt"/>
              </a:rPr>
              <a:t>	</a:t>
            </a:r>
            <a:r>
              <a:rPr lang="en-US" sz="4400" b="1" dirty="0" smtClean="0">
                <a:latin typeface="+mj-lt"/>
              </a:rPr>
              <a:t>No, it didn’t.</a:t>
            </a:r>
            <a:endParaRPr lang="ru-RU" sz="4400" b="1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72132" y="3643314"/>
            <a:ext cx="292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  <a:latin typeface="+mj-lt"/>
              </a:rPr>
              <a:t>did</a:t>
            </a:r>
            <a:endParaRPr lang="ru-RU" sz="5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6786578" y="4429132"/>
            <a:ext cx="484632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4786314" y="5000636"/>
            <a:ext cx="40719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i="1" dirty="0" smtClean="0">
                <a:latin typeface="+mj-lt"/>
              </a:rPr>
              <a:t>Не потрібні:</a:t>
            </a:r>
            <a:endParaRPr lang="en-US" sz="3200" b="1" i="1" dirty="0" smtClean="0">
              <a:latin typeface="+mj-lt"/>
            </a:endParaRPr>
          </a:p>
          <a:p>
            <a:pPr algn="ctr"/>
            <a:r>
              <a:rPr lang="en-US" sz="4800" b="1" i="1" dirty="0" err="1" smtClean="0">
                <a:solidFill>
                  <a:srgbClr val="FF0000"/>
                </a:solidFill>
                <a:latin typeface="+mj-lt"/>
              </a:rPr>
              <a:t>ed</a:t>
            </a:r>
            <a:r>
              <a:rPr lang="en-US" sz="4800" b="1" i="1" dirty="0" smtClean="0">
                <a:solidFill>
                  <a:srgbClr val="FF0000"/>
                </a:solidFill>
                <a:latin typeface="+mj-lt"/>
              </a:rPr>
              <a:t>	/</a:t>
            </a:r>
            <a:r>
              <a:rPr lang="uk-UA" sz="4800" b="1" i="1" dirty="0" smtClean="0">
                <a:solidFill>
                  <a:srgbClr val="FF0000"/>
                </a:solidFill>
                <a:latin typeface="+mj-lt"/>
              </a:rPr>
              <a:t>ІІ форма</a:t>
            </a:r>
            <a:endParaRPr lang="ru-RU" b="1" i="1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4929190" y="5929330"/>
            <a:ext cx="37862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175845"/>
            <a:ext cx="9143999" cy="7033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285720" y="357166"/>
            <a:ext cx="82153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  <a:latin typeface="+mj-lt"/>
              </a:rPr>
              <a:t>Present Continuous Tense</a:t>
            </a:r>
            <a:endParaRPr lang="ru-RU" sz="4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1214423"/>
            <a:ext cx="7786742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+mj-lt"/>
              </a:rPr>
              <a:t>+</a:t>
            </a:r>
            <a:r>
              <a:rPr lang="en-US" sz="4800" b="1" dirty="0" smtClean="0">
                <a:latin typeface="+mj-lt"/>
              </a:rPr>
              <a:t> It </a:t>
            </a:r>
            <a:r>
              <a:rPr lang="en-US" sz="4800" b="1" dirty="0" smtClean="0">
                <a:solidFill>
                  <a:srgbClr val="FF0000"/>
                </a:solidFill>
                <a:latin typeface="+mj-lt"/>
              </a:rPr>
              <a:t>is </a:t>
            </a:r>
            <a:r>
              <a:rPr lang="en-US" sz="4800" b="1" dirty="0" smtClean="0">
                <a:latin typeface="+mj-lt"/>
              </a:rPr>
              <a:t>rain</a:t>
            </a:r>
            <a:r>
              <a:rPr lang="en-US" sz="4800" b="1" dirty="0" smtClean="0">
                <a:solidFill>
                  <a:srgbClr val="FF0000"/>
                </a:solidFill>
                <a:latin typeface="+mj-lt"/>
              </a:rPr>
              <a:t>ing</a:t>
            </a:r>
            <a:r>
              <a:rPr lang="en-US" sz="4800" b="1" dirty="0" smtClean="0">
                <a:latin typeface="+mj-lt"/>
              </a:rPr>
              <a:t> now.</a:t>
            </a:r>
          </a:p>
          <a:p>
            <a:r>
              <a:rPr lang="ru-RU" sz="4800" b="1" dirty="0" smtClean="0">
                <a:solidFill>
                  <a:srgbClr val="FF0000"/>
                </a:solidFill>
                <a:latin typeface="+mj-lt"/>
              </a:rPr>
              <a:t>- </a:t>
            </a:r>
            <a:r>
              <a:rPr lang="en-US" sz="4800" b="1" dirty="0" smtClean="0">
                <a:latin typeface="+mj-lt"/>
              </a:rPr>
              <a:t>It </a:t>
            </a:r>
            <a:r>
              <a:rPr lang="en-US" sz="4800" b="1" dirty="0" smtClean="0">
                <a:solidFill>
                  <a:srgbClr val="FF0000"/>
                </a:solidFill>
                <a:latin typeface="+mj-lt"/>
              </a:rPr>
              <a:t>is not </a:t>
            </a:r>
            <a:r>
              <a:rPr lang="en-US" sz="4800" b="1" dirty="0" smtClean="0">
                <a:latin typeface="+mj-lt"/>
              </a:rPr>
              <a:t>rain</a:t>
            </a:r>
            <a:r>
              <a:rPr lang="en-US" sz="4800" b="1" dirty="0" smtClean="0">
                <a:solidFill>
                  <a:srgbClr val="FF0000"/>
                </a:solidFill>
                <a:latin typeface="+mj-lt"/>
              </a:rPr>
              <a:t>ing </a:t>
            </a:r>
            <a:r>
              <a:rPr lang="en-US" sz="4800" b="1" dirty="0" smtClean="0">
                <a:latin typeface="+mj-lt"/>
              </a:rPr>
              <a:t>now.</a:t>
            </a:r>
          </a:p>
          <a:p>
            <a:r>
              <a:rPr lang="ru-RU" sz="4800" b="1" dirty="0" smtClean="0">
                <a:latin typeface="+mj-lt"/>
              </a:rPr>
              <a:t>? </a:t>
            </a:r>
            <a:r>
              <a:rPr lang="en-US" sz="4800" b="1" dirty="0" smtClean="0">
                <a:solidFill>
                  <a:srgbClr val="FF0000"/>
                </a:solidFill>
                <a:latin typeface="+mj-lt"/>
              </a:rPr>
              <a:t>Is </a:t>
            </a:r>
            <a:r>
              <a:rPr lang="en-US" sz="4800" b="1" dirty="0" smtClean="0">
                <a:latin typeface="+mj-lt"/>
              </a:rPr>
              <a:t>it rain</a:t>
            </a:r>
            <a:r>
              <a:rPr lang="en-US" sz="4800" b="1" dirty="0" smtClean="0">
                <a:solidFill>
                  <a:srgbClr val="FF0000"/>
                </a:solidFill>
                <a:latin typeface="+mj-lt"/>
              </a:rPr>
              <a:t>ing </a:t>
            </a:r>
            <a:r>
              <a:rPr lang="en-US" sz="4800" b="1" dirty="0" smtClean="0">
                <a:latin typeface="+mj-lt"/>
              </a:rPr>
              <a:t>now</a:t>
            </a:r>
            <a:r>
              <a:rPr lang="ru-RU" sz="4800" b="1" dirty="0" smtClean="0">
                <a:latin typeface="+mj-lt"/>
              </a:rPr>
              <a:t>?</a:t>
            </a:r>
            <a:endParaRPr lang="en-US" sz="4800" b="1" dirty="0" smtClean="0">
              <a:latin typeface="+mj-lt"/>
            </a:endParaRPr>
          </a:p>
          <a:p>
            <a:r>
              <a:rPr lang="en-US" sz="4800" b="1" dirty="0">
                <a:latin typeface="+mj-lt"/>
              </a:rPr>
              <a:t>	</a:t>
            </a:r>
            <a:r>
              <a:rPr lang="en-US" sz="4800" b="1" dirty="0" smtClean="0">
                <a:latin typeface="+mj-lt"/>
              </a:rPr>
              <a:t>Yes, it is.</a:t>
            </a:r>
          </a:p>
          <a:p>
            <a:r>
              <a:rPr lang="en-US" sz="4800" b="1" dirty="0">
                <a:latin typeface="+mj-lt"/>
              </a:rPr>
              <a:t>	</a:t>
            </a:r>
            <a:r>
              <a:rPr lang="en-US" sz="4800" b="1" dirty="0" smtClean="0">
                <a:latin typeface="+mj-lt"/>
              </a:rPr>
              <a:t>No, it is not.</a:t>
            </a:r>
            <a:r>
              <a:rPr lang="ru-RU" sz="4800" b="1" dirty="0" smtClean="0">
                <a:latin typeface="+mj-lt"/>
              </a:rPr>
              <a:t> </a:t>
            </a:r>
            <a:endParaRPr lang="en-US" sz="4800" b="1" dirty="0" smtClean="0">
              <a:latin typeface="+mj-lt"/>
            </a:endParaRPr>
          </a:p>
          <a:p>
            <a:endParaRPr lang="ru-RU" sz="4400" b="1" dirty="0">
              <a:latin typeface="+mj-lt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802188">
            <a:off x="5360975" y="3742458"/>
            <a:ext cx="2972453" cy="222933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7924"/>
            <a:ext cx="9143999" cy="7033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214282" y="142852"/>
            <a:ext cx="857256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+mj-lt"/>
              </a:rPr>
              <a:t>Choose the right word</a:t>
            </a:r>
            <a:r>
              <a:rPr lang="ru-RU" sz="4000" b="1" dirty="0" smtClean="0">
                <a:solidFill>
                  <a:srgbClr val="FF0000"/>
                </a:solidFill>
                <a:latin typeface="+mj-lt"/>
              </a:rPr>
              <a:t>:</a:t>
            </a:r>
          </a:p>
          <a:p>
            <a:r>
              <a:rPr lang="en-US" sz="4000" b="1" dirty="0" smtClean="0">
                <a:latin typeface="+mj-lt"/>
              </a:rPr>
              <a:t>It always  _____ in winter.</a:t>
            </a:r>
          </a:p>
          <a:p>
            <a:r>
              <a:rPr lang="en-US" sz="4000" b="1" dirty="0" smtClean="0">
                <a:solidFill>
                  <a:srgbClr val="0070C0"/>
                </a:solidFill>
                <a:latin typeface="+mj-lt"/>
              </a:rPr>
              <a:t>a) is snowing      b) snows      c) snowed</a:t>
            </a:r>
          </a:p>
          <a:p>
            <a:endParaRPr lang="en-US" sz="4000" b="1" dirty="0" smtClean="0">
              <a:latin typeface="+mj-lt"/>
            </a:endParaRPr>
          </a:p>
          <a:p>
            <a:r>
              <a:rPr lang="en-US" sz="4000" b="1" dirty="0" smtClean="0">
                <a:latin typeface="+mj-lt"/>
              </a:rPr>
              <a:t>It _____ two weeks ago.</a:t>
            </a:r>
          </a:p>
          <a:p>
            <a:pPr marL="742950" indent="-742950"/>
            <a:r>
              <a:rPr lang="en-US" sz="4000" b="1" dirty="0" smtClean="0">
                <a:solidFill>
                  <a:srgbClr val="0070C0"/>
                </a:solidFill>
                <a:latin typeface="+mj-lt"/>
              </a:rPr>
              <a:t>a) is snowing      b) </a:t>
            </a:r>
            <a:r>
              <a:rPr lang="en-US" sz="4000" b="1" dirty="0" smtClean="0">
                <a:solidFill>
                  <a:srgbClr val="0070C0"/>
                </a:solidFill>
              </a:rPr>
              <a:t>snows      c) snowed</a:t>
            </a:r>
          </a:p>
          <a:p>
            <a:pPr marL="742950" indent="-742950">
              <a:buAutoNum type="alphaLcParenR"/>
            </a:pPr>
            <a:endParaRPr lang="en-US" sz="4000" b="1" dirty="0" smtClean="0">
              <a:latin typeface="+mj-lt"/>
            </a:endParaRPr>
          </a:p>
          <a:p>
            <a:pPr marL="742950" indent="-742950"/>
            <a:r>
              <a:rPr lang="en-US" sz="4000" b="1" dirty="0" smtClean="0">
                <a:latin typeface="+mj-lt"/>
              </a:rPr>
              <a:t>It is 4 o’clock. It _____ at this moment.</a:t>
            </a:r>
          </a:p>
          <a:p>
            <a:pPr marL="742950" indent="-742950"/>
            <a:r>
              <a:rPr lang="en-US" sz="4000" b="1" dirty="0" smtClean="0">
                <a:solidFill>
                  <a:srgbClr val="0070C0"/>
                </a:solidFill>
                <a:latin typeface="+mj-lt"/>
              </a:rPr>
              <a:t>a) </a:t>
            </a:r>
            <a:r>
              <a:rPr lang="en-US" sz="4000" b="1" dirty="0">
                <a:solidFill>
                  <a:srgbClr val="0070C0"/>
                </a:solidFill>
              </a:rPr>
              <a:t>is snowing      b) </a:t>
            </a:r>
            <a:r>
              <a:rPr lang="en-US" sz="4000" b="1" dirty="0" smtClean="0">
                <a:solidFill>
                  <a:srgbClr val="0070C0"/>
                </a:solidFill>
              </a:rPr>
              <a:t>snows      c) snowed</a:t>
            </a:r>
          </a:p>
          <a:p>
            <a:pPr marL="742950" indent="-742950"/>
            <a:r>
              <a:rPr lang="en-US" sz="4000" b="1" dirty="0" smtClean="0">
                <a:latin typeface="+mj-lt"/>
              </a:rPr>
              <a:t> 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7924"/>
            <a:ext cx="9143999" cy="7033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214282" y="285728"/>
            <a:ext cx="850112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It _____ snow in summer.</a:t>
            </a:r>
          </a:p>
          <a:p>
            <a:pPr marL="742950" indent="-742950">
              <a:buAutoNum type="alphaLcParenR"/>
            </a:pPr>
            <a:r>
              <a:rPr lang="en-US" sz="4400" b="1" dirty="0" smtClean="0">
                <a:solidFill>
                  <a:srgbClr val="0070C0"/>
                </a:solidFill>
                <a:latin typeface="+mj-lt"/>
              </a:rPr>
              <a:t>didn’t        b) doesn’t         c) isn’t</a:t>
            </a:r>
          </a:p>
          <a:p>
            <a:pPr marL="742950" indent="-742950">
              <a:buAutoNum type="alphaLcParenR"/>
            </a:pPr>
            <a:endParaRPr lang="en-US" sz="4400" b="1" dirty="0" smtClean="0">
              <a:latin typeface="+mj-lt"/>
            </a:endParaRPr>
          </a:p>
          <a:p>
            <a:pPr marL="742950" indent="-742950" algn="ctr"/>
            <a:r>
              <a:rPr lang="en-US" sz="4400" b="1" dirty="0" smtClean="0">
                <a:latin typeface="+mj-lt"/>
              </a:rPr>
              <a:t>It _____ snow last week</a:t>
            </a:r>
            <a:r>
              <a:rPr lang="en-US" sz="4400" b="1" dirty="0" smtClean="0">
                <a:solidFill>
                  <a:srgbClr val="0070C0"/>
                </a:solidFill>
                <a:latin typeface="+mj-lt"/>
              </a:rPr>
              <a:t>.</a:t>
            </a:r>
          </a:p>
          <a:p>
            <a:pPr marL="742950" indent="-742950">
              <a:buAutoNum type="alphaLcParenR"/>
            </a:pPr>
            <a:r>
              <a:rPr lang="en-US" sz="4400" b="1" dirty="0" smtClean="0">
                <a:solidFill>
                  <a:srgbClr val="0070C0"/>
                </a:solidFill>
              </a:rPr>
              <a:t>didn’t         b) doesn’t        c) isn’t</a:t>
            </a:r>
          </a:p>
          <a:p>
            <a:pPr marL="742950" indent="-742950"/>
            <a:endParaRPr lang="en-US" sz="4400" b="1" dirty="0" smtClean="0"/>
          </a:p>
          <a:p>
            <a:pPr marL="742950" indent="-742950" algn="ctr"/>
            <a:r>
              <a:rPr lang="en-US" sz="4400" b="1" dirty="0" smtClean="0">
                <a:latin typeface="+mj-lt"/>
              </a:rPr>
              <a:t>It _____snowing at this moment.</a:t>
            </a:r>
          </a:p>
          <a:p>
            <a:pPr marL="742950" indent="-742950"/>
            <a:r>
              <a:rPr lang="en-US" sz="4400" b="1" dirty="0" smtClean="0">
                <a:solidFill>
                  <a:srgbClr val="0070C0"/>
                </a:solidFill>
              </a:rPr>
              <a:t>a) </a:t>
            </a:r>
            <a:r>
              <a:rPr lang="en-US" sz="4400" b="1" dirty="0" smtClean="0">
                <a:solidFill>
                  <a:srgbClr val="0070C0"/>
                </a:solidFill>
              </a:rPr>
              <a:t>didn’t         b) doesn’t        c) isn’t</a:t>
            </a:r>
          </a:p>
          <a:p>
            <a:pPr marL="742950" indent="-742950"/>
            <a:endParaRPr lang="en-US" sz="4400" b="1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357</Words>
  <Application>Microsoft Office PowerPoint</Application>
  <PresentationFormat>Экран (4:3)</PresentationFormat>
  <Paragraphs>111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43</cp:revision>
  <dcterms:created xsi:type="dcterms:W3CDTF">2014-02-19T17:53:23Z</dcterms:created>
  <dcterms:modified xsi:type="dcterms:W3CDTF">2014-02-19T21:14:40Z</dcterms:modified>
</cp:coreProperties>
</file>