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2" r:id="rId5"/>
    <p:sldId id="260" r:id="rId6"/>
    <p:sldId id="258" r:id="rId7"/>
    <p:sldId id="261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3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AEE87-7263-47AA-A1DA-1115AFB7D6E2}" type="datetimeFigureOut">
              <a:rPr lang="uk-UA" smtClean="0"/>
              <a:pPr/>
              <a:t>19.02.2018</a:t>
            </a:fld>
            <a:endParaRPr lang="uk-UA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AF46E58-1094-45A2-8AE5-B4327529F5B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AEE87-7263-47AA-A1DA-1115AFB7D6E2}" type="datetimeFigureOut">
              <a:rPr lang="uk-UA" smtClean="0"/>
              <a:pPr/>
              <a:t>19.02.2018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E58-1094-45A2-8AE5-B4327529F5B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AEE87-7263-47AA-A1DA-1115AFB7D6E2}" type="datetimeFigureOut">
              <a:rPr lang="uk-UA" smtClean="0"/>
              <a:pPr/>
              <a:t>19.02.2018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E58-1094-45A2-8AE5-B4327529F5B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AEE87-7263-47AA-A1DA-1115AFB7D6E2}" type="datetimeFigureOut">
              <a:rPr lang="uk-UA" smtClean="0"/>
              <a:pPr/>
              <a:t>19.02.2018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AF46E58-1094-45A2-8AE5-B4327529F5B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AEE87-7263-47AA-A1DA-1115AFB7D6E2}" type="datetimeFigureOut">
              <a:rPr lang="uk-UA" smtClean="0"/>
              <a:pPr/>
              <a:t>19.02.2018</a:t>
            </a:fld>
            <a:endParaRPr lang="uk-UA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E58-1094-45A2-8AE5-B4327529F5B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AEE87-7263-47AA-A1DA-1115AFB7D6E2}" type="datetimeFigureOut">
              <a:rPr lang="uk-UA" smtClean="0"/>
              <a:pPr/>
              <a:t>19.02.2018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E58-1094-45A2-8AE5-B4327529F5B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AEE87-7263-47AA-A1DA-1115AFB7D6E2}" type="datetimeFigureOut">
              <a:rPr lang="uk-UA" smtClean="0"/>
              <a:pPr/>
              <a:t>19.02.2018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AF46E58-1094-45A2-8AE5-B4327529F5B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AEE87-7263-47AA-A1DA-1115AFB7D6E2}" type="datetimeFigureOut">
              <a:rPr lang="uk-UA" smtClean="0"/>
              <a:pPr/>
              <a:t>19.02.2018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E58-1094-45A2-8AE5-B4327529F5B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AEE87-7263-47AA-A1DA-1115AFB7D6E2}" type="datetimeFigureOut">
              <a:rPr lang="uk-UA" smtClean="0"/>
              <a:pPr/>
              <a:t>19.02.2018</a:t>
            </a:fld>
            <a:endParaRPr lang="uk-UA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E58-1094-45A2-8AE5-B4327529F5B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AEE87-7263-47AA-A1DA-1115AFB7D6E2}" type="datetimeFigureOut">
              <a:rPr lang="uk-UA" smtClean="0"/>
              <a:pPr/>
              <a:t>19.02.2018</a:t>
            </a:fld>
            <a:endParaRPr lang="uk-UA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E58-1094-45A2-8AE5-B4327529F5B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AEE87-7263-47AA-A1DA-1115AFB7D6E2}" type="datetimeFigureOut">
              <a:rPr lang="uk-UA" smtClean="0"/>
              <a:pPr/>
              <a:t>19.02.2018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E58-1094-45A2-8AE5-B4327529F5B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34AEE87-7263-47AA-A1DA-1115AFB7D6E2}" type="datetimeFigureOut">
              <a:rPr lang="uk-UA" smtClean="0"/>
              <a:pPr/>
              <a:t>19.02.2018</a:t>
            </a:fld>
            <a:endParaRPr lang="uk-UA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F46E58-1094-45A2-8AE5-B4327529F5B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9uqSUSWMHU" TargetMode="External"/><Relationship Id="rId2" Type="http://schemas.openxmlformats.org/officeDocument/2006/relationships/hyperlink" Target="https://www.google.com.ua/search?q=&#1079;&#1074;&#1080;&#1095;&#1072;&#1081;&#1085;&#1110;+&#1076;&#1088;&#1086;&#1073;&#1080;+&#1082;&#1072;&#1088;&#1090;&#1080;&#1085;&#1082;&#1080;&amp;tbm=isch&amp;tbs=rimg:CUBLPn5wHtKtIjgX91h8ITM36bKjZ-RRJ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1;&#1091;&#1088;&#1083;&#1072;&#1081;\Downloads\videoplayback.mp4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uk-UA" b="1" i="1" dirty="0" smtClean="0"/>
              <a:t>Уявлення про звичайні дроби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717032"/>
            <a:ext cx="8458200" cy="108356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uk-UA" smtClean="0"/>
              <a:t>Бурлай Г.Ф., </a:t>
            </a:r>
            <a:r>
              <a:rPr lang="uk-UA" dirty="0" smtClean="0"/>
              <a:t>вчитель математики Михайлівської загальноосвітньої школи І-ІІІ ступенів Михайлівської сільської ради Кам'янського</a:t>
            </a:r>
            <a:r>
              <a:rPr lang="uk-UA" dirty="0" smtClean="0">
                <a:latin typeface="Times New Roman"/>
                <a:cs typeface="Times New Roman"/>
              </a:rPr>
              <a:t> району Черкаської області</a:t>
            </a:r>
            <a:r>
              <a:rPr lang="uk-UA" dirty="0" smtClean="0"/>
              <a:t>. </a:t>
            </a:r>
          </a:p>
          <a:p>
            <a:pPr algn="ctr"/>
            <a:r>
              <a:rPr lang="uk-UA" dirty="0" smtClean="0"/>
              <a:t>2018</a:t>
            </a:r>
            <a:endParaRPr lang="uk-UA" dirty="0"/>
          </a:p>
        </p:txBody>
      </p:sp>
      <p:pic>
        <p:nvPicPr>
          <p:cNvPr id="16392" name="Picture 8" descr="Картинки по запросу малюнки про звичайні дроб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692696"/>
            <a:ext cx="5057775" cy="2476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err="1" smtClean="0"/>
              <a:t>Інтернет-ресурси</a:t>
            </a:r>
            <a:r>
              <a:rPr lang="uk-UA" b="1" dirty="0" smtClean="0"/>
              <a:t> 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>
                <a:hlinkClick r:id="rId2"/>
              </a:rPr>
              <a:t>  1.</a:t>
            </a:r>
            <a:r>
              <a:rPr lang="en-US" dirty="0" smtClean="0">
                <a:hlinkClick r:id="rId2"/>
              </a:rPr>
              <a:t>https://www.google.com.ua/search?q=</a:t>
            </a:r>
            <a:r>
              <a:rPr lang="uk-UA" dirty="0" err="1" smtClean="0">
                <a:hlinkClick r:id="rId2"/>
              </a:rPr>
              <a:t>звичайні+дроби+картинки</a:t>
            </a:r>
            <a:r>
              <a:rPr lang="uk-UA" dirty="0" smtClean="0">
                <a:hlinkClick r:id="rId2"/>
              </a:rPr>
              <a:t>&amp;</a:t>
            </a:r>
            <a:r>
              <a:rPr lang="en-US" dirty="0" err="1" smtClean="0">
                <a:hlinkClick r:id="rId2"/>
              </a:rPr>
              <a:t>tbm</a:t>
            </a:r>
            <a:r>
              <a:rPr lang="en-US" dirty="0" smtClean="0">
                <a:hlinkClick r:id="rId2"/>
              </a:rPr>
              <a:t>=</a:t>
            </a:r>
            <a:r>
              <a:rPr lang="en-US" dirty="0" err="1" smtClean="0">
                <a:hlinkClick r:id="rId2"/>
              </a:rPr>
              <a:t>isch&amp;tbs</a:t>
            </a:r>
            <a:r>
              <a:rPr lang="en-US" dirty="0" smtClean="0">
                <a:hlinkClick r:id="rId2"/>
              </a:rPr>
              <a:t>=rimg:CUBLPn5wHtKtIjgX91h8ITM36bKjZ-RRJA</a:t>
            </a:r>
            <a:endParaRPr lang="uk-UA" dirty="0" smtClean="0"/>
          </a:p>
          <a:p>
            <a:pPr>
              <a:buNone/>
            </a:pPr>
            <a:r>
              <a:rPr lang="uk-UA" dirty="0" smtClean="0">
                <a:hlinkClick r:id="rId3"/>
              </a:rPr>
              <a:t> 2.</a:t>
            </a:r>
            <a:r>
              <a:rPr lang="en-US" dirty="0" smtClean="0">
                <a:hlinkClick r:id="rId3"/>
              </a:rPr>
              <a:t>https://www.youtube.com/watch?v=n9uqSUSWMHU</a:t>
            </a: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endParaRPr lang="uk-U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err="1" smtClean="0"/>
              <a:t>Організзаційний</a:t>
            </a:r>
            <a:r>
              <a:rPr lang="uk-UA" dirty="0" smtClean="0"/>
              <a:t> момент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accent1">
                    <a:lumMod val="25000"/>
                  </a:schemeClr>
                </a:solidFill>
              </a:rPr>
              <a:t>Пролунав  дзвінок, </a:t>
            </a:r>
            <a:endParaRPr lang="ru-RU" b="1" dirty="0" smtClean="0">
              <a:solidFill>
                <a:schemeClr val="accent1">
                  <a:lumMod val="25000"/>
                </a:schemeClr>
              </a:solidFill>
            </a:endParaRPr>
          </a:p>
          <a:p>
            <a:r>
              <a:rPr lang="uk-UA" b="1" dirty="0" smtClean="0">
                <a:solidFill>
                  <a:schemeClr val="accent1">
                    <a:lumMod val="25000"/>
                  </a:schemeClr>
                </a:solidFill>
              </a:rPr>
              <a:t>Починаємо урок.</a:t>
            </a:r>
            <a:endParaRPr lang="ru-RU" b="1" dirty="0" smtClean="0">
              <a:solidFill>
                <a:schemeClr val="accent1">
                  <a:lumMod val="25000"/>
                </a:schemeClr>
              </a:solidFill>
            </a:endParaRPr>
          </a:p>
          <a:p>
            <a:r>
              <a:rPr lang="uk-UA" b="1" dirty="0" smtClean="0">
                <a:solidFill>
                  <a:schemeClr val="accent1">
                    <a:lumMod val="25000"/>
                  </a:schemeClr>
                </a:solidFill>
              </a:rPr>
              <a:t>Всі працюємо старанно, </a:t>
            </a:r>
            <a:endParaRPr lang="ru-RU" b="1" dirty="0" smtClean="0">
              <a:solidFill>
                <a:schemeClr val="accent1">
                  <a:lumMod val="25000"/>
                </a:schemeClr>
              </a:solidFill>
            </a:endParaRPr>
          </a:p>
          <a:p>
            <a:r>
              <a:rPr lang="uk-UA" b="1" dirty="0" smtClean="0">
                <a:solidFill>
                  <a:schemeClr val="accent1">
                    <a:lumMod val="25000"/>
                  </a:schemeClr>
                </a:solidFill>
              </a:rPr>
              <a:t>Щоб почути у кінці, </a:t>
            </a:r>
            <a:endParaRPr lang="ru-RU" b="1" dirty="0" smtClean="0">
              <a:solidFill>
                <a:schemeClr val="accent1">
                  <a:lumMod val="25000"/>
                </a:schemeClr>
              </a:solidFill>
            </a:endParaRPr>
          </a:p>
          <a:p>
            <a:r>
              <a:rPr lang="uk-UA" b="1" dirty="0" smtClean="0">
                <a:solidFill>
                  <a:schemeClr val="accent1">
                    <a:lumMod val="25000"/>
                  </a:schemeClr>
                </a:solidFill>
              </a:rPr>
              <a:t>Що сьогодні в п</a:t>
            </a: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</a:rPr>
              <a:t>’</a:t>
            </a:r>
            <a:r>
              <a:rPr lang="uk-UA" b="1" dirty="0" smtClean="0">
                <a:solidFill>
                  <a:schemeClr val="accent1">
                    <a:lumMod val="25000"/>
                  </a:schemeClr>
                </a:solidFill>
              </a:rPr>
              <a:t>ятім класі</a:t>
            </a:r>
            <a:endParaRPr lang="ru-RU" b="1" dirty="0" smtClean="0">
              <a:solidFill>
                <a:schemeClr val="accent1">
                  <a:lumMod val="25000"/>
                </a:schemeClr>
              </a:solidFill>
            </a:endParaRPr>
          </a:p>
          <a:p>
            <a:r>
              <a:rPr lang="uk-UA" b="1" dirty="0" smtClean="0">
                <a:solidFill>
                  <a:schemeClr val="accent1">
                    <a:lumMod val="25000"/>
                  </a:schemeClr>
                </a:solidFill>
              </a:rPr>
              <a:t>Діти – просто молодці.</a:t>
            </a:r>
            <a:endParaRPr lang="ru-RU" b="1" dirty="0" smtClean="0">
              <a:solidFill>
                <a:schemeClr val="accent1">
                  <a:lumMod val="25000"/>
                </a:schemeClr>
              </a:solidFill>
            </a:endParaRPr>
          </a:p>
          <a:p>
            <a:endParaRPr lang="uk-UA" dirty="0"/>
          </a:p>
        </p:txBody>
      </p:sp>
      <p:pic>
        <p:nvPicPr>
          <p:cNvPr id="3073" name="Picture 1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988840"/>
            <a:ext cx="1808188" cy="2967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Актуалізація опорних знань, підготовка до сприйняття нового матеріалу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uk-UA" sz="2800" u="sng" dirty="0" smtClean="0"/>
              <a:t>Задача</a:t>
            </a:r>
            <a:r>
              <a:rPr lang="uk-UA" sz="2800" dirty="0" smtClean="0"/>
              <a:t>: Оля і Галя запросили на свій день народження 7 однокласників. Як їм розділити порівну 2 однакові кекси на 9 осіб? Яку частину </a:t>
            </a:r>
            <a:r>
              <a:rPr lang="uk-UA" sz="2800" dirty="0" err="1" smtClean="0"/>
              <a:t>кекса</a:t>
            </a:r>
            <a:r>
              <a:rPr lang="uk-UA" sz="2800" dirty="0" smtClean="0"/>
              <a:t> одержить кожен з них?</a:t>
            </a:r>
          </a:p>
          <a:p>
            <a:pPr algn="just">
              <a:lnSpc>
                <a:spcPct val="150000"/>
              </a:lnSpc>
            </a:pPr>
            <a:endParaRPr lang="uk-UA" sz="2800" dirty="0" smtClean="0"/>
          </a:p>
          <a:p>
            <a:pPr algn="just">
              <a:lnSpc>
                <a:spcPct val="150000"/>
              </a:lnSpc>
            </a:pPr>
            <a:r>
              <a:rPr lang="uk-UA" sz="2800" u="sng" dirty="0" smtClean="0"/>
              <a:t>Вправа </a:t>
            </a:r>
            <a:r>
              <a:rPr lang="uk-UA" sz="2800" dirty="0" smtClean="0"/>
              <a:t>: Накресліть прямокутник, довжина якого 12 см і ширина 3 см. Поділіть його на 4 рівних квадрати. Зафарбуйте три  квадрата. Яка частина прямокутника  зафарбована?</a:t>
            </a:r>
            <a:endParaRPr lang="uk-U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Тема : Уявлення про звичайний дріб</a:t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pPr algn="just">
              <a:buNone/>
            </a:pPr>
            <a:r>
              <a:rPr lang="uk-UA" dirty="0" smtClean="0"/>
              <a:t>   </a:t>
            </a:r>
            <a:r>
              <a:rPr lang="uk-UA" b="1" dirty="0" smtClean="0"/>
              <a:t>Мета </a:t>
            </a:r>
            <a:r>
              <a:rPr lang="uk-UA" b="1" dirty="0" smtClean="0"/>
              <a:t>уроку:</a:t>
            </a:r>
          </a:p>
          <a:p>
            <a:pPr algn="just">
              <a:lnSpc>
                <a:spcPct val="150000"/>
              </a:lnSpc>
              <a:buNone/>
            </a:pPr>
            <a:r>
              <a:rPr lang="uk-UA" dirty="0" smtClean="0"/>
              <a:t>   Сформувати </a:t>
            </a:r>
            <a:r>
              <a:rPr lang="uk-UA" dirty="0" smtClean="0"/>
              <a:t>поняття звичайних дробів та вміння учнів читати і записувати звичайні дроби; розвивати мислення, увагу; виховувати старанність, працьовитість.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86800" cy="838200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4" name="videoplayback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332656"/>
            <a:ext cx="8064896" cy="604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Звичайний дріб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uk-UA" dirty="0" smtClean="0"/>
              <a:t>  “</a:t>
            </a:r>
            <a:r>
              <a:rPr lang="uk-UA" dirty="0" smtClean="0"/>
              <a:t>З” – знаменник, мов Земля,</a:t>
            </a:r>
          </a:p>
          <a:p>
            <a:pPr algn="just">
              <a:buNone/>
            </a:pPr>
            <a:r>
              <a:rPr lang="uk-UA" dirty="0" smtClean="0"/>
              <a:t>   І </a:t>
            </a:r>
            <a:r>
              <a:rPr lang="uk-UA" dirty="0" smtClean="0"/>
              <a:t>для нас внизу вона;</a:t>
            </a:r>
          </a:p>
          <a:p>
            <a:pPr algn="just">
              <a:buNone/>
            </a:pPr>
            <a:r>
              <a:rPr lang="uk-UA" dirty="0" smtClean="0"/>
              <a:t>   Риска – дія ділення,</a:t>
            </a:r>
          </a:p>
          <a:p>
            <a:pPr algn="just">
              <a:buNone/>
            </a:pPr>
            <a:r>
              <a:rPr lang="uk-UA" dirty="0" smtClean="0"/>
              <a:t>   А </a:t>
            </a:r>
            <a:r>
              <a:rPr lang="uk-UA" dirty="0" smtClean="0"/>
              <a:t>не просто лінія.</a:t>
            </a:r>
            <a:endParaRPr lang="ru-RU" dirty="0" smtClean="0"/>
          </a:p>
          <a:p>
            <a:pPr algn="just">
              <a:buNone/>
            </a:pPr>
            <a:r>
              <a:rPr lang="uk-UA" dirty="0" smtClean="0"/>
              <a:t> </a:t>
            </a:r>
            <a:r>
              <a:rPr lang="uk-UA" dirty="0" smtClean="0"/>
              <a:t> </a:t>
            </a:r>
            <a:r>
              <a:rPr lang="uk-UA" dirty="0" smtClean="0"/>
              <a:t>“</a:t>
            </a:r>
            <a:r>
              <a:rPr lang="uk-UA" dirty="0" smtClean="0"/>
              <a:t>Ч” – чисельник,зверху він як чоловік</a:t>
            </a:r>
          </a:p>
          <a:p>
            <a:pPr algn="just">
              <a:buNone/>
            </a:pPr>
            <a:r>
              <a:rPr lang="uk-UA" dirty="0" smtClean="0"/>
              <a:t>   По </a:t>
            </a:r>
            <a:r>
              <a:rPr lang="uk-UA" dirty="0" smtClean="0"/>
              <a:t>Землі ходити звик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Підведення підсумків уроку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u="sng" dirty="0" smtClean="0"/>
              <a:t> </a:t>
            </a:r>
            <a:r>
              <a:rPr lang="uk-UA" b="1" u="sng" dirty="0" smtClean="0"/>
              <a:t>Дай відповідь на запитання:</a:t>
            </a:r>
            <a:endParaRPr lang="uk-UA" b="1" dirty="0" smtClean="0"/>
          </a:p>
          <a:p>
            <a:pPr algn="just">
              <a:buNone/>
            </a:pPr>
            <a:r>
              <a:rPr lang="uk-UA" dirty="0" smtClean="0"/>
              <a:t> - </a:t>
            </a:r>
            <a:r>
              <a:rPr lang="uk-UA" dirty="0" smtClean="0"/>
              <a:t>Які числа називають дробовими?</a:t>
            </a:r>
          </a:p>
          <a:p>
            <a:pPr algn="just">
              <a:buNone/>
            </a:pPr>
            <a:r>
              <a:rPr lang="uk-UA" dirty="0" smtClean="0"/>
              <a:t> - </a:t>
            </a:r>
            <a:r>
              <a:rPr lang="uk-UA" dirty="0" smtClean="0"/>
              <a:t>Що називають звичайним дробом?</a:t>
            </a:r>
          </a:p>
          <a:p>
            <a:pPr algn="just">
              <a:buNone/>
            </a:pPr>
            <a:r>
              <a:rPr lang="uk-UA" dirty="0" smtClean="0"/>
              <a:t> - </a:t>
            </a:r>
            <a:r>
              <a:rPr lang="uk-UA" dirty="0" smtClean="0"/>
              <a:t>Що називають чисельником дробу?</a:t>
            </a:r>
          </a:p>
          <a:p>
            <a:pPr algn="just">
              <a:buNone/>
            </a:pPr>
            <a:r>
              <a:rPr lang="uk-UA" dirty="0" smtClean="0"/>
              <a:t> - </a:t>
            </a:r>
            <a:r>
              <a:rPr lang="uk-UA" dirty="0" smtClean="0"/>
              <a:t>Що називають знаменником дробу?</a:t>
            </a:r>
          </a:p>
          <a:p>
            <a:pPr algn="just">
              <a:buNone/>
            </a:pPr>
            <a:r>
              <a:rPr lang="uk-UA" dirty="0" smtClean="0"/>
              <a:t> - </a:t>
            </a:r>
            <a:r>
              <a:rPr lang="uk-UA" dirty="0" smtClean="0"/>
              <a:t>Що показує знаменник дробу?</a:t>
            </a:r>
          </a:p>
          <a:p>
            <a:pPr algn="just">
              <a:buNone/>
            </a:pPr>
            <a:r>
              <a:rPr lang="uk-UA" dirty="0" smtClean="0"/>
              <a:t> - </a:t>
            </a:r>
            <a:r>
              <a:rPr lang="uk-UA" dirty="0" smtClean="0"/>
              <a:t>Що показує чисельник дробу?</a:t>
            </a:r>
            <a:endParaRPr lang="uk-U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Прочитай дроби</a:t>
            </a:r>
            <a:endParaRPr lang="uk-UA" dirty="0"/>
          </a:p>
        </p:txBody>
      </p:sp>
      <p:pic>
        <p:nvPicPr>
          <p:cNvPr id="17417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56792"/>
            <a:ext cx="6624736" cy="49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Домашнє завдання 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dirty="0" smtClean="0"/>
              <a:t> §</a:t>
            </a:r>
            <a:r>
              <a:rPr lang="uk-UA" dirty="0" smtClean="0"/>
              <a:t>4, П.25</a:t>
            </a:r>
          </a:p>
          <a:p>
            <a:pPr algn="ctr">
              <a:buNone/>
            </a:pPr>
            <a:r>
              <a:rPr lang="uk-UA" dirty="0" smtClean="0"/>
              <a:t>№682, 684, 686</a:t>
            </a:r>
            <a:endParaRPr lang="uk-U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319</TotalTime>
  <Words>281</Words>
  <Application>Microsoft Office PowerPoint</Application>
  <PresentationFormat>Экран (4:3)</PresentationFormat>
  <Paragraphs>47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Уявлення про звичайні дроби</vt:lpstr>
      <vt:lpstr>Організзаційний момент</vt:lpstr>
      <vt:lpstr>Актуалізація опорних знань, підготовка до сприйняття нового матеріалу</vt:lpstr>
      <vt:lpstr>Тема : Уявлення про звичайний дріб </vt:lpstr>
      <vt:lpstr>Слайд 5</vt:lpstr>
      <vt:lpstr>Звичайний дріб</vt:lpstr>
      <vt:lpstr>Підведення підсумків уроку</vt:lpstr>
      <vt:lpstr>Прочитай дроби</vt:lpstr>
      <vt:lpstr>Домашнє завдання </vt:lpstr>
      <vt:lpstr>Інтернет-ресурси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Уявлення про звичайні дроби</dc:title>
  <dc:creator>Бурлай</dc:creator>
  <cp:lastModifiedBy>Бурлай</cp:lastModifiedBy>
  <cp:revision>35</cp:revision>
  <dcterms:created xsi:type="dcterms:W3CDTF">2018-01-22T17:03:40Z</dcterms:created>
  <dcterms:modified xsi:type="dcterms:W3CDTF">2018-02-19T10:53:27Z</dcterms:modified>
</cp:coreProperties>
</file>