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6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kosiv.org.ua/index.cfm/do/villages.kosmac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800" i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Опришки.</a:t>
            </a:r>
            <a:br>
              <a:rPr lang="uk-UA" sz="4800" i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4800" i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Олекса Довбуш</a:t>
            </a:r>
            <a:r>
              <a:rPr lang="ru-RU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48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67200"/>
            <a:ext cx="5114778" cy="1371600"/>
          </a:xfrm>
        </p:spPr>
        <p:txBody>
          <a:bodyPr>
            <a:normAutofit fontScale="62500" lnSpcReduction="20000"/>
          </a:bodyPr>
          <a:lstStyle/>
          <a:p>
            <a:r>
              <a:rPr lang="uk-UA" sz="2600" dirty="0" smtClean="0">
                <a:solidFill>
                  <a:srgbClr val="002060"/>
                </a:solidFill>
              </a:rPr>
              <a:t>Учитель історії України</a:t>
            </a:r>
          </a:p>
          <a:p>
            <a:r>
              <a:rPr lang="uk-UA" sz="2600" dirty="0" smtClean="0">
                <a:solidFill>
                  <a:srgbClr val="002060"/>
                </a:solidFill>
              </a:rPr>
              <a:t>         </a:t>
            </a:r>
            <a:r>
              <a:rPr lang="uk-UA" sz="2600" dirty="0" err="1" smtClean="0">
                <a:solidFill>
                  <a:srgbClr val="002060"/>
                </a:solidFill>
              </a:rPr>
              <a:t>КЗ</a:t>
            </a:r>
            <a:r>
              <a:rPr lang="uk-UA" sz="2600" dirty="0" smtClean="0">
                <a:solidFill>
                  <a:srgbClr val="002060"/>
                </a:solidFill>
              </a:rPr>
              <a:t>  “ Спеціальна загальноосвітня </a:t>
            </a:r>
          </a:p>
          <a:p>
            <a:r>
              <a:rPr lang="uk-UA" sz="2600" dirty="0" smtClean="0">
                <a:solidFill>
                  <a:srgbClr val="002060"/>
                </a:solidFill>
              </a:rPr>
              <a:t>                          </a:t>
            </a:r>
            <a:r>
              <a:rPr lang="uk-UA" sz="2600" dirty="0" err="1" smtClean="0">
                <a:solidFill>
                  <a:srgbClr val="002060"/>
                </a:solidFill>
              </a:rPr>
              <a:t>школа-</a:t>
            </a:r>
            <a:r>
              <a:rPr lang="uk-UA" sz="2600" dirty="0" smtClean="0">
                <a:solidFill>
                  <a:srgbClr val="002060"/>
                </a:solidFill>
              </a:rPr>
              <a:t>  інтернат І-ІІ ступенів № 55</a:t>
            </a:r>
          </a:p>
          <a:p>
            <a:r>
              <a:rPr lang="uk-UA" sz="2600" dirty="0" smtClean="0">
                <a:solidFill>
                  <a:srgbClr val="002060"/>
                </a:solidFill>
              </a:rPr>
              <a:t>Харківської обласної ради ”</a:t>
            </a:r>
          </a:p>
          <a:p>
            <a:r>
              <a:rPr lang="uk-UA" sz="2600" dirty="0" err="1" smtClean="0">
                <a:solidFill>
                  <a:srgbClr val="002060"/>
                </a:solidFill>
              </a:rPr>
              <a:t>Сігнаєвська</a:t>
            </a:r>
            <a:r>
              <a:rPr lang="uk-UA" sz="2600" dirty="0" smtClean="0">
                <a:solidFill>
                  <a:srgbClr val="002060"/>
                </a:solidFill>
              </a:rPr>
              <a:t> Серафима </a:t>
            </a:r>
            <a:r>
              <a:rPr lang="uk-UA" sz="2600" dirty="0" err="1" smtClean="0">
                <a:solidFill>
                  <a:srgbClr val="002060"/>
                </a:solidFill>
              </a:rPr>
              <a:t>Пантеліївна</a:t>
            </a:r>
            <a:endParaRPr lang="ru-RU" sz="26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igor\Desktop\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8686800" cy="18135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Опорним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пунктом загону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Довбуша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була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Чорногора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у Карпатах.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Успішні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виступи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опришків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Довбуша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у 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1738 – 1745 роках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вплинули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на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розвиток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анти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поміщицької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боротьби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селян на </a:t>
            </a:r>
            <a:r>
              <a:rPr lang="ru-RU" sz="2600" i="1" dirty="0" err="1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Прикарпатті</a:t>
            </a:r>
            <a:r>
              <a:rPr lang="ru-RU" sz="2600" i="1" dirty="0" smtClean="0">
                <a:ln w="500"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.</a:t>
            </a:r>
            <a:endParaRPr lang="ru-RU" sz="2600" i="1" dirty="0">
              <a:ln w="500">
                <a:solidFill>
                  <a:srgbClr val="C0000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5122" name="Picture 2" descr="C:\Users\Digor\Desktop\1502222677_p_240143_1_slidertop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err="1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Загинув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600" dirty="0" err="1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Олекса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600" dirty="0" err="1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Довбуш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600" i="1" dirty="0" smtClean="0">
                <a:ln w="500"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24 </a:t>
            </a:r>
            <a:r>
              <a:rPr lang="ru-RU" sz="2600" i="1" dirty="0" err="1" smtClean="0">
                <a:ln w="500"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серпня</a:t>
            </a:r>
            <a:r>
              <a:rPr lang="ru-RU" sz="2600" i="1" dirty="0" smtClean="0">
                <a:ln w="500">
                  <a:solidFill>
                    <a:srgbClr val="FF0000"/>
                  </a:solidFill>
                </a:ln>
                <a:solidFill>
                  <a:srgbClr val="002060"/>
                </a:solidFill>
              </a:rPr>
              <a:t> 1745 року 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в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 </a:t>
            </a:r>
            <a:r>
              <a:rPr lang="ru-RU" sz="2600" dirty="0" err="1" smtClean="0">
                <a:ln w="500">
                  <a:solidFill>
                    <a:srgbClr val="FF0000"/>
                  </a:solidFill>
                </a:ln>
                <a:solidFill>
                  <a:srgbClr val="C00000"/>
                </a:solidFill>
                <a:hlinkClick r:id="rId2"/>
              </a:rPr>
              <a:t>селі</a:t>
            </a:r>
            <a:r>
              <a:rPr lang="ru-RU" sz="2600" dirty="0" smtClean="0">
                <a:ln w="500">
                  <a:solidFill>
                    <a:srgbClr val="FF0000"/>
                  </a:solidFill>
                </a:ln>
                <a:solidFill>
                  <a:srgbClr val="C00000"/>
                </a:solidFill>
                <a:hlinkClick r:id="rId2"/>
              </a:rPr>
              <a:t> </a:t>
            </a:r>
            <a:r>
              <a:rPr lang="ru-RU" sz="2600" dirty="0" err="1" smtClean="0">
                <a:ln w="500">
                  <a:solidFill>
                    <a:srgbClr val="FF0000"/>
                  </a:solidFill>
                </a:ln>
                <a:solidFill>
                  <a:srgbClr val="C00000"/>
                </a:solidFill>
                <a:hlinkClick r:id="rId2"/>
              </a:rPr>
              <a:t>Космачі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 </a:t>
            </a:r>
            <a:r>
              <a:rPr lang="ru-RU" sz="2600" dirty="0" err="1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від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руки </a:t>
            </a:r>
            <a:r>
              <a:rPr lang="ru-RU" sz="2600" dirty="0" err="1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зрадника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Степана </a:t>
            </a:r>
            <a:r>
              <a:rPr lang="ru-RU" sz="2600" dirty="0" err="1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Дзвінчука</a:t>
            </a:r>
            <a:r>
              <a:rPr lang="ru-RU" sz="2600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9416"/>
            <a:ext cx="4572000" cy="48463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sz="27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Постать Олекси Довбуша знайшла своє відображення в історії, фольклорі, літературі, кіно, образотворчому мистецтві, драматургії та музиці.</a:t>
            </a:r>
          </a:p>
          <a:p>
            <a:r>
              <a:rPr lang="uk-UA" sz="2700" dirty="0" smtClean="0"/>
              <a:t> 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Про </a:t>
            </a:r>
            <a:r>
              <a:rPr lang="ru-RU" sz="27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Довбуша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складено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багато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народних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пісень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і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переказів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. </a:t>
            </a:r>
          </a:p>
          <a:p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Його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ім’ям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названо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пам’ятні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місця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: гори у Карпатах,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печера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на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горі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Говерлі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,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скеля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поблизу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Яремчі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.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6146" name="Picture 2" descr="C:\Users\Digor\Desktop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6482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53400" cy="822960"/>
          </a:xfrm>
        </p:spPr>
        <p:txBody>
          <a:bodyPr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cap="none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cap="none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Легенди</a:t>
            </a:r>
            <a:r>
              <a:rPr lang="ru-RU" cap="none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 </a:t>
            </a:r>
            <a:r>
              <a:rPr lang="ru-RU" cap="none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Довбуша</a:t>
            </a:r>
            <a:r>
              <a:rPr lang="ru-RU" cap="none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84136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Подейкували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що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до 6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років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Довбуш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не ходив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взагалі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. Будучи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малим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він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побачив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теля, яке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застрягло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в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дерев'яній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огорожі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.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Сяк-так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Олекса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до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нього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доповз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та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звільнив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. З тих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пір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він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зміг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ходити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самостійно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.</a:t>
            </a:r>
          </a:p>
          <a:p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Дужий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Довбуш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міг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з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легкістю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рухати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величезні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каменюки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. Одного дня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він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показуючи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місцевому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пану,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що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жарти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з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ним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погані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жбурнув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до дороги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немаленьку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брилу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. З того часу почали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її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називати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Каменем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Довбуша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.</a:t>
            </a:r>
          </a:p>
          <a:p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Хоча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тіло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ватажка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опришків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обезголовили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, а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частини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тіла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заховали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в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різних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місцях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,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існує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легенда,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що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свій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останній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притулок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Олекса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Довбуш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знайшов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на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горі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Шпиці</a:t>
            </a:r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239000" cy="68580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uk-UA" sz="4000" i="1" dirty="0" smtClean="0">
                <a:solidFill>
                  <a:srgbClr val="FF0000"/>
                </a:solidFill>
              </a:rPr>
              <a:t>МЕТА  УРОКУ</a:t>
            </a:r>
            <a:br>
              <a:rPr lang="uk-UA" sz="4000" i="1" dirty="0" smtClean="0">
                <a:solidFill>
                  <a:srgbClr val="FF0000"/>
                </a:solidFill>
              </a:rPr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r>
              <a:rPr lang="uk-UA" dirty="0" smtClean="0">
                <a:ln>
                  <a:solidFill>
                    <a:srgbClr val="002060"/>
                  </a:solidFill>
                </a:ln>
              </a:rPr>
              <a:t>Охарактеризувати визвольний рух у Х</a:t>
            </a:r>
            <a:r>
              <a:rPr lang="en-US" dirty="0" smtClean="0">
                <a:ln>
                  <a:solidFill>
                    <a:srgbClr val="002060"/>
                  </a:solidFill>
                </a:ln>
              </a:rPr>
              <a:t>V</a:t>
            </a:r>
            <a:r>
              <a:rPr lang="uk-UA" dirty="0" smtClean="0">
                <a:ln>
                  <a:solidFill>
                    <a:srgbClr val="002060"/>
                  </a:solidFill>
                </a:ln>
              </a:rPr>
              <a:t>ІІІ столітті у Галичині й на Прикарпатті.</a:t>
            </a:r>
          </a:p>
          <a:p>
            <a:r>
              <a:rPr lang="uk-UA" dirty="0" smtClean="0">
                <a:ln>
                  <a:solidFill>
                    <a:srgbClr val="002060"/>
                  </a:solidFill>
                </a:ln>
              </a:rPr>
              <a:t> Дати оцінку діяльності Олекси Довбуша</a:t>
            </a:r>
          </a:p>
          <a:p>
            <a:r>
              <a:rPr lang="uk-UA" dirty="0" smtClean="0">
                <a:ln>
                  <a:solidFill>
                    <a:srgbClr val="002060"/>
                  </a:solidFill>
                </a:ln>
              </a:rPr>
              <a:t> Сприяти розвитку в учнів історичної свідомості, критичному осмисленню ними історичних подій.</a:t>
            </a:r>
          </a:p>
          <a:p>
            <a:r>
              <a:rPr lang="uk-UA" dirty="0" smtClean="0">
                <a:ln>
                  <a:solidFill>
                    <a:srgbClr val="002060"/>
                  </a:solidFill>
                </a:ln>
              </a:rPr>
              <a:t> Виховувати учнів у дусі патріотизму, толерантності</a:t>
            </a:r>
          </a:p>
          <a:p>
            <a:r>
              <a:rPr lang="uk-UA" dirty="0" smtClean="0">
                <a:ln>
                  <a:solidFill>
                    <a:srgbClr val="002060"/>
                  </a:solidFill>
                </a:ln>
              </a:rPr>
              <a:t> Розвивати вміння та навички аналізувати та систематизувати матеріал.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08204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uk-UA" sz="4000" i="1" dirty="0" smtClean="0">
                <a:solidFill>
                  <a:srgbClr val="FF0000"/>
                </a:solidFill>
              </a:rPr>
              <a:t/>
            </a:r>
            <a:br>
              <a:rPr lang="uk-UA" sz="4000" i="1" dirty="0" smtClean="0">
                <a:solidFill>
                  <a:srgbClr val="FF0000"/>
                </a:solidFill>
              </a:rPr>
            </a:br>
            <a:r>
              <a:rPr lang="uk-UA" sz="4000" i="1" dirty="0" smtClean="0">
                <a:solidFill>
                  <a:srgbClr val="FF0000"/>
                </a:solidFill>
              </a:rPr>
              <a:t>Завдання уроку</a:t>
            </a:r>
            <a:br>
              <a:rPr lang="uk-UA" sz="4000" i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 </a:t>
            </a:r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1. Знайти на </a:t>
            </a:r>
            <a:r>
              <a:rPr lang="uk-UA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історико-етнографічній</a:t>
            </a:r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карті України такі регіони: Галичина, Буковина, Закарпаття.</a:t>
            </a:r>
          </a:p>
          <a:p>
            <a:pPr algn="just">
              <a:buNone/>
            </a:pPr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 2. Визначити століття, у якому боровся із  панським свавіллям загін Олекси Довбуша.</a:t>
            </a:r>
          </a:p>
          <a:p>
            <a:pPr algn="just">
              <a:buNone/>
            </a:pPr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 3. Ознайомити учнів з опришківським рухом на </a:t>
            </a:r>
            <a:r>
              <a:rPr lang="uk-UA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західно-українських</a:t>
            </a:r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землях.</a:t>
            </a:r>
          </a:p>
          <a:p>
            <a:pPr algn="just">
              <a:buNone/>
            </a:pPr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	4. Забезпечити вивчення термінів:</a:t>
            </a:r>
          </a:p>
          <a:p>
            <a:pPr algn="just">
              <a:buNone/>
            </a:pPr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 Коліївщина, 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гайдамаки,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опришки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. 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 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Очікувані результати </a:t>
            </a:r>
            <a:r>
              <a:rPr lang="uk-UA" i="1" dirty="0" smtClean="0">
                <a:solidFill>
                  <a:srgbClr val="C00000"/>
                </a:solidFill>
              </a:rPr>
              <a:t/>
            </a:r>
            <a:br>
              <a:rPr lang="uk-UA" i="1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4958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Показувати на </a:t>
            </a:r>
            <a:r>
              <a:rPr lang="uk-UA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історико-етнографічній</a:t>
            </a:r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карті України такі регіони: Галичина, Буковина, Закарпаття.</a:t>
            </a:r>
          </a:p>
          <a:p>
            <a:r>
              <a:rPr lang="uk-U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Визначити століття, у якому боровся із  панським свавіллям загін Олекси Довбуша.</a:t>
            </a:r>
          </a:p>
          <a:p>
            <a:r>
              <a:rPr lang="uk-UA" sz="2800" dirty="0" smtClean="0">
                <a:ln>
                  <a:solidFill>
                    <a:srgbClr val="002060"/>
                  </a:solidFill>
                </a:ln>
              </a:rPr>
              <a:t>Розвинути вміння аналізувати та систематизувати матеріал, працювати з історичними джерелами, зіставляти інформацію з різних історичних джерел</a:t>
            </a:r>
            <a:endParaRPr lang="ru-RU" dirty="0">
              <a:ln>
                <a:solidFill>
                  <a:srgbClr val="002060"/>
                </a:solidFill>
              </a:ln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i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Основні</a:t>
            </a:r>
            <a:r>
              <a:rPr lang="ru-RU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i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поняття</a:t>
            </a:r>
            <a:r>
              <a:rPr lang="ru-RU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267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Гайдамаки</a:t>
            </a:r>
            <a:r>
              <a:rPr lang="uk-UA" sz="3600" dirty="0" smtClean="0"/>
              <a:t> </a:t>
            </a:r>
            <a:r>
              <a:rPr lang="uk-UA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- </a:t>
            </a:r>
            <a:r>
              <a:rPr lang="uk-UA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повстанці Правобережної </a:t>
            </a:r>
          </a:p>
          <a:p>
            <a:pPr>
              <a:buNone/>
            </a:pPr>
            <a:r>
              <a:rPr lang="uk-UA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                                 України</a:t>
            </a:r>
            <a:endParaRPr lang="uk-UA" sz="8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endParaRPr lang="uk-UA" sz="8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</a:endParaRPr>
          </a:p>
          <a:p>
            <a:r>
              <a:rPr lang="uk-UA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Коліївщина</a:t>
            </a:r>
            <a:r>
              <a:rPr lang="uk-UA" sz="3600" dirty="0" smtClean="0"/>
              <a:t> </a:t>
            </a:r>
            <a:r>
              <a:rPr lang="uk-UA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- </a:t>
            </a:r>
            <a:r>
              <a:rPr lang="uk-UA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найбільше гайдамацьке 			    повстання</a:t>
            </a:r>
            <a:endParaRPr lang="uk-UA" sz="800" dirty="0" smtClean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  <a:p>
            <a:endParaRPr lang="uk-UA" sz="800" dirty="0" smtClean="0"/>
          </a:p>
          <a:p>
            <a:r>
              <a:rPr lang="uk-UA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Опришки</a:t>
            </a:r>
            <a:r>
              <a:rPr lang="uk-UA" sz="3600" dirty="0" smtClean="0"/>
              <a:t> </a:t>
            </a:r>
            <a:r>
              <a:rPr lang="uk-UA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- </a:t>
            </a:r>
            <a:r>
              <a:rPr lang="uk-UA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учасники селянського 			        повстанського руху на </a:t>
            </a:r>
            <a:r>
              <a:rPr lang="uk-UA" sz="24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західно-</a:t>
            </a:r>
            <a:r>
              <a:rPr lang="uk-UA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                          		        українських землях</a:t>
            </a:r>
            <a:endParaRPr lang="ru-RU" sz="3600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anchor="ctr"/>
          <a:lstStyle/>
          <a:p>
            <a:pPr algn="ctr"/>
            <a:r>
              <a:rPr lang="uk-UA" dirty="0" smtClean="0">
                <a:ln w="500"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ЕКСПРЕС ОПИТУВАННЯ</a:t>
            </a:r>
            <a:endParaRPr lang="ru-RU" dirty="0">
              <a:ln w="500">
                <a:solidFill>
                  <a:srgbClr val="FF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endParaRPr lang="ru-RU" dirty="0" smtClean="0"/>
          </a:p>
          <a:p>
            <a:pPr lvl="0"/>
            <a:r>
              <a:rPr lang="uk-UA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Назвіть причини повстання 1768 року.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0070C0"/>
              </a:solidFill>
            </a:endParaRPr>
          </a:p>
          <a:p>
            <a:pPr lvl="0"/>
            <a:r>
              <a:rPr lang="uk-UA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Хто очолив Коліївщину?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0070C0"/>
              </a:solidFill>
            </a:endParaRPr>
          </a:p>
          <a:p>
            <a:pPr lvl="0"/>
            <a:r>
              <a:rPr lang="uk-UA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Описати та показати на карті, як </a:t>
            </a:r>
            <a:r>
              <a:rPr lang="uk-UA" dirty="0" err="1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ширилося</a:t>
            </a:r>
            <a:r>
              <a:rPr lang="uk-UA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 повстання.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0070C0"/>
              </a:solidFill>
            </a:endParaRPr>
          </a:p>
          <a:p>
            <a:pPr lvl="0"/>
            <a:r>
              <a:rPr lang="uk-UA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Пояснити значення слова «конфедерація».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0070C0"/>
              </a:solidFill>
            </a:endParaRPr>
          </a:p>
          <a:p>
            <a:pPr lvl="0"/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Чому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Росія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виступила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проти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гайдамаків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? </a:t>
            </a:r>
          </a:p>
          <a:p>
            <a:pPr lvl="0"/>
            <a:r>
              <a:rPr lang="uk-UA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Як польський уряд розправився з повстанцями?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uk-UA" i="1" dirty="0" smtClean="0">
                <a:ln w="5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i="1" dirty="0" smtClean="0">
                <a:ln w="5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i="1" dirty="0" smtClean="0">
                <a:ln w="5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Проблемне питання</a:t>
            </a:r>
            <a:r>
              <a:rPr lang="ru-RU" dirty="0" smtClean="0">
                <a:ln w="5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ln w="5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ln w="500">
                <a:solidFill>
                  <a:schemeClr val="accent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Digor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8153400" cy="4191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3400" y="1752601"/>
            <a:ext cx="7162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Олекса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Довбуш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: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карпатський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розбишака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чи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борець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за </a:t>
            </a:r>
            <a:r>
              <a:rPr lang="ru-RU" sz="28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справедливість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?</a:t>
            </a:r>
            <a:b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8686800" cy="9753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2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2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</a:br>
            <a:r>
              <a:rPr lang="uk-UA" sz="2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2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</a:br>
            <a:r>
              <a:rPr lang="uk-UA" sz="2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/>
            </a:r>
            <a:br>
              <a:rPr lang="uk-UA" sz="2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</a:br>
            <a:r>
              <a:rPr lang="uk-UA" sz="27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Опришки</a:t>
            </a:r>
            <a:r>
              <a:rPr lang="uk-UA" sz="2700" dirty="0" smtClean="0"/>
              <a:t>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- учасники селянського  повстанського руху на </a:t>
            </a:r>
            <a:b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                         </a:t>
            </a:r>
            <a:r>
              <a:rPr lang="uk-UA" sz="22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західно-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українських землях                       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		 </a:t>
            </a:r>
            <a:r>
              <a:rPr lang="ru-RU" sz="5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/>
            </a:r>
            <a:br>
              <a:rPr lang="ru-RU" sz="5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4267200" cy="55626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початку ХVII </a:t>
            </a:r>
            <a:r>
              <a:rPr lang="ru-RU" dirty="0" err="1" smtClean="0"/>
              <a:t>століття</a:t>
            </a:r>
            <a:r>
              <a:rPr lang="ru-RU" dirty="0" smtClean="0"/>
              <a:t> на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жилось людям </a:t>
            </a:r>
            <a:r>
              <a:rPr lang="ru-RU" dirty="0" err="1" smtClean="0"/>
              <a:t>важко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Пани забирали усе, </a:t>
            </a:r>
            <a:r>
              <a:rPr lang="ru-RU" dirty="0" smtClean="0">
                <a:noFill/>
              </a:rPr>
              <a:t>Пани     </a:t>
            </a:r>
            <a:r>
              <a:rPr lang="ru-RU" dirty="0" err="1" smtClean="0"/>
              <a:t>наживаючись</a:t>
            </a:r>
            <a:r>
              <a:rPr lang="ru-RU" dirty="0" smtClean="0"/>
              <a:t> на </a:t>
            </a:r>
            <a:r>
              <a:rPr lang="ru-RU" dirty="0" err="1" smtClean="0"/>
              <a:t>горі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стражданнях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селян. </a:t>
            </a:r>
          </a:p>
          <a:p>
            <a:r>
              <a:rPr lang="ru-RU" dirty="0" smtClean="0"/>
              <a:t>Та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хотіли</a:t>
            </a:r>
            <a:r>
              <a:rPr lang="ru-RU" dirty="0" smtClean="0"/>
              <a:t> </a:t>
            </a:r>
            <a:r>
              <a:rPr lang="ru-RU" dirty="0" err="1" smtClean="0"/>
              <a:t>миритись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несправедливістю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опришками</a:t>
            </a:r>
            <a:r>
              <a:rPr lang="ru-RU" b="1" i="1" dirty="0" smtClean="0">
                <a:solidFill>
                  <a:srgbClr val="C00000"/>
                </a:solidFill>
              </a:rPr>
              <a:t> - </a:t>
            </a:r>
            <a:r>
              <a:rPr lang="ru-RU" b="1" i="1" dirty="0" err="1" smtClean="0">
                <a:solidFill>
                  <a:srgbClr val="C00000"/>
                </a:solidFill>
              </a:rPr>
              <a:t>вільними</a:t>
            </a:r>
            <a:r>
              <a:rPr lang="ru-RU" b="1" i="1" dirty="0" smtClean="0">
                <a:solidFill>
                  <a:srgbClr val="C00000"/>
                </a:solidFill>
              </a:rPr>
              <a:t> людьми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b="1" i="1" dirty="0" err="1" smtClean="0">
                <a:solidFill>
                  <a:srgbClr val="C00000"/>
                </a:solidFill>
              </a:rPr>
              <a:t>розбійниками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і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захисниками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бідних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uk-UA" dirty="0" smtClean="0"/>
              <a:t>Очолював загін опришків </a:t>
            </a:r>
            <a:r>
              <a:rPr lang="uk-UA" b="1" i="1" dirty="0" smtClean="0">
                <a:solidFill>
                  <a:srgbClr val="C00000"/>
                </a:solidFill>
              </a:rPr>
              <a:t>Олекса Довбуш</a:t>
            </a:r>
            <a:r>
              <a:rPr lang="uk-UA" dirty="0" smtClean="0">
                <a:solidFill>
                  <a:srgbClr val="C00000"/>
                </a:solidFill>
              </a:rPr>
              <a:t>. 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Digor\Desktop\oprishk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95400"/>
            <a:ext cx="46482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838200"/>
          </a:xfrm>
        </p:spPr>
        <p:txBody>
          <a:bodyPr anchor="ctr">
            <a:noAutofit/>
          </a:bodyPr>
          <a:lstStyle/>
          <a:p>
            <a:pPr algn="ctr"/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352800"/>
            <a:ext cx="8686800" cy="32766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dirty="0" err="1" smtClean="0"/>
              <a:t>Перші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відомості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героїчну</a:t>
            </a:r>
            <a:r>
              <a:rPr lang="ru-RU" sz="2200" dirty="0" smtClean="0"/>
              <a:t> </a:t>
            </a:r>
            <a:r>
              <a:rPr lang="ru-RU" sz="2200" dirty="0" err="1" smtClean="0"/>
              <a:t>боротьбу</a:t>
            </a:r>
            <a:r>
              <a:rPr lang="ru-RU" sz="2200" dirty="0" smtClean="0"/>
              <a:t> </a:t>
            </a:r>
            <a:r>
              <a:rPr lang="ru-RU" sz="2200" dirty="0" err="1" smtClean="0"/>
              <a:t>Олекси</a:t>
            </a:r>
            <a:r>
              <a:rPr lang="ru-RU" sz="2200" dirty="0" smtClean="0"/>
              <a:t> </a:t>
            </a:r>
            <a:r>
              <a:rPr lang="ru-RU" sz="2200" dirty="0" err="1" smtClean="0"/>
              <a:t>Довбуша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проти</a:t>
            </a:r>
            <a:r>
              <a:rPr lang="ru-RU" sz="2200" dirty="0" smtClean="0"/>
              <a:t> </a:t>
            </a:r>
            <a:r>
              <a:rPr lang="ru-RU" sz="2200" dirty="0" err="1" smtClean="0"/>
              <a:t>гнобителів</a:t>
            </a:r>
            <a:r>
              <a:rPr lang="ru-RU" sz="2200" dirty="0" smtClean="0"/>
              <a:t> </a:t>
            </a:r>
            <a:r>
              <a:rPr lang="ru-RU" sz="2200" dirty="0" err="1" smtClean="0"/>
              <a:t>містяться</a:t>
            </a:r>
            <a:r>
              <a:rPr lang="ru-RU" sz="2200" dirty="0" smtClean="0"/>
              <a:t> у документах </a:t>
            </a:r>
            <a:r>
              <a:rPr lang="ru-RU" sz="2200" dirty="0" err="1" smtClean="0"/>
              <a:t>датованих</a:t>
            </a:r>
            <a:r>
              <a:rPr lang="ru-RU" sz="2200" dirty="0" smtClean="0"/>
              <a:t> </a:t>
            </a:r>
            <a:r>
              <a:rPr lang="ru-RU" sz="2200" i="1" dirty="0" smtClean="0">
                <a:solidFill>
                  <a:srgbClr val="C00000"/>
                </a:solidFill>
              </a:rPr>
              <a:t>1738 роком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uk-UA" sz="2200" dirty="0" smtClean="0"/>
              <a:t>Загін Довбуша налічував біля </a:t>
            </a:r>
            <a:r>
              <a:rPr lang="uk-UA" sz="2200" dirty="0" smtClean="0">
                <a:solidFill>
                  <a:srgbClr val="C00000"/>
                </a:solidFill>
              </a:rPr>
              <a:t>50 чоловік</a:t>
            </a:r>
            <a:r>
              <a:rPr lang="uk-UA" sz="2200" dirty="0" smtClean="0"/>
              <a:t>. </a:t>
            </a:r>
            <a:r>
              <a:rPr lang="ru-RU" sz="2200" dirty="0" err="1" smtClean="0"/>
              <a:t>Опришки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діяли</a:t>
            </a:r>
            <a:r>
              <a:rPr lang="ru-RU" sz="2200" dirty="0" smtClean="0"/>
              <a:t> на </a:t>
            </a:r>
            <a:r>
              <a:rPr lang="ru-RU" sz="2200" dirty="0" err="1" smtClean="0"/>
              <a:t>території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Прикарпаття</a:t>
            </a:r>
            <a:r>
              <a:rPr lang="ru-RU" sz="2200" dirty="0" smtClean="0"/>
              <a:t>, </a:t>
            </a:r>
            <a:r>
              <a:rPr lang="ru-RU" sz="2200" dirty="0" err="1" smtClean="0"/>
              <a:t>Закарпаття</a:t>
            </a:r>
            <a:r>
              <a:rPr lang="ru-RU" sz="2200" dirty="0" smtClean="0"/>
              <a:t> та </a:t>
            </a:r>
            <a:r>
              <a:rPr lang="ru-RU" sz="2200" dirty="0" err="1" smtClean="0"/>
              <a:t>Буковини</a:t>
            </a:r>
            <a:r>
              <a:rPr lang="ru-RU" sz="2200" dirty="0" smtClean="0"/>
              <a:t>. Вони </a:t>
            </a:r>
            <a:r>
              <a:rPr lang="ru-RU" sz="2200" dirty="0" err="1" smtClean="0"/>
              <a:t>здійснювали</a:t>
            </a:r>
            <a:r>
              <a:rPr lang="ru-RU" sz="2200" dirty="0" smtClean="0"/>
              <a:t> </a:t>
            </a:r>
            <a:r>
              <a:rPr lang="ru-RU" sz="2200" dirty="0" err="1" smtClean="0"/>
              <a:t>набіги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панські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маєтки</a:t>
            </a:r>
            <a:r>
              <a:rPr lang="ru-RU" sz="2200" dirty="0" smtClean="0"/>
              <a:t>, </a:t>
            </a:r>
            <a:r>
              <a:rPr lang="ru-RU" sz="2200" dirty="0" err="1" smtClean="0"/>
              <a:t>садиби</a:t>
            </a:r>
            <a:r>
              <a:rPr lang="ru-RU" sz="2200" dirty="0" smtClean="0"/>
              <a:t> </a:t>
            </a:r>
            <a:r>
              <a:rPr lang="ru-RU" sz="2200" dirty="0" err="1" smtClean="0"/>
              <a:t>лихварів</a:t>
            </a:r>
            <a:r>
              <a:rPr lang="ru-RU" sz="2200" dirty="0" smtClean="0"/>
              <a:t>, </a:t>
            </a:r>
            <a:r>
              <a:rPr lang="ru-RU" sz="2200" dirty="0" err="1" smtClean="0"/>
              <a:t>торговців</a:t>
            </a:r>
            <a:r>
              <a:rPr lang="ru-RU" sz="2200" dirty="0" smtClean="0"/>
              <a:t>, </a:t>
            </a:r>
            <a:r>
              <a:rPr lang="ru-RU" sz="2200" dirty="0" err="1" smtClean="0"/>
              <a:t>заможних</a:t>
            </a:r>
            <a:r>
              <a:rPr lang="ru-RU" sz="2200" dirty="0" smtClean="0"/>
              <a:t> селян. </a:t>
            </a:r>
          </a:p>
          <a:p>
            <a:pPr>
              <a:spcBef>
                <a:spcPts val="0"/>
              </a:spcBef>
            </a:pPr>
            <a:r>
              <a:rPr lang="ru-RU" sz="2200" dirty="0" err="1" smtClean="0"/>
              <a:t>Захоплене</a:t>
            </a:r>
            <a:r>
              <a:rPr lang="ru-RU" sz="2200" dirty="0" smtClean="0"/>
              <a:t> </a:t>
            </a:r>
            <a:r>
              <a:rPr lang="ru-RU" sz="2200" dirty="0" err="1" smtClean="0"/>
              <a:t>майно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віддавали</a:t>
            </a:r>
            <a:r>
              <a:rPr lang="ru-RU" sz="2200" dirty="0" smtClean="0"/>
              <a:t> </a:t>
            </a:r>
            <a:r>
              <a:rPr lang="ru-RU" sz="2200" dirty="0" err="1" smtClean="0"/>
              <a:t>бідним</a:t>
            </a:r>
            <a:r>
              <a:rPr lang="ru-RU" sz="2200" dirty="0" smtClean="0"/>
              <a:t> селянам, </a:t>
            </a:r>
            <a:r>
              <a:rPr lang="ru-RU" sz="2200" dirty="0" err="1" smtClean="0"/>
              <a:t>серед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вони </a:t>
            </a:r>
            <a:r>
              <a:rPr lang="ru-RU" sz="2200" dirty="0" err="1" smtClean="0"/>
              <a:t>мали</a:t>
            </a:r>
            <a:r>
              <a:rPr lang="ru-RU" sz="2200" dirty="0" smtClean="0"/>
              <a:t> </a:t>
            </a:r>
            <a:r>
              <a:rPr lang="ru-RU" sz="2200" dirty="0" err="1" smtClean="0"/>
              <a:t>велику</a:t>
            </a:r>
            <a:r>
              <a:rPr lang="ru-RU" sz="2200" dirty="0" smtClean="0"/>
              <a:t> </a:t>
            </a:r>
            <a:r>
              <a:rPr lang="ru-RU" sz="2200" dirty="0" err="1" smtClean="0"/>
              <a:t>підтримку</a:t>
            </a:r>
            <a:r>
              <a:rPr lang="ru-RU" sz="2200" dirty="0" smtClean="0"/>
              <a:t>. </a:t>
            </a:r>
            <a:r>
              <a:rPr lang="ru-RU" sz="2200" dirty="0" err="1" smtClean="0"/>
              <a:t>Карпатські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селяни</a:t>
            </a:r>
            <a:r>
              <a:rPr lang="ru-RU" sz="2200" dirty="0" smtClean="0"/>
              <a:t> надавали </a:t>
            </a:r>
            <a:r>
              <a:rPr lang="ru-RU" sz="2200" dirty="0" err="1" smtClean="0"/>
              <a:t>опришкам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притулок</a:t>
            </a:r>
            <a:r>
              <a:rPr lang="ru-RU" sz="2200" dirty="0" smtClean="0"/>
              <a:t>, </a:t>
            </a:r>
            <a:r>
              <a:rPr lang="ru-RU" sz="2200" dirty="0" err="1" smtClean="0"/>
              <a:t>лікували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, </a:t>
            </a:r>
            <a:r>
              <a:rPr lang="ru-RU" sz="2200" dirty="0" err="1" smtClean="0"/>
              <a:t>виготовляли</a:t>
            </a:r>
            <a:r>
              <a:rPr lang="ru-RU" sz="2200" dirty="0" smtClean="0"/>
              <a:t> для них </a:t>
            </a:r>
            <a:r>
              <a:rPr lang="ru-RU" sz="2200" dirty="0" err="1" smtClean="0"/>
              <a:t>зброю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098" name="Picture 2" descr="C:\Users\Digor\Desktop\1943725_800x600_pic%5CK%5CR%5CKrychevsky_Fedir_Dovbush_1931-1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174</TotalTime>
  <Words>540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Опришки.  Олекса Довбуш </vt:lpstr>
      <vt:lpstr>МЕТА  УРОКУ </vt:lpstr>
      <vt:lpstr> Завдання уроку </vt:lpstr>
      <vt:lpstr>   Очікувані результати   </vt:lpstr>
      <vt:lpstr>Основні поняття:</vt:lpstr>
      <vt:lpstr>ЕКСПРЕС ОПИТУВАННЯ</vt:lpstr>
      <vt:lpstr> Проблемне питання </vt:lpstr>
      <vt:lpstr>   Опришки - учасники селянського  повстанського руху на                            західно- українських землях                            </vt:lpstr>
      <vt:lpstr>Слайд 9</vt:lpstr>
      <vt:lpstr>Слайд 10</vt:lpstr>
      <vt:lpstr>Опорним пунктом загону Довбуша була Чорногора у Карпатах. Успішні виступи опришків Довбуша у 1738 – 1745 роках вплинули на розвиток анти поміщицької боротьби селян на Прикарпатті.</vt:lpstr>
      <vt:lpstr>  Загинув Олекса Довбуш 24 серпня 1745 року в селі Космачі від руки зрадника Степана Дзвінчука. </vt:lpstr>
      <vt:lpstr>   Легенди про Довбуша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Опришки.  Олекса Довбуш</dc:title>
  <dc:creator>Digor</dc:creator>
  <cp:lastModifiedBy>Digor</cp:lastModifiedBy>
  <cp:revision>19</cp:revision>
  <dcterms:created xsi:type="dcterms:W3CDTF">2006-08-16T00:00:00Z</dcterms:created>
  <dcterms:modified xsi:type="dcterms:W3CDTF">2018-11-18T17:49:51Z</dcterms:modified>
</cp:coreProperties>
</file>