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6" r:id="rId10"/>
    <p:sldId id="264" r:id="rId11"/>
    <p:sldId id="265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11/18/2018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kosiv.org.ua/index.cfm/do/villages.kosmach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4800" i="1" cap="none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Опришки.</a:t>
            </a:r>
            <a:br>
              <a:rPr lang="uk-UA" sz="4800" i="1" cap="none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uk-UA" sz="4800" i="1" cap="none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Олекса Довбуш</a:t>
            </a:r>
            <a:r>
              <a:rPr lang="ru-RU" sz="4800" cap="none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4800" cap="none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ru-RU" sz="4800" cap="none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4267200"/>
            <a:ext cx="5114778" cy="1371600"/>
          </a:xfrm>
        </p:spPr>
        <p:txBody>
          <a:bodyPr>
            <a:normAutofit fontScale="62500" lnSpcReduction="20000"/>
          </a:bodyPr>
          <a:lstStyle/>
          <a:p>
            <a:r>
              <a:rPr lang="uk-UA" sz="2600" dirty="0" smtClean="0">
                <a:solidFill>
                  <a:srgbClr val="002060"/>
                </a:solidFill>
              </a:rPr>
              <a:t>Учитель історії України</a:t>
            </a:r>
          </a:p>
          <a:p>
            <a:r>
              <a:rPr lang="uk-UA" sz="2600" dirty="0" smtClean="0">
                <a:solidFill>
                  <a:srgbClr val="002060"/>
                </a:solidFill>
              </a:rPr>
              <a:t>         </a:t>
            </a:r>
            <a:r>
              <a:rPr lang="uk-UA" sz="2600" dirty="0" err="1" smtClean="0">
                <a:solidFill>
                  <a:srgbClr val="002060"/>
                </a:solidFill>
              </a:rPr>
              <a:t>КЗ</a:t>
            </a:r>
            <a:r>
              <a:rPr lang="uk-UA" sz="2600" dirty="0" smtClean="0">
                <a:solidFill>
                  <a:srgbClr val="002060"/>
                </a:solidFill>
              </a:rPr>
              <a:t>  “ Спеціальна загальноосвітня </a:t>
            </a:r>
          </a:p>
          <a:p>
            <a:r>
              <a:rPr lang="uk-UA" sz="2600" dirty="0" smtClean="0">
                <a:solidFill>
                  <a:srgbClr val="002060"/>
                </a:solidFill>
              </a:rPr>
              <a:t>                          </a:t>
            </a:r>
            <a:r>
              <a:rPr lang="uk-UA" sz="2600" dirty="0" err="1" smtClean="0">
                <a:solidFill>
                  <a:srgbClr val="002060"/>
                </a:solidFill>
              </a:rPr>
              <a:t>школа-</a:t>
            </a:r>
            <a:r>
              <a:rPr lang="uk-UA" sz="2600" dirty="0" smtClean="0">
                <a:solidFill>
                  <a:srgbClr val="002060"/>
                </a:solidFill>
              </a:rPr>
              <a:t>  інтернат І-ІІ ступенів № 55</a:t>
            </a:r>
          </a:p>
          <a:p>
            <a:r>
              <a:rPr lang="uk-UA" sz="2600" dirty="0" smtClean="0">
                <a:solidFill>
                  <a:srgbClr val="002060"/>
                </a:solidFill>
              </a:rPr>
              <a:t>Харківської обласної ради ”</a:t>
            </a:r>
          </a:p>
          <a:p>
            <a:r>
              <a:rPr lang="uk-UA" sz="2600" dirty="0" err="1" smtClean="0">
                <a:solidFill>
                  <a:srgbClr val="002060"/>
                </a:solidFill>
              </a:rPr>
              <a:t>Сігнаєвська</a:t>
            </a:r>
            <a:r>
              <a:rPr lang="uk-UA" sz="2600" dirty="0" smtClean="0">
                <a:solidFill>
                  <a:srgbClr val="002060"/>
                </a:solidFill>
              </a:rPr>
              <a:t> Серафима </a:t>
            </a:r>
            <a:r>
              <a:rPr lang="uk-UA" sz="2600" dirty="0" err="1" smtClean="0">
                <a:solidFill>
                  <a:srgbClr val="002060"/>
                </a:solidFill>
              </a:rPr>
              <a:t>Пантеліївна</a:t>
            </a:r>
            <a:endParaRPr lang="ru-RU" sz="2600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Digor\Desktop\01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20040"/>
            <a:ext cx="8686800" cy="181356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sz="2600" i="1" dirty="0" err="1" smtClean="0">
                <a:ln w="500">
                  <a:solidFill>
                    <a:srgbClr val="C00000"/>
                  </a:solidFill>
                </a:ln>
                <a:solidFill>
                  <a:srgbClr val="00B0F0"/>
                </a:solidFill>
              </a:rPr>
              <a:t>Опорним</a:t>
            </a:r>
            <a:r>
              <a:rPr lang="ru-RU" sz="2600" i="1" dirty="0" smtClean="0">
                <a:ln w="500">
                  <a:solidFill>
                    <a:srgbClr val="C00000"/>
                  </a:solidFill>
                </a:ln>
                <a:solidFill>
                  <a:srgbClr val="00B0F0"/>
                </a:solidFill>
              </a:rPr>
              <a:t> пунктом загону </a:t>
            </a:r>
            <a:r>
              <a:rPr lang="ru-RU" sz="2600" i="1" dirty="0" err="1" smtClean="0">
                <a:ln w="500">
                  <a:solidFill>
                    <a:srgbClr val="C00000"/>
                  </a:solidFill>
                </a:ln>
                <a:solidFill>
                  <a:srgbClr val="00B0F0"/>
                </a:solidFill>
              </a:rPr>
              <a:t>Довбуша</a:t>
            </a:r>
            <a:r>
              <a:rPr lang="ru-RU" sz="2600" i="1" dirty="0" smtClean="0">
                <a:ln w="500">
                  <a:solidFill>
                    <a:srgbClr val="C00000"/>
                  </a:solidFill>
                </a:ln>
                <a:solidFill>
                  <a:srgbClr val="00B0F0"/>
                </a:solidFill>
              </a:rPr>
              <a:t> </a:t>
            </a:r>
            <a:r>
              <a:rPr lang="ru-RU" sz="2600" i="1" dirty="0" err="1" smtClean="0">
                <a:ln w="500">
                  <a:solidFill>
                    <a:srgbClr val="C00000"/>
                  </a:solidFill>
                </a:ln>
                <a:solidFill>
                  <a:srgbClr val="00B0F0"/>
                </a:solidFill>
              </a:rPr>
              <a:t>була</a:t>
            </a:r>
            <a:r>
              <a:rPr lang="ru-RU" sz="2600" i="1" dirty="0" smtClean="0">
                <a:ln w="500">
                  <a:solidFill>
                    <a:srgbClr val="C00000"/>
                  </a:solidFill>
                </a:ln>
                <a:solidFill>
                  <a:srgbClr val="00B0F0"/>
                </a:solidFill>
              </a:rPr>
              <a:t> </a:t>
            </a:r>
            <a:r>
              <a:rPr lang="ru-RU" sz="2600" i="1" dirty="0" err="1" smtClean="0">
                <a:ln w="500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Чорногора</a:t>
            </a:r>
            <a:r>
              <a:rPr lang="ru-RU" sz="2600" i="1" dirty="0" smtClean="0">
                <a:ln w="500">
                  <a:solidFill>
                    <a:srgbClr val="C00000"/>
                  </a:solidFill>
                </a:ln>
                <a:solidFill>
                  <a:srgbClr val="00B0F0"/>
                </a:solidFill>
              </a:rPr>
              <a:t> у Карпатах. </a:t>
            </a:r>
            <a:r>
              <a:rPr lang="ru-RU" sz="2600" i="1" dirty="0" err="1" smtClean="0">
                <a:ln w="500">
                  <a:solidFill>
                    <a:srgbClr val="C00000"/>
                  </a:solidFill>
                </a:ln>
                <a:solidFill>
                  <a:srgbClr val="00B0F0"/>
                </a:solidFill>
              </a:rPr>
              <a:t>Успішні</a:t>
            </a:r>
            <a:r>
              <a:rPr lang="ru-RU" sz="2600" i="1" dirty="0" smtClean="0">
                <a:ln w="500">
                  <a:solidFill>
                    <a:srgbClr val="C00000"/>
                  </a:solidFill>
                </a:ln>
                <a:solidFill>
                  <a:srgbClr val="00B0F0"/>
                </a:solidFill>
              </a:rPr>
              <a:t> </a:t>
            </a:r>
            <a:r>
              <a:rPr lang="ru-RU" sz="2600" i="1" dirty="0" err="1" smtClean="0">
                <a:ln w="500">
                  <a:solidFill>
                    <a:srgbClr val="C00000"/>
                  </a:solidFill>
                </a:ln>
                <a:solidFill>
                  <a:srgbClr val="00B0F0"/>
                </a:solidFill>
              </a:rPr>
              <a:t>виступи</a:t>
            </a:r>
            <a:r>
              <a:rPr lang="ru-RU" sz="2600" i="1" dirty="0" smtClean="0">
                <a:ln w="500">
                  <a:solidFill>
                    <a:srgbClr val="C00000"/>
                  </a:solidFill>
                </a:ln>
                <a:solidFill>
                  <a:srgbClr val="00B0F0"/>
                </a:solidFill>
              </a:rPr>
              <a:t> </a:t>
            </a:r>
            <a:r>
              <a:rPr lang="ru-RU" sz="2600" i="1" dirty="0" err="1" smtClean="0">
                <a:ln w="500">
                  <a:solidFill>
                    <a:srgbClr val="C00000"/>
                  </a:solidFill>
                </a:ln>
                <a:solidFill>
                  <a:srgbClr val="00B0F0"/>
                </a:solidFill>
              </a:rPr>
              <a:t>опришків</a:t>
            </a:r>
            <a:r>
              <a:rPr lang="ru-RU" sz="2600" i="1" dirty="0" smtClean="0">
                <a:ln w="500">
                  <a:solidFill>
                    <a:srgbClr val="C00000"/>
                  </a:solidFill>
                </a:ln>
                <a:solidFill>
                  <a:srgbClr val="00B0F0"/>
                </a:solidFill>
              </a:rPr>
              <a:t> </a:t>
            </a:r>
            <a:r>
              <a:rPr lang="ru-RU" sz="2600" i="1" dirty="0" err="1" smtClean="0">
                <a:ln w="500">
                  <a:solidFill>
                    <a:srgbClr val="C00000"/>
                  </a:solidFill>
                </a:ln>
                <a:solidFill>
                  <a:srgbClr val="00B0F0"/>
                </a:solidFill>
              </a:rPr>
              <a:t>Довбуша</a:t>
            </a:r>
            <a:r>
              <a:rPr lang="ru-RU" sz="2600" i="1" dirty="0" smtClean="0">
                <a:ln w="500">
                  <a:solidFill>
                    <a:srgbClr val="C00000"/>
                  </a:solidFill>
                </a:ln>
                <a:solidFill>
                  <a:srgbClr val="00B0F0"/>
                </a:solidFill>
              </a:rPr>
              <a:t> у </a:t>
            </a:r>
            <a:r>
              <a:rPr lang="ru-RU" sz="2600" i="1" dirty="0" smtClean="0">
                <a:ln w="500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1738 – 1745 роках </a:t>
            </a:r>
            <a:r>
              <a:rPr lang="ru-RU" sz="2600" i="1" dirty="0" err="1" smtClean="0">
                <a:ln w="500">
                  <a:solidFill>
                    <a:srgbClr val="C00000"/>
                  </a:solidFill>
                </a:ln>
                <a:solidFill>
                  <a:srgbClr val="00B0F0"/>
                </a:solidFill>
              </a:rPr>
              <a:t>вплинули</a:t>
            </a:r>
            <a:r>
              <a:rPr lang="ru-RU" sz="2600" i="1" dirty="0" smtClean="0">
                <a:ln w="500">
                  <a:solidFill>
                    <a:srgbClr val="C00000"/>
                  </a:solidFill>
                </a:ln>
                <a:solidFill>
                  <a:srgbClr val="00B0F0"/>
                </a:solidFill>
              </a:rPr>
              <a:t> на </a:t>
            </a:r>
            <a:r>
              <a:rPr lang="ru-RU" sz="2600" i="1" dirty="0" err="1" smtClean="0">
                <a:ln w="500">
                  <a:solidFill>
                    <a:srgbClr val="C00000"/>
                  </a:solidFill>
                </a:ln>
                <a:solidFill>
                  <a:srgbClr val="00B0F0"/>
                </a:solidFill>
              </a:rPr>
              <a:t>розвиток</a:t>
            </a:r>
            <a:r>
              <a:rPr lang="ru-RU" sz="2600" i="1" dirty="0" smtClean="0">
                <a:ln w="500">
                  <a:solidFill>
                    <a:srgbClr val="C00000"/>
                  </a:solidFill>
                </a:ln>
                <a:solidFill>
                  <a:srgbClr val="00B0F0"/>
                </a:solidFill>
              </a:rPr>
              <a:t> анти </a:t>
            </a:r>
            <a:r>
              <a:rPr lang="ru-RU" sz="2600" i="1" dirty="0" err="1" smtClean="0">
                <a:ln w="500">
                  <a:solidFill>
                    <a:srgbClr val="C00000"/>
                  </a:solidFill>
                </a:ln>
                <a:solidFill>
                  <a:srgbClr val="00B0F0"/>
                </a:solidFill>
              </a:rPr>
              <a:t>поміщицької</a:t>
            </a:r>
            <a:r>
              <a:rPr lang="ru-RU" sz="2600" i="1" dirty="0" smtClean="0">
                <a:ln w="500">
                  <a:solidFill>
                    <a:srgbClr val="C00000"/>
                  </a:solidFill>
                </a:ln>
                <a:solidFill>
                  <a:srgbClr val="00B0F0"/>
                </a:solidFill>
              </a:rPr>
              <a:t> </a:t>
            </a:r>
            <a:r>
              <a:rPr lang="ru-RU" sz="2600" i="1" dirty="0" err="1" smtClean="0">
                <a:ln w="500">
                  <a:solidFill>
                    <a:srgbClr val="C00000"/>
                  </a:solidFill>
                </a:ln>
                <a:solidFill>
                  <a:srgbClr val="00B0F0"/>
                </a:solidFill>
              </a:rPr>
              <a:t>боротьби</a:t>
            </a:r>
            <a:r>
              <a:rPr lang="ru-RU" sz="2600" i="1" dirty="0" smtClean="0">
                <a:ln w="500">
                  <a:solidFill>
                    <a:srgbClr val="C00000"/>
                  </a:solidFill>
                </a:ln>
                <a:solidFill>
                  <a:srgbClr val="00B0F0"/>
                </a:solidFill>
              </a:rPr>
              <a:t> селян на </a:t>
            </a:r>
            <a:r>
              <a:rPr lang="ru-RU" sz="2600" i="1" dirty="0" err="1" smtClean="0">
                <a:ln w="500">
                  <a:solidFill>
                    <a:srgbClr val="C00000"/>
                  </a:solidFill>
                </a:ln>
                <a:solidFill>
                  <a:srgbClr val="00B0F0"/>
                </a:solidFill>
              </a:rPr>
              <a:t>Прикарпатті</a:t>
            </a:r>
            <a:r>
              <a:rPr lang="ru-RU" sz="2600" i="1" dirty="0" smtClean="0">
                <a:ln w="500">
                  <a:solidFill>
                    <a:srgbClr val="C00000"/>
                  </a:solidFill>
                </a:ln>
                <a:solidFill>
                  <a:srgbClr val="00B0F0"/>
                </a:solidFill>
              </a:rPr>
              <a:t>.</a:t>
            </a:r>
            <a:endParaRPr lang="ru-RU" sz="2600" i="1" dirty="0">
              <a:ln w="500">
                <a:solidFill>
                  <a:srgbClr val="C00000"/>
                </a:solidFill>
              </a:ln>
              <a:solidFill>
                <a:srgbClr val="00B0F0"/>
              </a:solidFill>
            </a:endParaRPr>
          </a:p>
        </p:txBody>
      </p:sp>
      <p:pic>
        <p:nvPicPr>
          <p:cNvPr id="5122" name="Picture 2" descr="C:\Users\Digor\Desktop\1502222677_p_240143_1_slidertop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1200"/>
            <a:ext cx="9144000" cy="4876800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543800" cy="11430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err="1" smtClean="0">
                <a:ln w="50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Загинув</a:t>
            </a:r>
            <a:r>
              <a:rPr lang="ru-RU" sz="2600" dirty="0" smtClean="0">
                <a:ln w="50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sz="2600" dirty="0" err="1" smtClean="0">
                <a:ln w="50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Олекса</a:t>
            </a:r>
            <a:r>
              <a:rPr lang="ru-RU" sz="2600" dirty="0" smtClean="0">
                <a:ln w="50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sz="2600" dirty="0" err="1" smtClean="0">
                <a:ln w="50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Довбуш</a:t>
            </a:r>
            <a:r>
              <a:rPr lang="ru-RU" sz="2600" dirty="0" smtClean="0">
                <a:ln w="50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sz="2600" i="1" dirty="0" smtClean="0">
                <a:ln w="500">
                  <a:solidFill>
                    <a:srgbClr val="FF0000"/>
                  </a:solidFill>
                </a:ln>
                <a:solidFill>
                  <a:srgbClr val="002060"/>
                </a:solidFill>
              </a:rPr>
              <a:t>24 </a:t>
            </a:r>
            <a:r>
              <a:rPr lang="ru-RU" sz="2600" i="1" dirty="0" err="1" smtClean="0">
                <a:ln w="500">
                  <a:solidFill>
                    <a:srgbClr val="FF0000"/>
                  </a:solidFill>
                </a:ln>
                <a:solidFill>
                  <a:srgbClr val="002060"/>
                </a:solidFill>
              </a:rPr>
              <a:t>серпня</a:t>
            </a:r>
            <a:r>
              <a:rPr lang="ru-RU" sz="2600" i="1" dirty="0" smtClean="0">
                <a:ln w="500">
                  <a:solidFill>
                    <a:srgbClr val="FF0000"/>
                  </a:solidFill>
                </a:ln>
                <a:solidFill>
                  <a:srgbClr val="002060"/>
                </a:solidFill>
              </a:rPr>
              <a:t> 1745 року </a:t>
            </a:r>
            <a:r>
              <a:rPr lang="ru-RU" sz="2600" dirty="0" smtClean="0">
                <a:ln w="50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в</a:t>
            </a:r>
            <a:r>
              <a:rPr lang="ru-RU" sz="2600" dirty="0" smtClean="0">
                <a:ln w="500">
                  <a:solidFill>
                    <a:srgbClr val="002060"/>
                  </a:solidFill>
                </a:ln>
                <a:solidFill>
                  <a:srgbClr val="C00000"/>
                </a:solidFill>
              </a:rPr>
              <a:t> </a:t>
            </a:r>
            <a:r>
              <a:rPr lang="ru-RU" sz="2600" dirty="0" err="1" smtClean="0">
                <a:ln w="500">
                  <a:solidFill>
                    <a:srgbClr val="FF0000"/>
                  </a:solidFill>
                </a:ln>
                <a:solidFill>
                  <a:srgbClr val="C00000"/>
                </a:solidFill>
                <a:hlinkClick r:id="rId2"/>
              </a:rPr>
              <a:t>селі</a:t>
            </a:r>
            <a:r>
              <a:rPr lang="ru-RU" sz="2600" dirty="0" smtClean="0">
                <a:ln w="500">
                  <a:solidFill>
                    <a:srgbClr val="FF0000"/>
                  </a:solidFill>
                </a:ln>
                <a:solidFill>
                  <a:srgbClr val="C00000"/>
                </a:solidFill>
                <a:hlinkClick r:id="rId2"/>
              </a:rPr>
              <a:t> </a:t>
            </a:r>
            <a:r>
              <a:rPr lang="ru-RU" sz="2600" dirty="0" err="1" smtClean="0">
                <a:ln w="500">
                  <a:solidFill>
                    <a:srgbClr val="FF0000"/>
                  </a:solidFill>
                </a:ln>
                <a:solidFill>
                  <a:srgbClr val="C00000"/>
                </a:solidFill>
                <a:hlinkClick r:id="rId2"/>
              </a:rPr>
              <a:t>Космачі</a:t>
            </a:r>
            <a:r>
              <a:rPr lang="ru-RU" sz="2600" dirty="0" smtClean="0">
                <a:ln w="50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 </a:t>
            </a:r>
            <a:r>
              <a:rPr lang="ru-RU" sz="2600" dirty="0" err="1" smtClean="0">
                <a:ln w="50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від</a:t>
            </a:r>
            <a:r>
              <a:rPr lang="ru-RU" sz="2600" dirty="0" smtClean="0">
                <a:ln w="50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руки </a:t>
            </a:r>
            <a:r>
              <a:rPr lang="ru-RU" sz="2600" dirty="0" err="1" smtClean="0">
                <a:ln w="50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зрадника</a:t>
            </a:r>
            <a:r>
              <a:rPr lang="ru-RU" sz="2600" dirty="0" smtClean="0">
                <a:ln w="50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Степана </a:t>
            </a:r>
            <a:r>
              <a:rPr lang="ru-RU" sz="2600" dirty="0" err="1" smtClean="0">
                <a:ln w="50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Дзвінчука</a:t>
            </a:r>
            <a:r>
              <a:rPr lang="ru-RU" sz="2600" dirty="0" smtClean="0">
                <a:ln w="500"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09416"/>
            <a:ext cx="4572000" cy="484632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uk-UA" sz="2700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</a:rPr>
              <a:t>Постать Олекси Довбуша знайшла своє відображення в історії, фольклорі, літературі, кіно, образотворчому мистецтві, драматургії та музиці.</a:t>
            </a:r>
          </a:p>
          <a:p>
            <a:r>
              <a:rPr lang="uk-UA" sz="2700" dirty="0" smtClean="0"/>
              <a:t> </a:t>
            </a:r>
            <a:r>
              <a:rPr lang="ru-RU" sz="2700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rPr>
              <a:t>Про </a:t>
            </a:r>
            <a:r>
              <a:rPr lang="ru-RU" sz="2700" dirty="0" err="1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rPr>
              <a:t>Довбуша</a:t>
            </a:r>
            <a:r>
              <a:rPr lang="ru-RU" sz="2700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rPr>
              <a:t>складено</a:t>
            </a:r>
            <a:r>
              <a:rPr lang="ru-RU" sz="2700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rPr>
              <a:t>багато</a:t>
            </a:r>
            <a:r>
              <a:rPr lang="ru-RU" sz="2700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rPr>
              <a:t>народних</a:t>
            </a:r>
            <a:r>
              <a:rPr lang="ru-RU" sz="2700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rPr>
              <a:t>пісень</a:t>
            </a:r>
            <a:r>
              <a:rPr lang="ru-RU" sz="2700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rPr>
              <a:t>і</a:t>
            </a:r>
            <a:r>
              <a:rPr lang="ru-RU" sz="2700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rPr>
              <a:t>переказів</a:t>
            </a:r>
            <a:r>
              <a:rPr lang="ru-RU" sz="2700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rPr>
              <a:t>. </a:t>
            </a:r>
          </a:p>
          <a:p>
            <a:r>
              <a:rPr lang="ru-RU" sz="2700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Його</a:t>
            </a:r>
            <a:r>
              <a:rPr lang="ru-RU" sz="270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sz="2700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ім’ям</a:t>
            </a:r>
            <a:r>
              <a:rPr lang="ru-RU" sz="270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названо </a:t>
            </a:r>
            <a:r>
              <a:rPr lang="ru-RU" sz="2700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пам’ятні</a:t>
            </a:r>
            <a:r>
              <a:rPr lang="ru-RU" sz="270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sz="2700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місця</a:t>
            </a:r>
            <a:r>
              <a:rPr lang="ru-RU" sz="270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: гори у Карпатах, </a:t>
            </a:r>
            <a:r>
              <a:rPr lang="ru-RU" sz="2700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печера</a:t>
            </a:r>
            <a:r>
              <a:rPr lang="ru-RU" sz="270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на </a:t>
            </a:r>
            <a:r>
              <a:rPr lang="ru-RU" sz="2700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горі</a:t>
            </a:r>
            <a:r>
              <a:rPr lang="ru-RU" sz="270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sz="2700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Говерлі</a:t>
            </a:r>
            <a:r>
              <a:rPr lang="ru-RU" sz="270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, </a:t>
            </a:r>
            <a:r>
              <a:rPr lang="ru-RU" sz="2700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скеля</a:t>
            </a:r>
            <a:r>
              <a:rPr lang="ru-RU" sz="270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sz="2700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поблизу</a:t>
            </a:r>
            <a:r>
              <a:rPr lang="ru-RU" sz="270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sz="2700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Яремчі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.</a:t>
            </a:r>
            <a:endParaRPr lang="ru-RU" dirty="0">
              <a:ln>
                <a:solidFill>
                  <a:srgbClr val="002060"/>
                </a:solidFill>
              </a:ln>
              <a:solidFill>
                <a:srgbClr val="002060"/>
              </a:solidFill>
            </a:endParaRPr>
          </a:p>
        </p:txBody>
      </p:sp>
      <p:pic>
        <p:nvPicPr>
          <p:cNvPr id="6146" name="Picture 2" descr="C:\Users\Digor\Desktop\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600200"/>
            <a:ext cx="4648200" cy="52578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153400" cy="822960"/>
          </a:xfrm>
        </p:spPr>
        <p:txBody>
          <a:bodyPr anchor="ctr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cap="none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cap="none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Легенди</a:t>
            </a:r>
            <a:r>
              <a:rPr lang="ru-RU" cap="none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про </a:t>
            </a:r>
            <a:r>
              <a:rPr lang="ru-RU" cap="none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Довбуша</a:t>
            </a:r>
            <a:r>
              <a:rPr lang="ru-RU" cap="none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cap="none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5084136"/>
          </a:xfr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Подейкували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,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що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 до 6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років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Довбуш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 не ходив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взагалі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. Будучи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малим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,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він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побачив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 теля, яке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застрягло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 в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дерев'яній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огорожі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.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Сяк-так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Олекса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 до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нього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доповз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 та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звільнив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. З тих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пір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він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зміг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ходити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самостійно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.</a:t>
            </a:r>
          </a:p>
          <a:p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Дужий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Довбуш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міг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з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легкістю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рухати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величезні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каменюки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. Одного дня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він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,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показуючи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місцевому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пану,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що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жарти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з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ним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погані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,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жбурнув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до дороги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немаленьку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брилу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. З того часу почали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її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називати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Каменем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Довбуша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.</a:t>
            </a:r>
          </a:p>
          <a:p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Хоча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тіло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 ватажка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опришків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обезголовили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, а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частини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тіла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заховали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 в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різних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місцях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,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існує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 легенда,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що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свій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останній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притулок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Олекса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Довбуш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знайшов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 на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горі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 </a:t>
            </a:r>
            <a:r>
              <a:rPr lang="ru-RU" sz="24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Шпиці</a:t>
            </a:r>
            <a:r>
              <a:rPr lang="ru-RU" sz="24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7239000" cy="685800"/>
          </a:xfrm>
          <a:solidFill>
            <a:schemeClr val="accent5">
              <a:lumMod val="40000"/>
              <a:lumOff val="60000"/>
            </a:schemeClr>
          </a:solidFill>
        </p:spPr>
        <p:txBody>
          <a:bodyPr anchor="t">
            <a:normAutofit fontScale="90000"/>
          </a:bodyPr>
          <a:lstStyle/>
          <a:p>
            <a:pPr algn="ctr"/>
            <a:r>
              <a:rPr lang="uk-UA" sz="4000" i="1" dirty="0" smtClean="0">
                <a:solidFill>
                  <a:srgbClr val="FF0000"/>
                </a:solidFill>
              </a:rPr>
              <a:t>МЕТА  УРОКУ</a:t>
            </a:r>
            <a:br>
              <a:rPr lang="uk-UA" sz="4000" i="1" dirty="0" smtClean="0">
                <a:solidFill>
                  <a:srgbClr val="FF0000"/>
                </a:solidFill>
              </a:rPr>
            </a:b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47800"/>
            <a:ext cx="7239000" cy="5007936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/>
          <a:lstStyle/>
          <a:p>
            <a:r>
              <a:rPr lang="uk-UA" dirty="0" smtClean="0">
                <a:ln>
                  <a:solidFill>
                    <a:srgbClr val="002060"/>
                  </a:solidFill>
                </a:ln>
              </a:rPr>
              <a:t>Охарактеризувати визвольний рух у Х</a:t>
            </a:r>
            <a:r>
              <a:rPr lang="en-US" dirty="0" smtClean="0">
                <a:ln>
                  <a:solidFill>
                    <a:srgbClr val="002060"/>
                  </a:solidFill>
                </a:ln>
              </a:rPr>
              <a:t>V</a:t>
            </a:r>
            <a:r>
              <a:rPr lang="uk-UA" dirty="0" smtClean="0">
                <a:ln>
                  <a:solidFill>
                    <a:srgbClr val="002060"/>
                  </a:solidFill>
                </a:ln>
              </a:rPr>
              <a:t>ІІІ столітті у Галичині й на Прикарпатті.</a:t>
            </a:r>
          </a:p>
          <a:p>
            <a:r>
              <a:rPr lang="uk-UA" dirty="0" smtClean="0">
                <a:ln>
                  <a:solidFill>
                    <a:srgbClr val="002060"/>
                  </a:solidFill>
                </a:ln>
              </a:rPr>
              <a:t> Дати оцінку діяльності Олекси Довбуша</a:t>
            </a:r>
          </a:p>
          <a:p>
            <a:r>
              <a:rPr lang="uk-UA" dirty="0" smtClean="0">
                <a:ln>
                  <a:solidFill>
                    <a:srgbClr val="002060"/>
                  </a:solidFill>
                </a:ln>
              </a:rPr>
              <a:t> Сприяти розвитку в учнів історичної свідомості, критичному осмисленню ними історичних подій.</a:t>
            </a:r>
          </a:p>
          <a:p>
            <a:r>
              <a:rPr lang="uk-UA" dirty="0" smtClean="0">
                <a:ln>
                  <a:solidFill>
                    <a:srgbClr val="002060"/>
                  </a:solidFill>
                </a:ln>
              </a:rPr>
              <a:t> Виховувати учнів у дусі патріотизму, толерантності</a:t>
            </a:r>
          </a:p>
          <a:p>
            <a:r>
              <a:rPr lang="uk-UA" dirty="0" smtClean="0">
                <a:ln>
                  <a:solidFill>
                    <a:srgbClr val="002060"/>
                  </a:solidFill>
                </a:ln>
              </a:rPr>
              <a:t> Розвивати вміння та навички аналізувати та систематизувати матеріал.</a:t>
            </a:r>
            <a:endParaRPr lang="ru-RU" dirty="0" smtClean="0">
              <a:ln>
                <a:solidFill>
                  <a:srgbClr val="002060"/>
                </a:solidFill>
              </a:ln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239000" cy="1082040"/>
          </a:xfrm>
          <a:solidFill>
            <a:schemeClr val="accent5">
              <a:lumMod val="40000"/>
              <a:lumOff val="60000"/>
            </a:schemeClr>
          </a:solidFill>
        </p:spPr>
        <p:txBody>
          <a:bodyPr anchor="ctr">
            <a:normAutofit fontScale="90000"/>
          </a:bodyPr>
          <a:lstStyle/>
          <a:p>
            <a:pPr algn="ctr"/>
            <a:r>
              <a:rPr lang="uk-UA" sz="4000" i="1" dirty="0" smtClean="0">
                <a:solidFill>
                  <a:srgbClr val="FF0000"/>
                </a:solidFill>
              </a:rPr>
              <a:t/>
            </a:r>
            <a:br>
              <a:rPr lang="uk-UA" sz="4000" i="1" dirty="0" smtClean="0">
                <a:solidFill>
                  <a:srgbClr val="FF0000"/>
                </a:solidFill>
              </a:rPr>
            </a:br>
            <a:r>
              <a:rPr lang="uk-UA" sz="4000" i="1" dirty="0" smtClean="0">
                <a:solidFill>
                  <a:srgbClr val="FF0000"/>
                </a:solidFill>
              </a:rPr>
              <a:t>Завдання уроку</a:t>
            </a:r>
            <a:br>
              <a:rPr lang="uk-UA" sz="4000" i="1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uk-UA" dirty="0" smtClean="0"/>
              <a:t> </a:t>
            </a:r>
            <a:r>
              <a:rPr lang="uk-UA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1. Знайти на </a:t>
            </a:r>
            <a:r>
              <a:rPr lang="uk-UA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історико-етнографічній</a:t>
            </a:r>
            <a:r>
              <a:rPr lang="uk-UA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карті України такі регіони: Галичина, Буковина, Закарпаття.</a:t>
            </a:r>
          </a:p>
          <a:p>
            <a:pPr algn="just">
              <a:buNone/>
            </a:pPr>
            <a:r>
              <a:rPr lang="uk-UA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 2. Визначити століття, у якому боровся із  панським свавіллям загін Олекси Довбуша.</a:t>
            </a:r>
          </a:p>
          <a:p>
            <a:pPr algn="just">
              <a:buNone/>
            </a:pPr>
            <a:r>
              <a:rPr lang="uk-UA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 3. Ознайомити учнів з опришківським рухом на </a:t>
            </a:r>
            <a:r>
              <a:rPr lang="uk-UA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західно-українських</a:t>
            </a:r>
            <a:r>
              <a:rPr lang="uk-UA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землях.</a:t>
            </a:r>
          </a:p>
          <a:p>
            <a:pPr algn="just">
              <a:buNone/>
            </a:pPr>
            <a:r>
              <a:rPr lang="uk-UA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	4. Забезпечити вивчення термінів:</a:t>
            </a:r>
          </a:p>
          <a:p>
            <a:pPr algn="just">
              <a:buNone/>
            </a:pPr>
            <a:r>
              <a:rPr lang="uk-UA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 Коліївщина, 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гайдамаки,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опришки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. </a:t>
            </a:r>
            <a:endParaRPr lang="ru-RU" dirty="0">
              <a:ln>
                <a:solidFill>
                  <a:srgbClr val="002060"/>
                </a:solidFill>
              </a:ln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 anchor="ctr"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uk-UA" dirty="0" smtClean="0">
                <a:solidFill>
                  <a:srgbClr val="C00000"/>
                </a:solidFill>
              </a:rPr>
              <a:t> </a:t>
            </a:r>
            <a:br>
              <a:rPr lang="uk-UA" dirty="0" smtClean="0">
                <a:solidFill>
                  <a:srgbClr val="C00000"/>
                </a:solidFill>
              </a:rPr>
            </a:br>
            <a:r>
              <a:rPr lang="uk-UA" dirty="0" smtClean="0">
                <a:solidFill>
                  <a:srgbClr val="C00000"/>
                </a:solidFill>
              </a:rPr>
              <a:t>Очікувані результати </a:t>
            </a:r>
            <a:r>
              <a:rPr lang="uk-UA" i="1" dirty="0" smtClean="0">
                <a:solidFill>
                  <a:srgbClr val="C00000"/>
                </a:solidFill>
              </a:rPr>
              <a:t/>
            </a:r>
            <a:br>
              <a:rPr lang="uk-UA" i="1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05000"/>
            <a:ext cx="7239000" cy="44958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uk-UA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Показувати на </a:t>
            </a:r>
            <a:r>
              <a:rPr lang="uk-UA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історико-етнографічній</a:t>
            </a:r>
            <a:r>
              <a:rPr lang="uk-UA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карті України такі регіони: Галичина, Буковина, Закарпаття.</a:t>
            </a:r>
          </a:p>
          <a:p>
            <a:r>
              <a:rPr lang="uk-UA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Визначити століття, у якому боровся із  панським свавіллям загін Олекси Довбуша.</a:t>
            </a:r>
          </a:p>
          <a:p>
            <a:r>
              <a:rPr lang="uk-UA" sz="2800" dirty="0" smtClean="0">
                <a:ln>
                  <a:solidFill>
                    <a:srgbClr val="002060"/>
                  </a:solidFill>
                </a:ln>
              </a:rPr>
              <a:t>Розвинути вміння аналізувати та систематизувати матеріал, працювати з історичними джерелами, зіставляти інформацію з різних історичних джерел</a:t>
            </a:r>
            <a:endParaRPr lang="ru-RU" dirty="0">
              <a:ln>
                <a:solidFill>
                  <a:srgbClr val="002060"/>
                </a:solidFill>
              </a:ln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ru-RU" i="1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12700" stA="48000" endA="300" endPos="55000" dir="5400000" sy="-90000" algn="bl" rotWithShape="0"/>
                </a:effectLst>
              </a:rPr>
              <a:t>Основні</a:t>
            </a:r>
            <a:r>
              <a:rPr lang="ru-RU" i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12700" stA="48000" endA="300" endPos="55000" dir="5400000" sy="-90000" algn="bl" rotWithShape="0"/>
                </a:effectLst>
              </a:rPr>
              <a:t> </a:t>
            </a:r>
            <a:r>
              <a:rPr lang="ru-RU" i="1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12700" stA="48000" endA="300" endPos="55000" dir="5400000" sy="-90000" algn="bl" rotWithShape="0"/>
                </a:effectLst>
              </a:rPr>
              <a:t>поняття</a:t>
            </a:r>
            <a:r>
              <a:rPr lang="ru-RU" i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12700" stA="48000" endA="300" endPos="55000" dir="5400000" sy="-90000" algn="bl" rotWithShape="0"/>
                </a:effectLst>
              </a:rPr>
              <a:t>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28800"/>
            <a:ext cx="7239000" cy="42672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uk-UA" sz="3600" dirty="0" smtClean="0">
                <a:ln>
                  <a:solidFill>
                    <a:srgbClr val="FF0000"/>
                  </a:solidFill>
                </a:ln>
                <a:solidFill>
                  <a:srgbClr val="C00000"/>
                </a:solidFill>
              </a:rPr>
              <a:t>Гайдамаки</a:t>
            </a:r>
            <a:r>
              <a:rPr lang="uk-UA" sz="3600" dirty="0" smtClean="0"/>
              <a:t> </a:t>
            </a:r>
            <a:r>
              <a:rPr lang="uk-UA" sz="36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7030A0"/>
                </a:solidFill>
              </a:rPr>
              <a:t>- </a:t>
            </a:r>
            <a:r>
              <a:rPr lang="uk-UA" sz="24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7030A0"/>
                </a:solidFill>
              </a:rPr>
              <a:t>повстанці Правобережної </a:t>
            </a:r>
          </a:p>
          <a:p>
            <a:pPr>
              <a:buNone/>
            </a:pPr>
            <a:r>
              <a:rPr lang="uk-UA" sz="24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7030A0"/>
                </a:solidFill>
              </a:rPr>
              <a:t>                                 України</a:t>
            </a:r>
            <a:endParaRPr lang="uk-UA" sz="800" dirty="0" smtClean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rgbClr val="7030A0"/>
              </a:solidFill>
            </a:endParaRPr>
          </a:p>
          <a:p>
            <a:pPr>
              <a:buNone/>
            </a:pPr>
            <a:endParaRPr lang="uk-UA" sz="800" dirty="0" smtClean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rgbClr val="7030A0"/>
              </a:solidFill>
            </a:endParaRPr>
          </a:p>
          <a:p>
            <a:r>
              <a:rPr lang="uk-UA" sz="3600" dirty="0" smtClean="0">
                <a:ln>
                  <a:solidFill>
                    <a:srgbClr val="FF0000"/>
                  </a:solidFill>
                </a:ln>
                <a:solidFill>
                  <a:srgbClr val="C00000"/>
                </a:solidFill>
              </a:rPr>
              <a:t>Коліївщина</a:t>
            </a:r>
            <a:r>
              <a:rPr lang="uk-UA" sz="3600" dirty="0" smtClean="0"/>
              <a:t> </a:t>
            </a:r>
            <a:r>
              <a:rPr lang="uk-UA" sz="36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</a:rPr>
              <a:t>- </a:t>
            </a:r>
            <a:r>
              <a:rPr lang="uk-UA" sz="24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</a:rPr>
              <a:t>найбільше гайдамацьке 			    повстання</a:t>
            </a:r>
            <a:endParaRPr lang="uk-UA" sz="800" dirty="0" smtClean="0">
              <a:ln>
                <a:solidFill>
                  <a:schemeClr val="accent6">
                    <a:lumMod val="50000"/>
                  </a:schemeClr>
                </a:solidFill>
              </a:ln>
            </a:endParaRPr>
          </a:p>
          <a:p>
            <a:endParaRPr lang="uk-UA" sz="800" dirty="0" smtClean="0"/>
          </a:p>
          <a:p>
            <a:r>
              <a:rPr lang="uk-UA" sz="36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Опришки</a:t>
            </a:r>
            <a:r>
              <a:rPr lang="uk-UA" sz="3600" dirty="0" smtClean="0"/>
              <a:t> </a:t>
            </a:r>
            <a:r>
              <a:rPr lang="uk-UA" sz="36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</a:rPr>
              <a:t>- </a:t>
            </a:r>
            <a:r>
              <a:rPr lang="uk-UA" sz="24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</a:rPr>
              <a:t>учасники селянського 			        повстанського руху на </a:t>
            </a:r>
            <a:r>
              <a:rPr lang="uk-UA" sz="2400" dirty="0" err="1" smtClean="0">
                <a:ln>
                  <a:solidFill>
                    <a:schemeClr val="accent6">
                      <a:lumMod val="50000"/>
                    </a:schemeClr>
                  </a:solidFill>
                </a:ln>
              </a:rPr>
              <a:t>західно-</a:t>
            </a:r>
            <a:r>
              <a:rPr lang="uk-UA" sz="24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</a:rPr>
              <a:t>                          		        українських землях</a:t>
            </a:r>
            <a:endParaRPr lang="ru-RU" sz="3600" dirty="0">
              <a:ln>
                <a:solidFill>
                  <a:schemeClr val="accent6">
                    <a:lumMod val="50000"/>
                  </a:schemeClr>
                </a:solidFill>
              </a:ln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anchor="ctr"/>
          <a:lstStyle/>
          <a:p>
            <a:pPr algn="ctr"/>
            <a:r>
              <a:rPr lang="uk-UA" dirty="0" smtClean="0">
                <a:ln w="500">
                  <a:solidFill>
                    <a:srgbClr val="FF0000"/>
                  </a:solidFill>
                </a:ln>
                <a:solidFill>
                  <a:srgbClr val="C00000"/>
                </a:solidFill>
              </a:rPr>
              <a:t>ЕКСПРЕС ОПИТУВАННЯ</a:t>
            </a:r>
            <a:endParaRPr lang="ru-RU" dirty="0">
              <a:ln w="500">
                <a:solidFill>
                  <a:srgbClr val="FF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/>
          <a:lstStyle/>
          <a:p>
            <a:endParaRPr lang="ru-RU" dirty="0" smtClean="0"/>
          </a:p>
          <a:p>
            <a:pPr lvl="0"/>
            <a:r>
              <a:rPr lang="uk-UA" dirty="0" smtClean="0">
                <a:ln>
                  <a:solidFill>
                    <a:srgbClr val="C00000"/>
                  </a:solidFill>
                </a:ln>
                <a:solidFill>
                  <a:srgbClr val="0070C0"/>
                </a:solidFill>
              </a:rPr>
              <a:t>Назвіть причини повстання 1768 року.</a:t>
            </a:r>
            <a:endParaRPr lang="ru-RU" dirty="0" smtClean="0">
              <a:ln>
                <a:solidFill>
                  <a:srgbClr val="C00000"/>
                </a:solidFill>
              </a:ln>
              <a:solidFill>
                <a:srgbClr val="0070C0"/>
              </a:solidFill>
            </a:endParaRPr>
          </a:p>
          <a:p>
            <a:pPr lvl="0"/>
            <a:r>
              <a:rPr lang="uk-UA" dirty="0" smtClean="0">
                <a:ln>
                  <a:solidFill>
                    <a:srgbClr val="C00000"/>
                  </a:solidFill>
                </a:ln>
                <a:solidFill>
                  <a:srgbClr val="0070C0"/>
                </a:solidFill>
              </a:rPr>
              <a:t>Хто очолив Коліївщину?</a:t>
            </a:r>
            <a:endParaRPr lang="ru-RU" dirty="0" smtClean="0">
              <a:ln>
                <a:solidFill>
                  <a:srgbClr val="C00000"/>
                </a:solidFill>
              </a:ln>
              <a:solidFill>
                <a:srgbClr val="0070C0"/>
              </a:solidFill>
            </a:endParaRPr>
          </a:p>
          <a:p>
            <a:pPr lvl="0"/>
            <a:r>
              <a:rPr lang="uk-UA" dirty="0" smtClean="0">
                <a:ln>
                  <a:solidFill>
                    <a:srgbClr val="C00000"/>
                  </a:solidFill>
                </a:ln>
                <a:solidFill>
                  <a:srgbClr val="0070C0"/>
                </a:solidFill>
              </a:rPr>
              <a:t>Описати та показати на карті, як </a:t>
            </a:r>
            <a:r>
              <a:rPr lang="uk-UA" dirty="0" err="1" smtClean="0">
                <a:ln>
                  <a:solidFill>
                    <a:srgbClr val="C00000"/>
                  </a:solidFill>
                </a:ln>
                <a:solidFill>
                  <a:srgbClr val="0070C0"/>
                </a:solidFill>
              </a:rPr>
              <a:t>ширилося</a:t>
            </a:r>
            <a:r>
              <a:rPr lang="uk-UA" dirty="0" smtClean="0">
                <a:ln>
                  <a:solidFill>
                    <a:srgbClr val="C00000"/>
                  </a:solidFill>
                </a:ln>
                <a:solidFill>
                  <a:srgbClr val="0070C0"/>
                </a:solidFill>
              </a:rPr>
              <a:t> повстання.</a:t>
            </a:r>
            <a:endParaRPr lang="ru-RU" dirty="0" smtClean="0">
              <a:ln>
                <a:solidFill>
                  <a:srgbClr val="C00000"/>
                </a:solidFill>
              </a:ln>
              <a:solidFill>
                <a:srgbClr val="0070C0"/>
              </a:solidFill>
            </a:endParaRPr>
          </a:p>
          <a:p>
            <a:pPr lvl="0"/>
            <a:r>
              <a:rPr lang="uk-UA" dirty="0" smtClean="0">
                <a:ln>
                  <a:solidFill>
                    <a:srgbClr val="C00000"/>
                  </a:solidFill>
                </a:ln>
                <a:solidFill>
                  <a:srgbClr val="0070C0"/>
                </a:solidFill>
              </a:rPr>
              <a:t>Пояснити значення слова «конфедерація».</a:t>
            </a:r>
            <a:endParaRPr lang="ru-RU" dirty="0" smtClean="0">
              <a:ln>
                <a:solidFill>
                  <a:srgbClr val="C00000"/>
                </a:solidFill>
              </a:ln>
              <a:solidFill>
                <a:srgbClr val="0070C0"/>
              </a:solidFill>
            </a:endParaRPr>
          </a:p>
          <a:p>
            <a:pPr lvl="0"/>
            <a:r>
              <a:rPr lang="ru-RU" dirty="0" err="1" smtClean="0">
                <a:ln>
                  <a:solidFill>
                    <a:srgbClr val="C00000"/>
                  </a:solidFill>
                </a:ln>
                <a:solidFill>
                  <a:srgbClr val="0070C0"/>
                </a:solidFill>
              </a:rPr>
              <a:t>Чому</a:t>
            </a: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0070C0"/>
                </a:solidFill>
              </a:rPr>
              <a:t> </a:t>
            </a:r>
            <a:r>
              <a:rPr lang="ru-RU" dirty="0" err="1" smtClean="0">
                <a:ln>
                  <a:solidFill>
                    <a:srgbClr val="C00000"/>
                  </a:solidFill>
                </a:ln>
                <a:solidFill>
                  <a:srgbClr val="0070C0"/>
                </a:solidFill>
              </a:rPr>
              <a:t>Росія</a:t>
            </a: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0070C0"/>
                </a:solidFill>
              </a:rPr>
              <a:t> </a:t>
            </a:r>
            <a:r>
              <a:rPr lang="ru-RU" dirty="0" err="1" smtClean="0">
                <a:ln>
                  <a:solidFill>
                    <a:srgbClr val="C00000"/>
                  </a:solidFill>
                </a:ln>
                <a:solidFill>
                  <a:srgbClr val="0070C0"/>
                </a:solidFill>
              </a:rPr>
              <a:t>виступила</a:t>
            </a: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0070C0"/>
                </a:solidFill>
              </a:rPr>
              <a:t> </a:t>
            </a:r>
            <a:r>
              <a:rPr lang="ru-RU" dirty="0" err="1" smtClean="0">
                <a:ln>
                  <a:solidFill>
                    <a:srgbClr val="C00000"/>
                  </a:solidFill>
                </a:ln>
                <a:solidFill>
                  <a:srgbClr val="0070C0"/>
                </a:solidFill>
              </a:rPr>
              <a:t>проти</a:t>
            </a: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0070C0"/>
                </a:solidFill>
              </a:rPr>
              <a:t> </a:t>
            </a:r>
            <a:r>
              <a:rPr lang="ru-RU" dirty="0" err="1" smtClean="0">
                <a:ln>
                  <a:solidFill>
                    <a:srgbClr val="C00000"/>
                  </a:solidFill>
                </a:ln>
                <a:solidFill>
                  <a:srgbClr val="0070C0"/>
                </a:solidFill>
              </a:rPr>
              <a:t>гайдамаків</a:t>
            </a: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0070C0"/>
                </a:solidFill>
              </a:rPr>
              <a:t>? </a:t>
            </a:r>
          </a:p>
          <a:p>
            <a:pPr lvl="0"/>
            <a:r>
              <a:rPr lang="uk-UA" dirty="0" smtClean="0">
                <a:ln>
                  <a:solidFill>
                    <a:srgbClr val="C00000"/>
                  </a:solidFill>
                </a:ln>
                <a:solidFill>
                  <a:srgbClr val="0070C0"/>
                </a:solidFill>
              </a:rPr>
              <a:t>Як польський уряд розправився з повстанцями?</a:t>
            </a:r>
            <a:endParaRPr lang="ru-RU" dirty="0" smtClean="0">
              <a:ln>
                <a:solidFill>
                  <a:srgbClr val="C00000"/>
                </a:solidFill>
              </a:ln>
              <a:solidFill>
                <a:srgbClr val="0070C0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anchor="ctr">
            <a:normAutofit fontScale="90000"/>
          </a:bodyPr>
          <a:lstStyle/>
          <a:p>
            <a:pPr algn="ctr"/>
            <a:r>
              <a:rPr lang="uk-UA" i="1" dirty="0" smtClean="0">
                <a:ln w="500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uk-UA" i="1" dirty="0" smtClean="0">
                <a:ln w="500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i="1" dirty="0" smtClean="0">
                <a:ln w="500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Проблемне питання</a:t>
            </a:r>
            <a:r>
              <a:rPr lang="ru-RU" dirty="0" smtClean="0">
                <a:ln w="500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 smtClean="0">
                <a:ln w="500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</a:br>
            <a:endParaRPr lang="ru-RU" dirty="0">
              <a:ln w="500">
                <a:solidFill>
                  <a:schemeClr val="accent2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7" name="Picture 3" descr="C:\Users\Digor\Desktop\Без названия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67000"/>
            <a:ext cx="8153400" cy="4191000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533400" y="1752601"/>
            <a:ext cx="71628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Олекса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Довбуш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: </a:t>
            </a:r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карпатський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розбишака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чи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борець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 за </a:t>
            </a:r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справедливість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?</a:t>
            </a:r>
            <a:b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20040"/>
            <a:ext cx="8686800" cy="97536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uk-UA" sz="22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/>
            </a:r>
            <a:br>
              <a:rPr lang="uk-UA" sz="22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</a:br>
            <a:r>
              <a:rPr lang="uk-UA" sz="22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/>
            </a:r>
            <a:br>
              <a:rPr lang="uk-UA" sz="22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</a:br>
            <a:r>
              <a:rPr lang="uk-UA" sz="22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/>
            </a:r>
            <a:br>
              <a:rPr lang="uk-UA" sz="22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</a:br>
            <a:r>
              <a:rPr lang="uk-UA" sz="27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Опришки</a:t>
            </a:r>
            <a:r>
              <a:rPr lang="uk-UA" sz="2700" dirty="0" smtClean="0"/>
              <a:t> </a:t>
            </a:r>
            <a:r>
              <a:rPr lang="uk-UA" sz="22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- учасники селянського  повстанського руху на </a:t>
            </a:r>
            <a:br>
              <a:rPr lang="uk-UA" sz="22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</a:rPr>
            </a:br>
            <a:r>
              <a:rPr lang="uk-UA" sz="22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                          </a:t>
            </a:r>
            <a:r>
              <a:rPr lang="uk-UA" sz="2200" dirty="0" err="1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західно-</a:t>
            </a:r>
            <a:r>
              <a:rPr lang="uk-UA" sz="22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 українських землях                        </a:t>
            </a:r>
            <a:r>
              <a:rPr lang="uk-UA" sz="22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</a:rPr>
              <a:t>		 </a:t>
            </a:r>
            <a:r>
              <a:rPr lang="ru-RU" sz="54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</a:rPr>
              <a:t/>
            </a:r>
            <a:br>
              <a:rPr lang="ru-RU" sz="54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295400"/>
            <a:ext cx="4267200" cy="5562600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На початку ХVII </a:t>
            </a:r>
            <a:r>
              <a:rPr lang="ru-RU" dirty="0" err="1" smtClean="0"/>
              <a:t>століття</a:t>
            </a:r>
            <a:r>
              <a:rPr lang="ru-RU" dirty="0" smtClean="0"/>
              <a:t> на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жилось людям </a:t>
            </a:r>
            <a:r>
              <a:rPr lang="ru-RU" dirty="0" err="1" smtClean="0"/>
              <a:t>важко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Пани забирали усе, </a:t>
            </a:r>
            <a:r>
              <a:rPr lang="ru-RU" dirty="0" smtClean="0">
                <a:noFill/>
              </a:rPr>
              <a:t>Пани     </a:t>
            </a:r>
            <a:r>
              <a:rPr lang="ru-RU" dirty="0" err="1" smtClean="0"/>
              <a:t>наживаючись</a:t>
            </a:r>
            <a:r>
              <a:rPr lang="ru-RU" dirty="0" smtClean="0"/>
              <a:t> на </a:t>
            </a:r>
            <a:r>
              <a:rPr lang="ru-RU" dirty="0" err="1" smtClean="0"/>
              <a:t>горі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стражданнях</a:t>
            </a:r>
            <a:r>
              <a:rPr lang="ru-RU" dirty="0" smtClean="0"/>
              <a:t> </a:t>
            </a:r>
            <a:r>
              <a:rPr lang="ru-RU" dirty="0" err="1" smtClean="0"/>
              <a:t>простих</a:t>
            </a:r>
            <a:r>
              <a:rPr lang="ru-RU" dirty="0" smtClean="0"/>
              <a:t> селян. </a:t>
            </a:r>
          </a:p>
          <a:p>
            <a:r>
              <a:rPr lang="ru-RU" dirty="0" smtClean="0"/>
              <a:t>Та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них </a:t>
            </a:r>
            <a:r>
              <a:rPr lang="ru-RU" dirty="0" err="1" smtClean="0"/>
              <a:t>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хотіли</a:t>
            </a:r>
            <a:r>
              <a:rPr lang="ru-RU" dirty="0" smtClean="0"/>
              <a:t> </a:t>
            </a:r>
            <a:r>
              <a:rPr lang="ru-RU" dirty="0" err="1" smtClean="0"/>
              <a:t>миритись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несправедливістю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називали</a:t>
            </a:r>
            <a:r>
              <a:rPr lang="ru-RU" dirty="0" smtClean="0"/>
              <a:t> </a:t>
            </a:r>
            <a:r>
              <a:rPr lang="ru-RU" b="1" i="1" dirty="0" err="1" smtClean="0">
                <a:solidFill>
                  <a:srgbClr val="C00000"/>
                </a:solidFill>
              </a:rPr>
              <a:t>опришками</a:t>
            </a:r>
            <a:r>
              <a:rPr lang="ru-RU" b="1" i="1" dirty="0" smtClean="0">
                <a:solidFill>
                  <a:srgbClr val="C00000"/>
                </a:solidFill>
              </a:rPr>
              <a:t> - </a:t>
            </a:r>
            <a:r>
              <a:rPr lang="ru-RU" b="1" i="1" dirty="0" err="1" smtClean="0">
                <a:solidFill>
                  <a:srgbClr val="C00000"/>
                </a:solidFill>
              </a:rPr>
              <a:t>вільними</a:t>
            </a:r>
            <a:r>
              <a:rPr lang="ru-RU" b="1" i="1" dirty="0" smtClean="0">
                <a:solidFill>
                  <a:srgbClr val="C00000"/>
                </a:solidFill>
              </a:rPr>
              <a:t> людьми</a:t>
            </a:r>
            <a:r>
              <a:rPr lang="ru-RU" dirty="0" smtClean="0">
                <a:solidFill>
                  <a:srgbClr val="C00000"/>
                </a:solidFill>
              </a:rPr>
              <a:t>, </a:t>
            </a:r>
            <a:r>
              <a:rPr lang="ru-RU" b="1" i="1" dirty="0" err="1" smtClean="0">
                <a:solidFill>
                  <a:srgbClr val="C00000"/>
                </a:solidFill>
              </a:rPr>
              <a:t>розбійниками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b="1" i="1" dirty="0" err="1" smtClean="0">
                <a:solidFill>
                  <a:srgbClr val="C00000"/>
                </a:solidFill>
              </a:rPr>
              <a:t>і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b="1" i="1" dirty="0" err="1" smtClean="0">
                <a:solidFill>
                  <a:srgbClr val="C00000"/>
                </a:solidFill>
              </a:rPr>
              <a:t>захисниками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b="1" i="1" dirty="0" err="1" smtClean="0">
                <a:solidFill>
                  <a:srgbClr val="C00000"/>
                </a:solidFill>
              </a:rPr>
              <a:t>бідних</a:t>
            </a:r>
            <a:r>
              <a:rPr lang="ru-RU" b="1" i="1" dirty="0" smtClean="0">
                <a:solidFill>
                  <a:srgbClr val="C00000"/>
                </a:solidFill>
              </a:rPr>
              <a:t>.</a:t>
            </a:r>
            <a:endParaRPr lang="ru-RU" dirty="0" smtClean="0">
              <a:solidFill>
                <a:srgbClr val="C00000"/>
              </a:solidFill>
            </a:endParaRPr>
          </a:p>
          <a:p>
            <a:r>
              <a:rPr lang="uk-UA" dirty="0" smtClean="0"/>
              <a:t>Очолював загін опришків </a:t>
            </a:r>
            <a:r>
              <a:rPr lang="uk-UA" b="1" i="1" dirty="0" smtClean="0">
                <a:solidFill>
                  <a:srgbClr val="C00000"/>
                </a:solidFill>
              </a:rPr>
              <a:t>Олекса Довбуш</a:t>
            </a:r>
            <a:r>
              <a:rPr lang="uk-UA" dirty="0" smtClean="0">
                <a:solidFill>
                  <a:srgbClr val="C00000"/>
                </a:solidFill>
              </a:rPr>
              <a:t>. </a:t>
            </a:r>
            <a:endParaRPr lang="ru-RU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  <p:pic>
        <p:nvPicPr>
          <p:cNvPr id="3074" name="Picture 2" descr="C:\Users\Digor\Desktop\oprishki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295400"/>
            <a:ext cx="4648200" cy="5562600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239000" cy="838200"/>
          </a:xfrm>
        </p:spPr>
        <p:txBody>
          <a:bodyPr anchor="ctr">
            <a:noAutofit/>
          </a:bodyPr>
          <a:lstStyle/>
          <a:p>
            <a:pPr algn="ctr"/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3352800"/>
            <a:ext cx="8686800" cy="3276600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200" dirty="0" err="1" smtClean="0"/>
              <a:t>Перші</a:t>
            </a:r>
            <a:r>
              <a:rPr lang="ru-RU" sz="2200" dirty="0" smtClean="0"/>
              <a:t> </a:t>
            </a:r>
            <a:r>
              <a:rPr lang="ru-RU" sz="2200" dirty="0" err="1" smtClean="0"/>
              <a:t>відомості</a:t>
            </a:r>
            <a:r>
              <a:rPr lang="ru-RU" sz="2200" dirty="0" smtClean="0"/>
              <a:t> про </a:t>
            </a:r>
            <a:r>
              <a:rPr lang="ru-RU" sz="2200" dirty="0" err="1" smtClean="0"/>
              <a:t>героїчну</a:t>
            </a:r>
            <a:r>
              <a:rPr lang="ru-RU" sz="2200" dirty="0" smtClean="0"/>
              <a:t> </a:t>
            </a:r>
            <a:r>
              <a:rPr lang="ru-RU" sz="2200" dirty="0" err="1" smtClean="0"/>
              <a:t>боротьбу</a:t>
            </a:r>
            <a:r>
              <a:rPr lang="ru-RU" sz="2200" dirty="0" smtClean="0"/>
              <a:t> </a:t>
            </a:r>
            <a:r>
              <a:rPr lang="ru-RU" sz="2200" dirty="0" err="1" smtClean="0"/>
              <a:t>Олекси</a:t>
            </a:r>
            <a:r>
              <a:rPr lang="ru-RU" sz="2200" dirty="0" smtClean="0"/>
              <a:t> </a:t>
            </a:r>
            <a:r>
              <a:rPr lang="ru-RU" sz="2200" dirty="0" err="1" smtClean="0"/>
              <a:t>Довбуша</a:t>
            </a:r>
            <a:r>
              <a:rPr lang="ru-RU" sz="2200" dirty="0" smtClean="0"/>
              <a:t> </a:t>
            </a:r>
            <a:r>
              <a:rPr lang="ru-RU" sz="2200" dirty="0" err="1" smtClean="0"/>
              <a:t>проти</a:t>
            </a:r>
            <a:r>
              <a:rPr lang="ru-RU" sz="2200" dirty="0" smtClean="0"/>
              <a:t> </a:t>
            </a:r>
            <a:r>
              <a:rPr lang="ru-RU" sz="2200" dirty="0" err="1" smtClean="0"/>
              <a:t>гнобителів</a:t>
            </a:r>
            <a:r>
              <a:rPr lang="ru-RU" sz="2200" dirty="0" smtClean="0"/>
              <a:t> </a:t>
            </a:r>
            <a:r>
              <a:rPr lang="ru-RU" sz="2200" dirty="0" err="1" smtClean="0"/>
              <a:t>містяться</a:t>
            </a:r>
            <a:r>
              <a:rPr lang="ru-RU" sz="2200" dirty="0" smtClean="0"/>
              <a:t> у документах </a:t>
            </a:r>
            <a:r>
              <a:rPr lang="ru-RU" sz="2200" dirty="0" err="1" smtClean="0"/>
              <a:t>датованих</a:t>
            </a:r>
            <a:r>
              <a:rPr lang="ru-RU" sz="2200" dirty="0" smtClean="0"/>
              <a:t> </a:t>
            </a:r>
            <a:r>
              <a:rPr lang="ru-RU" sz="2200" i="1" dirty="0" smtClean="0">
                <a:solidFill>
                  <a:srgbClr val="C00000"/>
                </a:solidFill>
              </a:rPr>
              <a:t>1738 роком</a:t>
            </a:r>
            <a:r>
              <a:rPr lang="ru-RU" sz="2200" dirty="0" smtClean="0">
                <a:solidFill>
                  <a:srgbClr val="C00000"/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uk-UA" sz="2200" dirty="0" smtClean="0"/>
              <a:t>Загін Довбуша налічував біля </a:t>
            </a:r>
            <a:r>
              <a:rPr lang="uk-UA" sz="2200" dirty="0" smtClean="0">
                <a:solidFill>
                  <a:srgbClr val="C00000"/>
                </a:solidFill>
              </a:rPr>
              <a:t>50 чоловік</a:t>
            </a:r>
            <a:r>
              <a:rPr lang="uk-UA" sz="2200" dirty="0" smtClean="0"/>
              <a:t>. </a:t>
            </a:r>
            <a:r>
              <a:rPr lang="ru-RU" sz="2200" dirty="0" err="1" smtClean="0"/>
              <a:t>Опришки</a:t>
            </a:r>
            <a:r>
              <a:rPr lang="ru-RU" sz="2200" dirty="0" smtClean="0"/>
              <a:t> </a:t>
            </a:r>
            <a:r>
              <a:rPr lang="ru-RU" sz="2200" dirty="0" err="1" smtClean="0"/>
              <a:t>діяли</a:t>
            </a:r>
            <a:r>
              <a:rPr lang="ru-RU" sz="2200" dirty="0" smtClean="0"/>
              <a:t> на </a:t>
            </a:r>
            <a:r>
              <a:rPr lang="ru-RU" sz="2200" dirty="0" err="1" smtClean="0"/>
              <a:t>території</a:t>
            </a:r>
            <a:r>
              <a:rPr lang="ru-RU" sz="2200" dirty="0" smtClean="0"/>
              <a:t> </a:t>
            </a:r>
            <a:r>
              <a:rPr lang="ru-RU" sz="2200" dirty="0" err="1" smtClean="0"/>
              <a:t>Прикарпаття</a:t>
            </a:r>
            <a:r>
              <a:rPr lang="ru-RU" sz="2200" dirty="0" smtClean="0"/>
              <a:t>, </a:t>
            </a:r>
            <a:r>
              <a:rPr lang="ru-RU" sz="2200" dirty="0" err="1" smtClean="0"/>
              <a:t>Закарпаття</a:t>
            </a:r>
            <a:r>
              <a:rPr lang="ru-RU" sz="2200" dirty="0" smtClean="0"/>
              <a:t> та </a:t>
            </a:r>
            <a:r>
              <a:rPr lang="ru-RU" sz="2200" dirty="0" err="1" smtClean="0"/>
              <a:t>Буковини</a:t>
            </a:r>
            <a:r>
              <a:rPr lang="ru-RU" sz="2200" dirty="0" smtClean="0"/>
              <a:t>. Вони </a:t>
            </a:r>
            <a:r>
              <a:rPr lang="ru-RU" sz="2200" dirty="0" err="1" smtClean="0"/>
              <a:t>здійснювали</a:t>
            </a:r>
            <a:r>
              <a:rPr lang="ru-RU" sz="2200" dirty="0" smtClean="0"/>
              <a:t> </a:t>
            </a:r>
            <a:r>
              <a:rPr lang="ru-RU" sz="2200" dirty="0" err="1" smtClean="0"/>
              <a:t>набіги</a:t>
            </a:r>
            <a:r>
              <a:rPr lang="ru-RU" sz="2200" dirty="0" smtClean="0"/>
              <a:t> на </a:t>
            </a:r>
            <a:r>
              <a:rPr lang="ru-RU" sz="2200" dirty="0" err="1" smtClean="0"/>
              <a:t>панські</a:t>
            </a:r>
            <a:r>
              <a:rPr lang="ru-RU" sz="2200" dirty="0" smtClean="0"/>
              <a:t> </a:t>
            </a:r>
            <a:r>
              <a:rPr lang="ru-RU" sz="2200" dirty="0" err="1" smtClean="0"/>
              <a:t>маєтки</a:t>
            </a:r>
            <a:r>
              <a:rPr lang="ru-RU" sz="2200" dirty="0" smtClean="0"/>
              <a:t>, </a:t>
            </a:r>
            <a:r>
              <a:rPr lang="ru-RU" sz="2200" dirty="0" err="1" smtClean="0"/>
              <a:t>садиби</a:t>
            </a:r>
            <a:r>
              <a:rPr lang="ru-RU" sz="2200" dirty="0" smtClean="0"/>
              <a:t> </a:t>
            </a:r>
            <a:r>
              <a:rPr lang="ru-RU" sz="2200" dirty="0" err="1" smtClean="0"/>
              <a:t>лихварів</a:t>
            </a:r>
            <a:r>
              <a:rPr lang="ru-RU" sz="2200" dirty="0" smtClean="0"/>
              <a:t>, </a:t>
            </a:r>
            <a:r>
              <a:rPr lang="ru-RU" sz="2200" dirty="0" err="1" smtClean="0"/>
              <a:t>торговців</a:t>
            </a:r>
            <a:r>
              <a:rPr lang="ru-RU" sz="2200" dirty="0" smtClean="0"/>
              <a:t>, </a:t>
            </a:r>
            <a:r>
              <a:rPr lang="ru-RU" sz="2200" dirty="0" err="1" smtClean="0"/>
              <a:t>заможних</a:t>
            </a:r>
            <a:r>
              <a:rPr lang="ru-RU" sz="2200" dirty="0" smtClean="0"/>
              <a:t> селян. </a:t>
            </a:r>
          </a:p>
          <a:p>
            <a:pPr>
              <a:spcBef>
                <a:spcPts val="0"/>
              </a:spcBef>
            </a:pPr>
            <a:r>
              <a:rPr lang="ru-RU" sz="2200" dirty="0" err="1" smtClean="0"/>
              <a:t>Захоплене</a:t>
            </a:r>
            <a:r>
              <a:rPr lang="ru-RU" sz="2200" dirty="0" smtClean="0"/>
              <a:t> </a:t>
            </a:r>
            <a:r>
              <a:rPr lang="ru-RU" sz="2200" dirty="0" err="1" smtClean="0"/>
              <a:t>майно</a:t>
            </a:r>
            <a:r>
              <a:rPr lang="ru-RU" sz="2200" dirty="0" smtClean="0"/>
              <a:t> </a:t>
            </a:r>
            <a:r>
              <a:rPr lang="ru-RU" sz="2200" dirty="0" err="1" smtClean="0"/>
              <a:t>віддавали</a:t>
            </a:r>
            <a:r>
              <a:rPr lang="ru-RU" sz="2200" dirty="0" smtClean="0"/>
              <a:t> </a:t>
            </a:r>
            <a:r>
              <a:rPr lang="ru-RU" sz="2200" dirty="0" err="1" smtClean="0"/>
              <a:t>бідним</a:t>
            </a:r>
            <a:r>
              <a:rPr lang="ru-RU" sz="2200" dirty="0" smtClean="0"/>
              <a:t> селянам, </a:t>
            </a:r>
            <a:r>
              <a:rPr lang="ru-RU" sz="2200" dirty="0" err="1" smtClean="0"/>
              <a:t>серед</a:t>
            </a:r>
            <a:r>
              <a:rPr lang="ru-RU" sz="2200" dirty="0" smtClean="0"/>
              <a:t> </a:t>
            </a:r>
            <a:r>
              <a:rPr lang="ru-RU" sz="2200" dirty="0" err="1" smtClean="0"/>
              <a:t>яких</a:t>
            </a:r>
            <a:r>
              <a:rPr lang="ru-RU" sz="2200" dirty="0" smtClean="0"/>
              <a:t> вони </a:t>
            </a:r>
            <a:r>
              <a:rPr lang="ru-RU" sz="2200" dirty="0" err="1" smtClean="0"/>
              <a:t>мали</a:t>
            </a:r>
            <a:r>
              <a:rPr lang="ru-RU" sz="2200" dirty="0" smtClean="0"/>
              <a:t> </a:t>
            </a:r>
            <a:r>
              <a:rPr lang="ru-RU" sz="2200" dirty="0" err="1" smtClean="0"/>
              <a:t>велику</a:t>
            </a:r>
            <a:r>
              <a:rPr lang="ru-RU" sz="2200" dirty="0" smtClean="0"/>
              <a:t> </a:t>
            </a:r>
            <a:r>
              <a:rPr lang="ru-RU" sz="2200" dirty="0" err="1" smtClean="0"/>
              <a:t>підтримку</a:t>
            </a:r>
            <a:r>
              <a:rPr lang="ru-RU" sz="2200" dirty="0" smtClean="0"/>
              <a:t>. </a:t>
            </a:r>
            <a:r>
              <a:rPr lang="ru-RU" sz="2200" dirty="0" err="1" smtClean="0"/>
              <a:t>Карпатські</a:t>
            </a:r>
            <a:r>
              <a:rPr lang="ru-RU" sz="2200" dirty="0" smtClean="0"/>
              <a:t> </a:t>
            </a:r>
            <a:r>
              <a:rPr lang="ru-RU" sz="2200" dirty="0" err="1" smtClean="0"/>
              <a:t>селяни</a:t>
            </a:r>
            <a:r>
              <a:rPr lang="ru-RU" sz="2200" dirty="0" smtClean="0"/>
              <a:t> надавали </a:t>
            </a:r>
            <a:r>
              <a:rPr lang="ru-RU" sz="2200" dirty="0" err="1" smtClean="0"/>
              <a:t>опришкам</a:t>
            </a:r>
            <a:r>
              <a:rPr lang="ru-RU" sz="2200" dirty="0" smtClean="0"/>
              <a:t> </a:t>
            </a:r>
            <a:r>
              <a:rPr lang="ru-RU" sz="2200" dirty="0" err="1" smtClean="0"/>
              <a:t>притулок</a:t>
            </a:r>
            <a:r>
              <a:rPr lang="ru-RU" sz="2200" dirty="0" smtClean="0"/>
              <a:t>, </a:t>
            </a:r>
            <a:r>
              <a:rPr lang="ru-RU" sz="2200" dirty="0" err="1" smtClean="0"/>
              <a:t>лікували</a:t>
            </a:r>
            <a:r>
              <a:rPr lang="ru-RU" sz="2200" dirty="0" smtClean="0"/>
              <a:t> </a:t>
            </a:r>
            <a:r>
              <a:rPr lang="ru-RU" sz="2200" dirty="0" err="1" smtClean="0"/>
              <a:t>їх</a:t>
            </a:r>
            <a:r>
              <a:rPr lang="ru-RU" sz="2200" dirty="0" smtClean="0"/>
              <a:t>, </a:t>
            </a:r>
            <a:r>
              <a:rPr lang="ru-RU" sz="2200" dirty="0" err="1" smtClean="0"/>
              <a:t>виготовляли</a:t>
            </a:r>
            <a:r>
              <a:rPr lang="ru-RU" sz="2200" dirty="0" smtClean="0"/>
              <a:t> для них </a:t>
            </a:r>
            <a:r>
              <a:rPr lang="ru-RU" sz="2200" dirty="0" err="1" smtClean="0"/>
              <a:t>зброю</a:t>
            </a: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/>
          </a:p>
        </p:txBody>
      </p:sp>
      <p:pic>
        <p:nvPicPr>
          <p:cNvPr id="4098" name="Picture 2" descr="C:\Users\Digor\Desktop\1943725_800x600_pic%5CK%5CR%5CKrychevsky_Fedir_Dovbush_1931-19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3352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174</TotalTime>
  <Words>540</Words>
  <Application>Microsoft Office PowerPoint</Application>
  <PresentationFormat>Экран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Изящная</vt:lpstr>
      <vt:lpstr>Опришки.  Олекса Довбуш </vt:lpstr>
      <vt:lpstr>МЕТА  УРОКУ </vt:lpstr>
      <vt:lpstr> Завдання уроку </vt:lpstr>
      <vt:lpstr>   Очікувані результати   </vt:lpstr>
      <vt:lpstr>Основні поняття:</vt:lpstr>
      <vt:lpstr>ЕКСПРЕС ОПИТУВАННЯ</vt:lpstr>
      <vt:lpstr> Проблемне питання </vt:lpstr>
      <vt:lpstr>   Опришки - учасники селянського  повстанського руху на                            західно- українських землях                            </vt:lpstr>
      <vt:lpstr>Слайд 9</vt:lpstr>
      <vt:lpstr>Слайд 10</vt:lpstr>
      <vt:lpstr>Опорним пунктом загону Довбуша була Чорногора у Карпатах. Успішні виступи опришків Довбуша у 1738 – 1745 роках вплинули на розвиток анти поміщицької боротьби селян на Прикарпатті.</vt:lpstr>
      <vt:lpstr>  Загинув Олекса Довбуш 24 серпня 1745 року в селі Космачі від руки зрадника Степана Дзвінчука. </vt:lpstr>
      <vt:lpstr>   Легенди про Довбуша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Опришки.  Олекса Довбуш</dc:title>
  <dc:creator>Digor</dc:creator>
  <cp:lastModifiedBy>Digor</cp:lastModifiedBy>
  <cp:revision>19</cp:revision>
  <dcterms:created xsi:type="dcterms:W3CDTF">2006-08-16T00:00:00Z</dcterms:created>
  <dcterms:modified xsi:type="dcterms:W3CDTF">2018-11-18T17:49:51Z</dcterms:modified>
</cp:coreProperties>
</file>