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5" r:id="rId9"/>
    <p:sldId id="266" r:id="rId10"/>
    <p:sldId id="267" r:id="rId11"/>
    <p:sldId id="268" r:id="rId12"/>
    <p:sldId id="270" r:id="rId13"/>
    <p:sldId id="271" r:id="rId14"/>
    <p:sldId id="272" r:id="rId15"/>
    <p:sldId id="273" r:id="rId1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23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0FE98-300E-4CFB-924E-0614BD5F399D}" type="datetimeFigureOut">
              <a:rPr lang="uk-UA" smtClean="0"/>
              <a:t>22.11.2018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FED9-DCCE-4BFD-A899-F673726172B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899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0FE98-300E-4CFB-924E-0614BD5F399D}" type="datetimeFigureOut">
              <a:rPr lang="uk-UA" smtClean="0"/>
              <a:t>22.11.2018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FED9-DCCE-4BFD-A899-F673726172B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7250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0FE98-300E-4CFB-924E-0614BD5F399D}" type="datetimeFigureOut">
              <a:rPr lang="uk-UA" smtClean="0"/>
              <a:t>22.11.2018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FED9-DCCE-4BFD-A899-F673726172B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7080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0FE98-300E-4CFB-924E-0614BD5F399D}" type="datetimeFigureOut">
              <a:rPr lang="uk-UA" smtClean="0"/>
              <a:t>22.11.2018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FED9-DCCE-4BFD-A899-F673726172B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142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0FE98-300E-4CFB-924E-0614BD5F399D}" type="datetimeFigureOut">
              <a:rPr lang="uk-UA" smtClean="0"/>
              <a:t>22.11.2018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FED9-DCCE-4BFD-A899-F673726172B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158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0FE98-300E-4CFB-924E-0614BD5F399D}" type="datetimeFigureOut">
              <a:rPr lang="uk-UA" smtClean="0"/>
              <a:t>22.11.2018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FED9-DCCE-4BFD-A899-F673726172B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089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0FE98-300E-4CFB-924E-0614BD5F399D}" type="datetimeFigureOut">
              <a:rPr lang="uk-UA" smtClean="0"/>
              <a:t>22.11.2018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FED9-DCCE-4BFD-A899-F673726172B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668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0FE98-300E-4CFB-924E-0614BD5F399D}" type="datetimeFigureOut">
              <a:rPr lang="uk-UA" smtClean="0"/>
              <a:t>22.11.2018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FED9-DCCE-4BFD-A899-F673726172B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5630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0FE98-300E-4CFB-924E-0614BD5F399D}" type="datetimeFigureOut">
              <a:rPr lang="uk-UA" smtClean="0"/>
              <a:t>22.11.2018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FED9-DCCE-4BFD-A899-F673726172B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780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0FE98-300E-4CFB-924E-0614BD5F399D}" type="datetimeFigureOut">
              <a:rPr lang="uk-UA" smtClean="0"/>
              <a:t>22.11.2018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FED9-DCCE-4BFD-A899-F673726172B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641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0FE98-300E-4CFB-924E-0614BD5F399D}" type="datetimeFigureOut">
              <a:rPr lang="uk-UA" smtClean="0"/>
              <a:t>22.11.2018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EFED9-DCCE-4BFD-A899-F673726172B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795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0FE98-300E-4CFB-924E-0614BD5F399D}" type="datetimeFigureOut">
              <a:rPr lang="uk-UA" smtClean="0"/>
              <a:t>22.11.2018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EFED9-DCCE-4BFD-A899-F673726172B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7672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14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microsoft.com/office/2007/relationships/hdphoto" Target="../media/hdphoto4.wdp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3987384" y="733801"/>
            <a:ext cx="6490741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cap="none" spc="0" dirty="0" smtClean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Impact" panose="020B0806030902050204" pitchFamily="34" charset="0"/>
              </a:rPr>
              <a:t>Лічба в межах 20.</a:t>
            </a:r>
          </a:p>
          <a:p>
            <a:pPr algn="ctr"/>
            <a:r>
              <a:rPr lang="uk-UA" sz="4800" b="1" dirty="0" smtClean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Impact" panose="020B0806030902050204" pitchFamily="34" charset="0"/>
              </a:rPr>
              <a:t> Вправи на засвоєння таблиць додавання </a:t>
            </a:r>
            <a:r>
              <a:rPr lang="uk-UA" sz="48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Impact" panose="020B0806030902050204" pitchFamily="34" charset="0"/>
              </a:rPr>
              <a:t>й</a:t>
            </a:r>
            <a:r>
              <a:rPr lang="uk-UA" sz="4800" b="1" dirty="0" smtClean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Impact" panose="020B0806030902050204" pitchFamily="34" charset="0"/>
              </a:rPr>
              <a:t> віднімання в межах 10.</a:t>
            </a:r>
          </a:p>
          <a:p>
            <a:pPr algn="ctr"/>
            <a:r>
              <a:rPr lang="uk-UA" sz="4800" b="1" dirty="0" smtClean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Impact" panose="020B0806030902050204" pitchFamily="34" charset="0"/>
              </a:rPr>
              <a:t>Вимірювання відрізків. </a:t>
            </a:r>
            <a:endParaRPr lang="uk-UA" sz="4800" b="1" cap="none" spc="0" dirty="0">
              <a:ln w="13462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61" r="-1"/>
          <a:stretch/>
        </p:blipFill>
        <p:spPr>
          <a:xfrm>
            <a:off x="9388695" y="0"/>
            <a:ext cx="2803305" cy="37775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" t="10049" r="2624" b="8213"/>
          <a:stretch/>
        </p:blipFill>
        <p:spPr>
          <a:xfrm rot="19914134">
            <a:off x="338208" y="191113"/>
            <a:ext cx="3453162" cy="230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1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056" b="100000" l="3438" r="46667">
                        <a14:foregroundMark x1="23854" y1="63056" x2="24896" y2="63056"/>
                        <a14:backgroundMark x1="22604" y1="61667" x2="23333" y2="61667"/>
                        <a14:backgroundMark x1="25104" y1="62083" x2="25729" y2="65556"/>
                        <a14:backgroundMark x1="26354" y1="65972" x2="28021" y2="64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4" t="33005" r="53551"/>
          <a:stretch/>
        </p:blipFill>
        <p:spPr>
          <a:xfrm>
            <a:off x="2473376" y="1897306"/>
            <a:ext cx="5046577" cy="4960694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>
            <a:off x="2146785" y="131959"/>
            <a:ext cx="886268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72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Завдання від зайчика</a:t>
            </a:r>
            <a:endParaRPr lang="uk-UA" sz="72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1658" y="1281067"/>
            <a:ext cx="531784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7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uk-UA" sz="7200" b="1" i="1" u="sng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І варіант </a:t>
            </a:r>
          </a:p>
        </p:txBody>
      </p:sp>
      <p:sp>
        <p:nvSpPr>
          <p:cNvPr id="9" name="Прямокутник 8"/>
          <p:cNvSpPr/>
          <p:nvPr/>
        </p:nvSpPr>
        <p:spPr>
          <a:xfrm>
            <a:off x="6578126" y="1281068"/>
            <a:ext cx="552137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7200" b="1" i="1" u="sng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ІІ варіант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54" y="2481396"/>
            <a:ext cx="3508844" cy="38352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7362" flipH="1">
            <a:off x="6696479" y="2305900"/>
            <a:ext cx="5741594" cy="4166501"/>
          </a:xfrm>
          <a:prstGeom prst="rect">
            <a:avLst/>
          </a:prstGeom>
        </p:spPr>
      </p:pic>
      <p:sp>
        <p:nvSpPr>
          <p:cNvPr id="10" name="Прямокутник 9"/>
          <p:cNvSpPr/>
          <p:nvPr/>
        </p:nvSpPr>
        <p:spPr>
          <a:xfrm>
            <a:off x="560265" y="2178474"/>
            <a:ext cx="1642819" cy="2646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7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uk-UA" sz="16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4</a:t>
            </a:r>
            <a:endParaRPr lang="uk-UA" sz="72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2361773" y="3477832"/>
            <a:ext cx="1642819" cy="2646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7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uk-UA" sz="16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</a:t>
            </a:r>
            <a:endParaRPr lang="uk-UA" sz="72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3" name="Прямокутник 12"/>
          <p:cNvSpPr/>
          <p:nvPr/>
        </p:nvSpPr>
        <p:spPr>
          <a:xfrm>
            <a:off x="9366649" y="2581134"/>
            <a:ext cx="1642819" cy="2646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7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uk-UA" sz="16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5</a:t>
            </a:r>
            <a:endParaRPr lang="uk-UA" sz="72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4" name="Прямокутник 13"/>
          <p:cNvSpPr/>
          <p:nvPr/>
        </p:nvSpPr>
        <p:spPr>
          <a:xfrm>
            <a:off x="7153135" y="3669767"/>
            <a:ext cx="1642819" cy="2646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7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uk-UA" sz="16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6</a:t>
            </a:r>
            <a:endParaRPr lang="uk-UA" sz="72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276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9630" y1="30636" x2="50000" y2="45087"/>
                        <a14:foregroundMark x1="25926" y1="17341" x2="25000" y2="19075"/>
                        <a14:foregroundMark x1="78704" y1="35838" x2="78704" y2="49711"/>
                        <a14:foregroundMark x1="33333" y1="92486" x2="68519" y2="94798"/>
                        <a14:foregroundMark x1="28704" y1="86705" x2="24074" y2="97688"/>
                        <a14:foregroundMark x1="11111" y1="65318" x2="21296" y2="82081"/>
                        <a14:foregroundMark x1="92593" y1="61272" x2="96296" y2="73410"/>
                        <a14:backgroundMark x1="97222" y1="54335" x2="99074" y2="739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01558" y="726179"/>
            <a:ext cx="3590441" cy="605906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1" b="16940"/>
          <a:stretch/>
        </p:blipFill>
        <p:spPr>
          <a:xfrm>
            <a:off x="-13123" y="-23168"/>
            <a:ext cx="4156846" cy="6881167"/>
          </a:xfrm>
          <a:prstGeom prst="rect">
            <a:avLst/>
          </a:prstGeom>
        </p:spPr>
      </p:pic>
      <p:sp>
        <p:nvSpPr>
          <p:cNvPr id="4" name="Округлений прямокутник 3"/>
          <p:cNvSpPr/>
          <p:nvPr/>
        </p:nvSpPr>
        <p:spPr>
          <a:xfrm rot="5400000">
            <a:off x="5885323" y="-508849"/>
            <a:ext cx="542441" cy="59439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Округлений прямокутник 16"/>
          <p:cNvSpPr/>
          <p:nvPr/>
        </p:nvSpPr>
        <p:spPr>
          <a:xfrm rot="5400000">
            <a:off x="4924713" y="3127822"/>
            <a:ext cx="542441" cy="39233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к 4"/>
          <p:cNvSpPr/>
          <p:nvPr/>
        </p:nvSpPr>
        <p:spPr>
          <a:xfrm>
            <a:off x="5184713" y="1268560"/>
            <a:ext cx="18277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 см</a:t>
            </a:r>
            <a:endParaRPr lang="uk-UA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Прямокутник 17"/>
          <p:cNvSpPr/>
          <p:nvPr/>
        </p:nvSpPr>
        <p:spPr>
          <a:xfrm>
            <a:off x="2712182" y="3928788"/>
            <a:ext cx="606372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 </a:t>
            </a:r>
            <a:r>
              <a:rPr lang="uk-UA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</a:t>
            </a:r>
            <a:r>
              <a:rPr lang="uk-UA" sz="4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м, на 4 см коротша </a:t>
            </a:r>
            <a:endParaRPr lang="uk-UA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143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5"/>
          <p:cNvSpPr/>
          <p:nvPr/>
        </p:nvSpPr>
        <p:spPr>
          <a:xfrm>
            <a:off x="545311" y="123986"/>
            <a:ext cx="859401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Вимірювання відрізків</a:t>
            </a:r>
            <a:endParaRPr lang="uk-UA" sz="6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3" r="22999" b="2286"/>
          <a:stretch/>
        </p:blipFill>
        <p:spPr>
          <a:xfrm>
            <a:off x="8539566" y="-29980"/>
            <a:ext cx="3652434" cy="68495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29" y="1386965"/>
            <a:ext cx="7640402" cy="5375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781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2" r="69781" b="15486"/>
          <a:stretch/>
        </p:blipFill>
        <p:spPr>
          <a:xfrm>
            <a:off x="0" y="501639"/>
            <a:ext cx="4049868" cy="682243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49830" y="4071881"/>
            <a:ext cx="2448731" cy="228599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вал 8"/>
          <p:cNvSpPr/>
          <p:nvPr/>
        </p:nvSpPr>
        <p:spPr>
          <a:xfrm>
            <a:off x="4969990" y="1386006"/>
            <a:ext cx="1828800" cy="176680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вал 9"/>
          <p:cNvSpPr/>
          <p:nvPr/>
        </p:nvSpPr>
        <p:spPr>
          <a:xfrm>
            <a:off x="9997623" y="3644341"/>
            <a:ext cx="1521417" cy="146452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к 4"/>
          <p:cNvSpPr/>
          <p:nvPr/>
        </p:nvSpPr>
        <p:spPr>
          <a:xfrm>
            <a:off x="7720802" y="965388"/>
            <a:ext cx="1518834" cy="168931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Рівнобедрений трикутник 10"/>
          <p:cNvSpPr/>
          <p:nvPr/>
        </p:nvSpPr>
        <p:spPr>
          <a:xfrm>
            <a:off x="10161648" y="1649477"/>
            <a:ext cx="1193369" cy="1239864"/>
          </a:xfrm>
          <a:prstGeom prst="triangl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Рівнобедрений трикутник 11"/>
          <p:cNvSpPr/>
          <p:nvPr/>
        </p:nvSpPr>
        <p:spPr>
          <a:xfrm>
            <a:off x="4822757" y="4147295"/>
            <a:ext cx="1193369" cy="1239864"/>
          </a:xfrm>
          <a:prstGeom prst="triangl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441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5"/>
          <p:cNvSpPr/>
          <p:nvPr/>
        </p:nvSpPr>
        <p:spPr>
          <a:xfrm>
            <a:off x="302453" y="0"/>
            <a:ext cx="4085797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Завдання </a:t>
            </a:r>
          </a:p>
          <a:p>
            <a:pPr algn="ctr"/>
            <a:r>
              <a:rPr lang="uk-UA" sz="66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від </a:t>
            </a:r>
          </a:p>
          <a:p>
            <a:pPr algn="just"/>
            <a:r>
              <a:rPr lang="uk-UA" sz="6600" b="1" cap="none" spc="0" dirty="0" err="1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сніговичка</a:t>
            </a:r>
            <a:endParaRPr lang="uk-UA" sz="66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952" y="341153"/>
            <a:ext cx="4072197" cy="639305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4531452" y="4500977"/>
            <a:ext cx="2448731" cy="228599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вал 8"/>
          <p:cNvSpPr/>
          <p:nvPr/>
        </p:nvSpPr>
        <p:spPr>
          <a:xfrm>
            <a:off x="4841417" y="3194086"/>
            <a:ext cx="1828800" cy="176680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вал 9"/>
          <p:cNvSpPr/>
          <p:nvPr/>
        </p:nvSpPr>
        <p:spPr>
          <a:xfrm>
            <a:off x="4981191" y="2073156"/>
            <a:ext cx="1521417" cy="146452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 10"/>
          <p:cNvSpPr/>
          <p:nvPr/>
        </p:nvSpPr>
        <p:spPr>
          <a:xfrm>
            <a:off x="4996400" y="575053"/>
            <a:ext cx="1518834" cy="168931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Рівнобедрений трикутник 11"/>
          <p:cNvSpPr/>
          <p:nvPr/>
        </p:nvSpPr>
        <p:spPr>
          <a:xfrm rot="18651176">
            <a:off x="6446525" y="3384888"/>
            <a:ext cx="1193369" cy="1239864"/>
          </a:xfrm>
          <a:prstGeom prst="triangl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Рівнобедрений трикутник 12"/>
          <p:cNvSpPr/>
          <p:nvPr/>
        </p:nvSpPr>
        <p:spPr>
          <a:xfrm rot="3157599">
            <a:off x="3843847" y="3424641"/>
            <a:ext cx="1193369" cy="1239864"/>
          </a:xfrm>
          <a:prstGeom prst="triangl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0153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917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Округлена прямокутна виноска 41"/>
          <p:cNvSpPr/>
          <p:nvPr/>
        </p:nvSpPr>
        <p:spPr>
          <a:xfrm rot="10800000">
            <a:off x="8502582" y="5520956"/>
            <a:ext cx="1255881" cy="659671"/>
          </a:xfrm>
          <a:prstGeom prst="wedgeRoundRectCallout">
            <a:avLst>
              <a:gd name="adj1" fmla="val -36000"/>
              <a:gd name="adj2" fmla="val 73936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3" name="Округлена прямокутна виноска 42"/>
          <p:cNvSpPr/>
          <p:nvPr/>
        </p:nvSpPr>
        <p:spPr>
          <a:xfrm rot="10800000">
            <a:off x="9561670" y="3872376"/>
            <a:ext cx="1255881" cy="659671"/>
          </a:xfrm>
          <a:prstGeom prst="wedgeRoundRectCallout">
            <a:avLst>
              <a:gd name="adj1" fmla="val 78767"/>
              <a:gd name="adj2" fmla="val 4339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4" name="Округлена прямокутна виноска 43"/>
          <p:cNvSpPr/>
          <p:nvPr/>
        </p:nvSpPr>
        <p:spPr>
          <a:xfrm rot="10800000">
            <a:off x="4668945" y="5680339"/>
            <a:ext cx="1255881" cy="659671"/>
          </a:xfrm>
          <a:prstGeom prst="wedgeRoundRectCallout">
            <a:avLst>
              <a:gd name="adj1" fmla="val -59447"/>
              <a:gd name="adj2" fmla="val 9038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1" name="Округлена прямокутна виноска 40"/>
          <p:cNvSpPr/>
          <p:nvPr/>
        </p:nvSpPr>
        <p:spPr>
          <a:xfrm rot="10800000">
            <a:off x="9902013" y="2450132"/>
            <a:ext cx="1255881" cy="659671"/>
          </a:xfrm>
          <a:prstGeom prst="wedgeRoundRectCallout">
            <a:avLst>
              <a:gd name="adj1" fmla="val 35575"/>
              <a:gd name="adj2" fmla="val 73936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0" name="Округлена прямокутна виноска 39"/>
          <p:cNvSpPr/>
          <p:nvPr/>
        </p:nvSpPr>
        <p:spPr>
          <a:xfrm rot="10800000">
            <a:off x="2938532" y="5508621"/>
            <a:ext cx="1255881" cy="659671"/>
          </a:xfrm>
          <a:prstGeom prst="wedgeRoundRectCallout">
            <a:avLst>
              <a:gd name="adj1" fmla="val 35575"/>
              <a:gd name="adj2" fmla="val 73936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8" name="Округлена прямокутна виноска 37"/>
          <p:cNvSpPr/>
          <p:nvPr/>
        </p:nvSpPr>
        <p:spPr>
          <a:xfrm rot="10800000">
            <a:off x="7173474" y="2615518"/>
            <a:ext cx="1255881" cy="659671"/>
          </a:xfrm>
          <a:prstGeom prst="wedgeRoundRectCallout">
            <a:avLst>
              <a:gd name="adj1" fmla="val 35575"/>
              <a:gd name="adj2" fmla="val 73936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9" name="Округлена прямокутна виноска 38"/>
          <p:cNvSpPr/>
          <p:nvPr/>
        </p:nvSpPr>
        <p:spPr>
          <a:xfrm rot="10800000">
            <a:off x="6057453" y="4021028"/>
            <a:ext cx="1255881" cy="659671"/>
          </a:xfrm>
          <a:prstGeom prst="wedgeRoundRectCallout">
            <a:avLst>
              <a:gd name="adj1" fmla="val 73831"/>
              <a:gd name="adj2" fmla="val 8333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7" name="Округлена прямокутна виноска 36"/>
          <p:cNvSpPr/>
          <p:nvPr/>
        </p:nvSpPr>
        <p:spPr>
          <a:xfrm rot="10800000">
            <a:off x="4437829" y="2160474"/>
            <a:ext cx="1255881" cy="659671"/>
          </a:xfrm>
          <a:prstGeom prst="wedgeRoundRectCallout">
            <a:avLst>
              <a:gd name="adj1" fmla="val 45447"/>
              <a:gd name="adj2" fmla="val 8333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Округлена прямокутна виноска 14"/>
          <p:cNvSpPr/>
          <p:nvPr/>
        </p:nvSpPr>
        <p:spPr>
          <a:xfrm rot="10800000">
            <a:off x="2955969" y="3679582"/>
            <a:ext cx="1255881" cy="659671"/>
          </a:xfrm>
          <a:prstGeom prst="wedgeRoundRectCallout">
            <a:avLst>
              <a:gd name="adj1" fmla="val 35575"/>
              <a:gd name="adj2" fmla="val 73936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1769" y1="38172" x2="55385" y2="43907"/>
                        <a14:foregroundMark x1="41462" y1="62903" x2="53154" y2="62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453" y="2558444"/>
            <a:ext cx="1929531" cy="16564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1643" l="0" r="100000">
                        <a14:foregroundMark x1="40231" y1="37032" x2="55154" y2="40778"/>
                        <a14:foregroundMark x1="41231" y1="39409" x2="55615" y2="45461"/>
                        <a14:foregroundMark x1="53615" y1="43588" x2="56154" y2="33357"/>
                        <a14:foregroundMark x1="38231" y1="39841" x2="48154" y2="32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96"/>
          <a:stretch/>
        </p:blipFill>
        <p:spPr>
          <a:xfrm>
            <a:off x="5784337" y="1894561"/>
            <a:ext cx="1647060" cy="16197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114" y="1894561"/>
            <a:ext cx="1620086" cy="16418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82" y="4205894"/>
            <a:ext cx="2060261" cy="20694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40" b="99680" l="4823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87" t="49967"/>
          <a:stretch/>
        </p:blipFill>
        <p:spPr>
          <a:xfrm>
            <a:off x="4201092" y="3484657"/>
            <a:ext cx="1922477" cy="179397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51081" l="48692" r="100000">
                        <a14:foregroundMark x1="66154" y1="27862" x2="75615" y2="2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21" b="48713"/>
          <a:stretch/>
        </p:blipFill>
        <p:spPr>
          <a:xfrm>
            <a:off x="3038763" y="1629442"/>
            <a:ext cx="1818001" cy="1757216"/>
          </a:xfrm>
          <a:prstGeom prst="rect">
            <a:avLst/>
          </a:prstGeom>
        </p:spPr>
      </p:pic>
      <p:sp>
        <p:nvSpPr>
          <p:cNvPr id="14" name="Прямокутник 13"/>
          <p:cNvSpPr/>
          <p:nvPr/>
        </p:nvSpPr>
        <p:spPr>
          <a:xfrm>
            <a:off x="9991143" y="2318302"/>
            <a:ext cx="1107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15</a:t>
            </a:r>
            <a:endParaRPr lang="uk-U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7" name="Прямокутник 16"/>
          <p:cNvSpPr/>
          <p:nvPr/>
        </p:nvSpPr>
        <p:spPr>
          <a:xfrm>
            <a:off x="4511771" y="2071323"/>
            <a:ext cx="1107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17</a:t>
            </a:r>
            <a:endParaRPr lang="uk-U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9640" b="100000" l="0" r="50231">
                        <a14:foregroundMark x1="22231" y1="72058" x2="30154" y2="73659"/>
                        <a14:foregroundMark x1="29385" y1="72458" x2="29000" y2="66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426" r="49559"/>
          <a:stretch/>
        </p:blipFill>
        <p:spPr>
          <a:xfrm>
            <a:off x="7734154" y="3431799"/>
            <a:ext cx="2034637" cy="192118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1643" l="0" r="100000">
                        <a14:foregroundMark x1="40231" y1="37032" x2="55154" y2="40778"/>
                        <a14:foregroundMark x1="41231" y1="39409" x2="55615" y2="45461"/>
                        <a14:foregroundMark x1="53615" y1="43588" x2="56154" y2="33357"/>
                        <a14:foregroundMark x1="38231" y1="39841" x2="48154" y2="32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96"/>
          <a:stretch/>
        </p:blipFill>
        <p:spPr>
          <a:xfrm>
            <a:off x="5974070" y="4787092"/>
            <a:ext cx="1792930" cy="176314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51081" l="48692" r="100000">
                        <a14:foregroundMark x1="66154" y1="27862" x2="75615" y2="2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21" b="48713"/>
          <a:stretch/>
        </p:blipFill>
        <p:spPr>
          <a:xfrm>
            <a:off x="9526554" y="4663876"/>
            <a:ext cx="1894068" cy="1830739"/>
          </a:xfrm>
          <a:prstGeom prst="rect">
            <a:avLst/>
          </a:prstGeom>
        </p:spPr>
      </p:pic>
      <p:sp>
        <p:nvSpPr>
          <p:cNvPr id="28" name="Прямокутник 27"/>
          <p:cNvSpPr/>
          <p:nvPr/>
        </p:nvSpPr>
        <p:spPr>
          <a:xfrm>
            <a:off x="9635612" y="3739432"/>
            <a:ext cx="1107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16</a:t>
            </a:r>
            <a:endParaRPr lang="uk-U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Прямокутник 28"/>
          <p:cNvSpPr/>
          <p:nvPr/>
        </p:nvSpPr>
        <p:spPr>
          <a:xfrm>
            <a:off x="6140192" y="3919756"/>
            <a:ext cx="1107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14</a:t>
            </a:r>
            <a:endParaRPr lang="uk-U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0" name="Прямокутник 29"/>
          <p:cNvSpPr/>
          <p:nvPr/>
        </p:nvSpPr>
        <p:spPr>
          <a:xfrm>
            <a:off x="2966671" y="5412423"/>
            <a:ext cx="1107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12</a:t>
            </a:r>
            <a:endParaRPr lang="uk-U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1" name="Прямокутник 30"/>
          <p:cNvSpPr/>
          <p:nvPr/>
        </p:nvSpPr>
        <p:spPr>
          <a:xfrm>
            <a:off x="7239177" y="2485206"/>
            <a:ext cx="1107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18</a:t>
            </a:r>
            <a:endParaRPr lang="uk-UA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2" name="Прямокутник 31"/>
          <p:cNvSpPr/>
          <p:nvPr/>
        </p:nvSpPr>
        <p:spPr>
          <a:xfrm>
            <a:off x="3027950" y="3583848"/>
            <a:ext cx="1107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11</a:t>
            </a:r>
            <a:endParaRPr lang="uk-U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3" name="Прямокутник 32"/>
          <p:cNvSpPr/>
          <p:nvPr/>
        </p:nvSpPr>
        <p:spPr>
          <a:xfrm>
            <a:off x="8558407" y="5389127"/>
            <a:ext cx="1107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19</a:t>
            </a:r>
            <a:endParaRPr lang="uk-U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4" name="Прямокутник 33"/>
          <p:cNvSpPr/>
          <p:nvPr/>
        </p:nvSpPr>
        <p:spPr>
          <a:xfrm>
            <a:off x="4764224" y="5543638"/>
            <a:ext cx="1107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13</a:t>
            </a:r>
            <a:endParaRPr lang="uk-U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5" name="Прямокутник 34"/>
          <p:cNvSpPr/>
          <p:nvPr/>
        </p:nvSpPr>
        <p:spPr>
          <a:xfrm>
            <a:off x="1653658" y="145263"/>
            <a:ext cx="976696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50" dirty="0" smtClean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Розташувати сніжинки в порядку зростання чисел</a:t>
            </a:r>
            <a:endParaRPr lang="uk-UA" sz="5400" b="1" cap="none" spc="5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583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1769" y1="38172" x2="55385" y2="43907"/>
                        <a14:foregroundMark x1="41462" y1="62903" x2="53154" y2="62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982" y="1891945"/>
            <a:ext cx="2318970" cy="19907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1643" l="0" r="100000">
                        <a14:foregroundMark x1="40231" y1="37032" x2="55154" y2="40778"/>
                        <a14:foregroundMark x1="41231" y1="39409" x2="55615" y2="45461"/>
                        <a14:foregroundMark x1="53615" y1="43588" x2="56154" y2="33357"/>
                        <a14:foregroundMark x1="38231" y1="39841" x2="48154" y2="32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96"/>
          <a:stretch/>
        </p:blipFill>
        <p:spPr>
          <a:xfrm>
            <a:off x="5793747" y="3911588"/>
            <a:ext cx="2042496" cy="20085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451" y="2789249"/>
            <a:ext cx="2124075" cy="21526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736" y="1753513"/>
            <a:ext cx="2422021" cy="243283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40" b="99680" l="4823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87" t="49967"/>
          <a:stretch/>
        </p:blipFill>
        <p:spPr>
          <a:xfrm>
            <a:off x="7758352" y="1805902"/>
            <a:ext cx="2399249" cy="22388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51081" l="48692" r="100000">
                        <a14:foregroundMark x1="66154" y1="27862" x2="75615" y2="2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21" b="48713"/>
          <a:stretch/>
        </p:blipFill>
        <p:spPr>
          <a:xfrm>
            <a:off x="3605720" y="4042543"/>
            <a:ext cx="2161386" cy="2089119"/>
          </a:xfrm>
          <a:prstGeom prst="rect">
            <a:avLst/>
          </a:prstGeom>
        </p:spPr>
      </p:pic>
      <p:sp>
        <p:nvSpPr>
          <p:cNvPr id="14" name="Прямокутник 13"/>
          <p:cNvSpPr/>
          <p:nvPr/>
        </p:nvSpPr>
        <p:spPr>
          <a:xfrm>
            <a:off x="10600892" y="3968269"/>
            <a:ext cx="121058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15</a:t>
            </a:r>
            <a:endParaRPr lang="uk-UA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7" name="Прямокутник 16"/>
          <p:cNvSpPr/>
          <p:nvPr/>
        </p:nvSpPr>
        <p:spPr>
          <a:xfrm>
            <a:off x="4666024" y="4899764"/>
            <a:ext cx="121058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17</a:t>
            </a:r>
            <a:endParaRPr lang="uk-UA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9640" b="100000" l="0" r="50231">
                        <a14:foregroundMark x1="22231" y1="72058" x2="30154" y2="73659"/>
                        <a14:foregroundMark x1="29385" y1="72458" x2="29000" y2="66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426" r="49559"/>
          <a:stretch/>
        </p:blipFill>
        <p:spPr>
          <a:xfrm>
            <a:off x="1346025" y="3865574"/>
            <a:ext cx="2517770" cy="237737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1643" l="0" r="100000">
                        <a14:foregroundMark x1="40231" y1="37032" x2="55154" y2="40778"/>
                        <a14:foregroundMark x1="41231" y1="39409" x2="55615" y2="45461"/>
                        <a14:foregroundMark x1="53615" y1="43588" x2="56154" y2="33357"/>
                        <a14:foregroundMark x1="38231" y1="39841" x2="48154" y2="32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96"/>
          <a:stretch/>
        </p:blipFill>
        <p:spPr>
          <a:xfrm>
            <a:off x="5889733" y="1857006"/>
            <a:ext cx="2042496" cy="200856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51081" l="48692" r="100000">
                        <a14:foregroundMark x1="66154" y1="27862" x2="75615" y2="2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21" b="48713"/>
          <a:stretch/>
        </p:blipFill>
        <p:spPr>
          <a:xfrm>
            <a:off x="7869440" y="3918356"/>
            <a:ext cx="2161386" cy="2089119"/>
          </a:xfrm>
          <a:prstGeom prst="rect">
            <a:avLst/>
          </a:prstGeom>
        </p:spPr>
      </p:pic>
      <p:sp>
        <p:nvSpPr>
          <p:cNvPr id="28" name="Прямокутник 27"/>
          <p:cNvSpPr/>
          <p:nvPr/>
        </p:nvSpPr>
        <p:spPr>
          <a:xfrm>
            <a:off x="2216148" y="5227284"/>
            <a:ext cx="121058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16</a:t>
            </a:r>
            <a:endParaRPr lang="uk-UA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9" name="Прямокутник 28"/>
          <p:cNvSpPr/>
          <p:nvPr/>
        </p:nvSpPr>
        <p:spPr>
          <a:xfrm>
            <a:off x="8590767" y="3133421"/>
            <a:ext cx="121058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14</a:t>
            </a:r>
            <a:endParaRPr lang="uk-UA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0" name="Прямокутник 29"/>
          <p:cNvSpPr/>
          <p:nvPr/>
        </p:nvSpPr>
        <p:spPr>
          <a:xfrm>
            <a:off x="4814500" y="2618000"/>
            <a:ext cx="121058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12</a:t>
            </a:r>
            <a:endParaRPr lang="uk-UA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1" name="Прямокутник 30"/>
          <p:cNvSpPr/>
          <p:nvPr/>
        </p:nvSpPr>
        <p:spPr>
          <a:xfrm>
            <a:off x="6701074" y="4815710"/>
            <a:ext cx="121058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18</a:t>
            </a:r>
            <a:endParaRPr lang="uk-UA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2" name="Прямокутник 31"/>
          <p:cNvSpPr/>
          <p:nvPr/>
        </p:nvSpPr>
        <p:spPr>
          <a:xfrm>
            <a:off x="2584587" y="2488468"/>
            <a:ext cx="121058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11</a:t>
            </a:r>
            <a:endParaRPr lang="uk-UA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3" name="Прямокутник 32"/>
          <p:cNvSpPr/>
          <p:nvPr/>
        </p:nvSpPr>
        <p:spPr>
          <a:xfrm>
            <a:off x="8883626" y="4855431"/>
            <a:ext cx="121058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19</a:t>
            </a:r>
            <a:endParaRPr lang="uk-UA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4" name="Прямокутник 33"/>
          <p:cNvSpPr/>
          <p:nvPr/>
        </p:nvSpPr>
        <p:spPr>
          <a:xfrm>
            <a:off x="6840355" y="2627216"/>
            <a:ext cx="121058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13</a:t>
            </a:r>
            <a:endParaRPr lang="uk-UA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1439222" y="177858"/>
            <a:ext cx="976696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50" dirty="0" smtClean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Розташувати сніжинки в порядку зростання чисел</a:t>
            </a:r>
            <a:endParaRPr lang="uk-UA" sz="5400" b="1" cap="none" spc="5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433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3" r="6260" b="10246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6503232" y="4529853"/>
            <a:ext cx="1049311" cy="55463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Овал 3"/>
          <p:cNvSpPr/>
          <p:nvPr/>
        </p:nvSpPr>
        <p:spPr>
          <a:xfrm>
            <a:off x="2299741" y="6212798"/>
            <a:ext cx="1049311" cy="55463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Овал 4"/>
          <p:cNvSpPr/>
          <p:nvPr/>
        </p:nvSpPr>
        <p:spPr>
          <a:xfrm>
            <a:off x="3305063" y="5988269"/>
            <a:ext cx="1049311" cy="55463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вал 5"/>
          <p:cNvSpPr/>
          <p:nvPr/>
        </p:nvSpPr>
        <p:spPr>
          <a:xfrm>
            <a:off x="5226125" y="5405985"/>
            <a:ext cx="1049311" cy="55463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Овал 6"/>
          <p:cNvSpPr/>
          <p:nvPr/>
        </p:nvSpPr>
        <p:spPr>
          <a:xfrm>
            <a:off x="4265594" y="5710951"/>
            <a:ext cx="1049311" cy="55463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Овал 7"/>
          <p:cNvSpPr/>
          <p:nvPr/>
        </p:nvSpPr>
        <p:spPr>
          <a:xfrm rot="263852">
            <a:off x="6061749" y="5054459"/>
            <a:ext cx="1049311" cy="55463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 9"/>
          <p:cNvSpPr/>
          <p:nvPr/>
        </p:nvSpPr>
        <p:spPr>
          <a:xfrm>
            <a:off x="2313191" y="6050782"/>
            <a:ext cx="103586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9+1</a:t>
            </a:r>
            <a:endParaRPr lang="uk-UA" sz="4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Прямокутник 10"/>
          <p:cNvSpPr/>
          <p:nvPr/>
        </p:nvSpPr>
        <p:spPr>
          <a:xfrm>
            <a:off x="3372213" y="5842498"/>
            <a:ext cx="92846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8-2</a:t>
            </a:r>
            <a:endParaRPr lang="uk-UA" sz="4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5293275" y="5263787"/>
            <a:ext cx="92846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7-4</a:t>
            </a:r>
            <a:endParaRPr lang="uk-UA" sz="4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кутник 12"/>
          <p:cNvSpPr/>
          <p:nvPr/>
        </p:nvSpPr>
        <p:spPr>
          <a:xfrm>
            <a:off x="6420990" y="4387729"/>
            <a:ext cx="12137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10-6</a:t>
            </a:r>
            <a:endParaRPr lang="uk-UA" sz="4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Прямокутник 13"/>
          <p:cNvSpPr/>
          <p:nvPr/>
        </p:nvSpPr>
        <p:spPr>
          <a:xfrm>
            <a:off x="4291407" y="5586064"/>
            <a:ext cx="103586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6+3</a:t>
            </a:r>
            <a:endParaRPr lang="uk-UA" sz="4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Прямокутник 14"/>
          <p:cNvSpPr/>
          <p:nvPr/>
        </p:nvSpPr>
        <p:spPr>
          <a:xfrm>
            <a:off x="6093205" y="4922639"/>
            <a:ext cx="103586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5+5</a:t>
            </a:r>
            <a:endParaRPr lang="uk-UA" sz="4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1796406" y="209702"/>
            <a:ext cx="95799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Математична стежинка в казку</a:t>
            </a:r>
            <a:endParaRPr lang="uk-UA" sz="5400" b="1" cap="none" spc="0" dirty="0">
              <a:ln w="9525">
                <a:solidFill>
                  <a:srgbClr val="002060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30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/>
          <a:stretch/>
        </p:blipFill>
        <p:spPr>
          <a:xfrm>
            <a:off x="3763743" y="1415231"/>
            <a:ext cx="4996460" cy="53718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23" y="4826378"/>
            <a:ext cx="2078952" cy="20862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85" y="3009389"/>
            <a:ext cx="2078952" cy="20862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97" y="839918"/>
            <a:ext cx="2078952" cy="208628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484" y="280162"/>
            <a:ext cx="2078952" cy="208628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066" y="49610"/>
            <a:ext cx="2078952" cy="208628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706" y="304938"/>
            <a:ext cx="2078952" cy="208628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405" y="958597"/>
            <a:ext cx="2078952" cy="208628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070" y="2940741"/>
            <a:ext cx="2078952" cy="208628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323" y="4700744"/>
            <a:ext cx="2078952" cy="2086288"/>
          </a:xfrm>
          <a:prstGeom prst="rect">
            <a:avLst/>
          </a:prstGeom>
        </p:spPr>
      </p:pic>
      <p:sp>
        <p:nvSpPr>
          <p:cNvPr id="20" name="Прямокутник 19"/>
          <p:cNvSpPr/>
          <p:nvPr/>
        </p:nvSpPr>
        <p:spPr>
          <a:xfrm>
            <a:off x="2110258" y="5067396"/>
            <a:ext cx="84029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</a:t>
            </a:r>
            <a:endParaRPr lang="uk-UA" sz="9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1" name="Прямокутник 20"/>
          <p:cNvSpPr/>
          <p:nvPr/>
        </p:nvSpPr>
        <p:spPr>
          <a:xfrm>
            <a:off x="788797" y="3265734"/>
            <a:ext cx="85792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У</a:t>
            </a:r>
            <a:endParaRPr lang="uk-UA" sz="9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2" name="Прямокутник 21"/>
          <p:cNvSpPr/>
          <p:nvPr/>
        </p:nvSpPr>
        <p:spPr>
          <a:xfrm>
            <a:off x="1368240" y="1089768"/>
            <a:ext cx="87716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</a:t>
            </a:r>
            <a:endParaRPr lang="uk-UA" sz="9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3" name="Прямокутник 22"/>
          <p:cNvSpPr/>
          <p:nvPr/>
        </p:nvSpPr>
        <p:spPr>
          <a:xfrm>
            <a:off x="9198767" y="4959058"/>
            <a:ext cx="93006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А</a:t>
            </a:r>
            <a:endParaRPr lang="uk-UA" sz="9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4" name="Прямокутник 23"/>
          <p:cNvSpPr/>
          <p:nvPr/>
        </p:nvSpPr>
        <p:spPr>
          <a:xfrm>
            <a:off x="10512964" y="3166405"/>
            <a:ext cx="87716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</a:t>
            </a:r>
            <a:endParaRPr lang="uk-UA" sz="9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5" name="Прямокутник 24"/>
          <p:cNvSpPr/>
          <p:nvPr/>
        </p:nvSpPr>
        <p:spPr>
          <a:xfrm>
            <a:off x="9912070" y="1184261"/>
            <a:ext cx="88517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Ч</a:t>
            </a:r>
            <a:endParaRPr lang="uk-UA" sz="9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6" name="Прямокутник 25"/>
          <p:cNvSpPr/>
          <p:nvPr/>
        </p:nvSpPr>
        <p:spPr>
          <a:xfrm>
            <a:off x="7929840" y="527423"/>
            <a:ext cx="98777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И</a:t>
            </a:r>
            <a:endParaRPr lang="uk-UA" sz="9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7" name="Прямокутник 26"/>
          <p:cNvSpPr/>
          <p:nvPr/>
        </p:nvSpPr>
        <p:spPr>
          <a:xfrm>
            <a:off x="5715688" y="304938"/>
            <a:ext cx="87556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</a:t>
            </a:r>
            <a:endParaRPr lang="uk-UA" sz="9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8" name="Прямокутник 27"/>
          <p:cNvSpPr/>
          <p:nvPr/>
        </p:nvSpPr>
        <p:spPr>
          <a:xfrm>
            <a:off x="3460655" y="527423"/>
            <a:ext cx="93006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А</a:t>
            </a:r>
            <a:endParaRPr lang="uk-UA" sz="9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329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42"/>
          <a:stretch/>
        </p:blipFill>
        <p:spPr>
          <a:xfrm>
            <a:off x="0" y="-15601"/>
            <a:ext cx="12192000" cy="68736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3" r="22999" b="2286"/>
          <a:stretch/>
        </p:blipFill>
        <p:spPr>
          <a:xfrm>
            <a:off x="9640546" y="-29980"/>
            <a:ext cx="2551454" cy="47848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6" t="40411" r="50945" b="20457"/>
          <a:stretch/>
        </p:blipFill>
        <p:spPr>
          <a:xfrm>
            <a:off x="2294511" y="3791864"/>
            <a:ext cx="2346753" cy="30054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43" t="21203" r="11749" b="24371"/>
          <a:stretch/>
        </p:blipFill>
        <p:spPr>
          <a:xfrm>
            <a:off x="4402356" y="4068547"/>
            <a:ext cx="1813808" cy="278945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1" b="16940"/>
          <a:stretch/>
        </p:blipFill>
        <p:spPr>
          <a:xfrm>
            <a:off x="-13123" y="-23167"/>
            <a:ext cx="2886370" cy="47780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33005" r="53551"/>
          <a:stretch/>
        </p:blipFill>
        <p:spPr>
          <a:xfrm>
            <a:off x="1" y="3409615"/>
            <a:ext cx="2886370" cy="33502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2" r="69781" b="15486"/>
          <a:stretch/>
        </p:blipFill>
        <p:spPr>
          <a:xfrm flipH="1">
            <a:off x="7878637" y="2428407"/>
            <a:ext cx="2947389" cy="488682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9630" y1="30636" x2="50000" y2="45087"/>
                        <a14:foregroundMark x1="25926" y1="17341" x2="25000" y2="19075"/>
                        <a14:foregroundMark x1="78704" y1="35838" x2="78704" y2="49711"/>
                        <a14:foregroundMark x1="33333" y1="92486" x2="68519" y2="94798"/>
                        <a14:foregroundMark x1="28704" y1="86705" x2="24074" y2="97688"/>
                        <a14:foregroundMark x1="11111" y1="65318" x2="21296" y2="82081"/>
                        <a14:foregroundMark x1="92593" y1="61272" x2="96296" y2="73410"/>
                        <a14:backgroundMark x1="97222" y1="54335" x2="99074" y2="739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410" y="2983043"/>
            <a:ext cx="2399207" cy="3851789"/>
          </a:xfrm>
          <a:prstGeom prst="rect">
            <a:avLst/>
          </a:prstGeom>
        </p:spPr>
      </p:pic>
      <p:sp>
        <p:nvSpPr>
          <p:cNvPr id="14" name="Прямокутник 13"/>
          <p:cNvSpPr/>
          <p:nvPr/>
        </p:nvSpPr>
        <p:spPr>
          <a:xfrm>
            <a:off x="4702962" y="134912"/>
            <a:ext cx="2309711" cy="391046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uk-UA" sz="9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7</a:t>
            </a:r>
            <a:endParaRPr lang="uk-UA" sz="9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716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0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68" y="826207"/>
            <a:ext cx="2502041" cy="2820336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>
            <a:off x="2423867" y="31326"/>
            <a:ext cx="848328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72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Завдання від мишки</a:t>
            </a:r>
            <a:endParaRPr lang="uk-UA" sz="72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67" y="3752851"/>
            <a:ext cx="2502041" cy="2820336"/>
          </a:xfrm>
          <a:prstGeom prst="rect">
            <a:avLst/>
          </a:prstGeom>
        </p:spPr>
      </p:pic>
      <p:sp>
        <p:nvSpPr>
          <p:cNvPr id="8" name="Прямокутник 7"/>
          <p:cNvSpPr/>
          <p:nvPr/>
        </p:nvSpPr>
        <p:spPr>
          <a:xfrm>
            <a:off x="2927308" y="1496649"/>
            <a:ext cx="266611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15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– 6 </a:t>
            </a:r>
            <a:endParaRPr lang="uk-UA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2843375" y="4527987"/>
            <a:ext cx="899316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– ?, на 3 менше </a:t>
            </a:r>
            <a:endParaRPr lang="uk-UA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6" t="40411" r="50945" b="20457"/>
          <a:stretch/>
        </p:blipFill>
        <p:spPr>
          <a:xfrm>
            <a:off x="7629992" y="965954"/>
            <a:ext cx="3277159" cy="419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1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056" b="100000" l="3438" r="46667">
                        <a14:foregroundMark x1="23854" y1="63056" x2="24896" y2="63056"/>
                        <a14:backgroundMark x1="22604" y1="61667" x2="23333" y2="61667"/>
                        <a14:backgroundMark x1="25104" y1="62083" x2="25729" y2="65556"/>
                        <a14:backgroundMark x1="26354" y1="65972" x2="28021" y2="64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4" t="33005" r="53551"/>
          <a:stretch/>
        </p:blipFill>
        <p:spPr>
          <a:xfrm>
            <a:off x="2473376" y="1897306"/>
            <a:ext cx="5046577" cy="4960694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>
            <a:off x="2146785" y="131959"/>
            <a:ext cx="886268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7200" b="1" cap="none" spc="0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Завдання від зайчика</a:t>
            </a:r>
            <a:endParaRPr lang="uk-UA" sz="7200" b="1" cap="none" spc="0" dirty="0">
              <a:ln w="22225">
                <a:solidFill>
                  <a:srgbClr val="C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0" y="1332288"/>
            <a:ext cx="551231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7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uk-UA" sz="7200" b="1" i="1" u="sng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І варіант </a:t>
            </a:r>
          </a:p>
          <a:p>
            <a:pPr algn="ctr"/>
            <a:r>
              <a:rPr lang="uk-UA" sz="7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 + 7 – 4</a:t>
            </a:r>
          </a:p>
          <a:p>
            <a:pPr algn="ctr"/>
            <a:r>
              <a:rPr lang="uk-UA" sz="7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8 – 3 – 2</a:t>
            </a:r>
            <a:endParaRPr lang="uk-UA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6670622" y="3040448"/>
            <a:ext cx="552137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7200" b="1" i="1" u="sng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ІІ варіант</a:t>
            </a:r>
          </a:p>
          <a:p>
            <a:pPr algn="ctr"/>
            <a:r>
              <a:rPr lang="uk-UA" sz="7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 + 2 + 2</a:t>
            </a:r>
          </a:p>
          <a:p>
            <a:pPr algn="ctr"/>
            <a:r>
              <a:rPr lang="uk-UA" sz="7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7 + 3 – 5 </a:t>
            </a:r>
            <a:endParaRPr lang="uk-UA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183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140</Words>
  <Application>Microsoft Office PowerPoint</Application>
  <PresentationFormat>Широкий екран</PresentationFormat>
  <Paragraphs>63</Paragraphs>
  <Slides>15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Impact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RePack by Diakov</dc:creator>
  <cp:lastModifiedBy>RePack by Diakov</cp:lastModifiedBy>
  <cp:revision>59</cp:revision>
  <dcterms:created xsi:type="dcterms:W3CDTF">2018-11-17T14:41:00Z</dcterms:created>
  <dcterms:modified xsi:type="dcterms:W3CDTF">2018-11-22T18:11:52Z</dcterms:modified>
</cp:coreProperties>
</file>