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57" r:id="rId4"/>
    <p:sldId id="258" r:id="rId5"/>
    <p:sldId id="266" r:id="rId6"/>
    <p:sldId id="259" r:id="rId7"/>
    <p:sldId id="262" r:id="rId8"/>
    <p:sldId id="265" r:id="rId9"/>
    <p:sldId id="263" r:id="rId10"/>
    <p:sldId id="278" r:id="rId11"/>
    <p:sldId id="267" r:id="rId12"/>
    <p:sldId id="279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357166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Тема: Прост</a:t>
            </a:r>
            <a:r>
              <a:rPr lang="uk-UA" sz="6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і відсотки</a:t>
            </a:r>
            <a:endParaRPr lang="ru-RU" sz="6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071810"/>
            <a:ext cx="7500990" cy="2571768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Мета :</a:t>
            </a:r>
            <a:r>
              <a:rPr lang="uk-UA" sz="2000" dirty="0" smtClean="0"/>
              <a:t>Сформулювати поняття про просте відсоткове зростання. Вивести відповідну формулу. Формувати уміння користуватися формулою при </a:t>
            </a:r>
            <a:r>
              <a:rPr lang="uk-UA" sz="2000" dirty="0" err="1" smtClean="0"/>
              <a:t>розв</a:t>
            </a:r>
            <a:r>
              <a:rPr lang="en-US" sz="2000" dirty="0" smtClean="0"/>
              <a:t>’</a:t>
            </a:r>
            <a:r>
              <a:rPr lang="uk-UA" sz="2000" dirty="0" err="1" smtClean="0"/>
              <a:t>язунні</a:t>
            </a:r>
            <a:r>
              <a:rPr lang="uk-UA" sz="2000" dirty="0" smtClean="0"/>
              <a:t> задач на просте процентне зростання.</a:t>
            </a:r>
          </a:p>
          <a:p>
            <a:r>
              <a:rPr lang="uk-UA" sz="2000" dirty="0" smtClean="0"/>
              <a:t>Повторити та закріпити спільні дії зі звичайними та десятковими дробами, розв'язування задач з відсотками.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/>
              <a:t>Задача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15404" cy="4400568"/>
          </a:xfrm>
        </p:spPr>
        <p:txBody>
          <a:bodyPr>
            <a:noAutofit/>
          </a:bodyPr>
          <a:lstStyle/>
          <a:p>
            <a:pPr marL="630238" indent="0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Чоловік планує взяти в банку у короткостроковій кредит 500 грн. За користування кредитом банк нараховує 10% щомісяця.  Яку суму потрібно буде повернути чоловікові через 4 місяці, якщо банк нарахує прості відсотки.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928688" y="603121"/>
            <a:ext cx="257175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3200" b="1" dirty="0" err="1" smtClean="0">
                <a:solidFill>
                  <a:srgbClr val="00008E"/>
                </a:solidFill>
              </a:rPr>
              <a:t>Дано</a:t>
            </a:r>
            <a:r>
              <a:rPr lang="en-US" sz="3200" b="1" dirty="0">
                <a:solidFill>
                  <a:srgbClr val="00008E"/>
                </a:solidFill>
              </a:rPr>
              <a:t>:</a:t>
            </a:r>
          </a:p>
          <a:p>
            <a:r>
              <a:rPr lang="en-US" sz="3200" b="1" i="1" dirty="0">
                <a:solidFill>
                  <a:srgbClr val="00008E"/>
                </a:solidFill>
              </a:rPr>
              <a:t>S</a:t>
            </a:r>
            <a:r>
              <a:rPr lang="en-US" sz="3200" b="1" dirty="0">
                <a:solidFill>
                  <a:srgbClr val="00008E"/>
                </a:solidFill>
              </a:rPr>
              <a:t> = </a:t>
            </a:r>
            <a:r>
              <a:rPr lang="uk-UA" sz="3200" b="1" dirty="0" smtClean="0">
                <a:solidFill>
                  <a:srgbClr val="00008E"/>
                </a:solidFill>
              </a:rPr>
              <a:t>500 </a:t>
            </a:r>
            <a:r>
              <a:rPr lang="uk-UA" sz="3200" b="1" dirty="0" err="1" smtClean="0">
                <a:solidFill>
                  <a:srgbClr val="00008E"/>
                </a:solidFill>
              </a:rPr>
              <a:t>грн</a:t>
            </a:r>
            <a:r>
              <a:rPr lang="en-US" sz="3200" b="1" dirty="0" smtClean="0">
                <a:solidFill>
                  <a:srgbClr val="00008E"/>
                </a:solidFill>
              </a:rPr>
              <a:t>.</a:t>
            </a:r>
            <a:endParaRPr lang="en-US" sz="3200" b="1" dirty="0">
              <a:solidFill>
                <a:srgbClr val="00008E"/>
              </a:solidFill>
            </a:endParaRPr>
          </a:p>
          <a:p>
            <a:r>
              <a:rPr lang="en-US" sz="3200" b="1" i="1" dirty="0">
                <a:solidFill>
                  <a:srgbClr val="00008E"/>
                </a:solidFill>
              </a:rPr>
              <a:t>р</a:t>
            </a:r>
            <a:r>
              <a:rPr lang="en-US" sz="3200" b="1" dirty="0">
                <a:solidFill>
                  <a:srgbClr val="00008E"/>
                </a:solidFill>
              </a:rPr>
              <a:t> = 10%</a:t>
            </a:r>
          </a:p>
          <a:p>
            <a:r>
              <a:rPr lang="en-US" sz="3200" b="1" i="1" dirty="0">
                <a:solidFill>
                  <a:srgbClr val="00008E"/>
                </a:solidFill>
              </a:rPr>
              <a:t>n</a:t>
            </a:r>
            <a:r>
              <a:rPr lang="en-US" sz="3200" b="1" dirty="0">
                <a:solidFill>
                  <a:srgbClr val="00008E"/>
                </a:solidFill>
              </a:rPr>
              <a:t> = 4 </a:t>
            </a:r>
            <a:r>
              <a:rPr lang="uk-UA" sz="3200" b="1" dirty="0" smtClean="0">
                <a:solidFill>
                  <a:srgbClr val="00008E"/>
                </a:solidFill>
              </a:rPr>
              <a:t>місяці</a:t>
            </a:r>
            <a:endParaRPr lang="en-US" sz="3200" b="1" dirty="0">
              <a:solidFill>
                <a:srgbClr val="00008E"/>
              </a:solidFill>
            </a:endParaRPr>
          </a:p>
          <a:p>
            <a:r>
              <a:rPr lang="uk-UA" sz="3200" b="1" dirty="0" smtClean="0">
                <a:solidFill>
                  <a:srgbClr val="00008E"/>
                </a:solidFill>
              </a:rPr>
              <a:t>Знайти</a:t>
            </a:r>
            <a:r>
              <a:rPr lang="en-US" sz="3200" b="1" dirty="0" smtClean="0">
                <a:solidFill>
                  <a:srgbClr val="00008E"/>
                </a:solidFill>
              </a:rPr>
              <a:t>: </a:t>
            </a:r>
            <a:r>
              <a:rPr lang="en-US" sz="3200" b="1" i="1" dirty="0" smtClean="0">
                <a:solidFill>
                  <a:srgbClr val="00008E"/>
                </a:solidFill>
              </a:rPr>
              <a:t>S</a:t>
            </a:r>
            <a:r>
              <a:rPr lang="en-US" sz="3200" b="1" baseline="-25000" dirty="0" smtClean="0">
                <a:solidFill>
                  <a:srgbClr val="00008E"/>
                </a:solidFill>
              </a:rPr>
              <a:t>4</a:t>
            </a:r>
            <a:r>
              <a:rPr lang="uk-UA" sz="3200" b="1" baseline="-25000" dirty="0" smtClean="0">
                <a:solidFill>
                  <a:srgbClr val="00008E"/>
                </a:solidFill>
              </a:rPr>
              <a:t>   </a:t>
            </a:r>
            <a:endParaRPr lang="en-US" sz="3200" b="1" baseline="-25000" dirty="0">
              <a:solidFill>
                <a:srgbClr val="00008E"/>
              </a:solidFill>
            </a:endParaRP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4552950" y="1357313"/>
          <a:ext cx="3228975" cy="1214437"/>
        </p:xfrm>
        <a:graphic>
          <a:graphicData uri="http://schemas.openxmlformats.org/presentationml/2006/ole">
            <p:oleObj spid="_x0000_s10242" name="Формула" r:id="rId3" imgW="1143000" imgH="431640" progId="Equation.3">
              <p:embed/>
            </p:oleObj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277813" y="3494088"/>
          <a:ext cx="8447087" cy="2228850"/>
        </p:xfrm>
        <a:graphic>
          <a:graphicData uri="http://schemas.openxmlformats.org/presentationml/2006/ole">
            <p:oleObj spid="_x0000_s10243" name="Формула" r:id="rId4" imgW="2006280" imgH="660240" progId="Equation.3">
              <p:embed/>
            </p:oleObj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85750" y="5712332"/>
            <a:ext cx="84879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 dirty="0" err="1" smtClean="0"/>
              <a:t>Відповідь</a:t>
            </a:r>
            <a:r>
              <a:rPr lang="ru-RU" sz="3200" dirty="0" smtClean="0"/>
              <a:t>: </a:t>
            </a:r>
            <a:r>
              <a:rPr lang="ru-RU" sz="3200" dirty="0"/>
              <a:t>через 4 </a:t>
            </a:r>
            <a:r>
              <a:rPr lang="ru-RU" sz="3200" dirty="0" err="1" smtClean="0"/>
              <a:t>місяці</a:t>
            </a:r>
            <a:r>
              <a:rPr lang="ru-RU" sz="3200" dirty="0" smtClean="0"/>
              <a:t> сума </a:t>
            </a:r>
            <a:r>
              <a:rPr lang="ru-RU" sz="3200" dirty="0"/>
              <a:t>будет </a:t>
            </a:r>
            <a:r>
              <a:rPr lang="uk-UA" sz="3200" dirty="0" smtClean="0"/>
              <a:t>700грн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/>
              <a:t>задача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/>
          </a:bodyPr>
          <a:lstStyle/>
          <a:p>
            <a:pPr marL="273050" indent="-3175"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У магазині одягу діє акція :  кожного місяця товар який не продано у минулому місяці дешевшає на 10 % від початкової його вартості. Якою буде ціна сорочки через 2 місяці, якщо її початкова вартість 500 грн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85813" y="603121"/>
            <a:ext cx="250741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1" dirty="0" err="1" smtClean="0">
                <a:solidFill>
                  <a:srgbClr val="00008E"/>
                </a:solidFill>
              </a:rPr>
              <a:t>Дано</a:t>
            </a:r>
            <a:r>
              <a:rPr lang="en-US" sz="3200" b="1" dirty="0">
                <a:solidFill>
                  <a:srgbClr val="00008E"/>
                </a:solidFill>
              </a:rPr>
              <a:t>:</a:t>
            </a:r>
          </a:p>
          <a:p>
            <a:r>
              <a:rPr lang="en-US" sz="3200" b="1" i="1" dirty="0">
                <a:solidFill>
                  <a:srgbClr val="00008E"/>
                </a:solidFill>
              </a:rPr>
              <a:t>S</a:t>
            </a:r>
            <a:r>
              <a:rPr lang="en-US" sz="3200" b="1" dirty="0">
                <a:solidFill>
                  <a:srgbClr val="00008E"/>
                </a:solidFill>
              </a:rPr>
              <a:t> = 500 </a:t>
            </a:r>
            <a:r>
              <a:rPr lang="uk-UA" sz="3200" b="1" dirty="0" err="1" smtClean="0">
                <a:solidFill>
                  <a:srgbClr val="00008E"/>
                </a:solidFill>
              </a:rPr>
              <a:t>грн</a:t>
            </a:r>
            <a:r>
              <a:rPr lang="en-US" sz="3200" b="1" dirty="0" smtClean="0">
                <a:solidFill>
                  <a:srgbClr val="00008E"/>
                </a:solidFill>
              </a:rPr>
              <a:t>.</a:t>
            </a:r>
            <a:endParaRPr lang="en-US" sz="3200" b="1" dirty="0">
              <a:solidFill>
                <a:srgbClr val="00008E"/>
              </a:solidFill>
            </a:endParaRPr>
          </a:p>
          <a:p>
            <a:r>
              <a:rPr lang="en-US" sz="3200" b="1" i="1" dirty="0">
                <a:solidFill>
                  <a:srgbClr val="00008E"/>
                </a:solidFill>
              </a:rPr>
              <a:t>р</a:t>
            </a:r>
            <a:r>
              <a:rPr lang="en-US" sz="3200" b="1" dirty="0">
                <a:solidFill>
                  <a:srgbClr val="00008E"/>
                </a:solidFill>
              </a:rPr>
              <a:t> = </a:t>
            </a:r>
            <a:r>
              <a:rPr lang="uk-UA" sz="3200" b="1" dirty="0" smtClean="0">
                <a:solidFill>
                  <a:srgbClr val="00008E"/>
                </a:solidFill>
              </a:rPr>
              <a:t>10</a:t>
            </a:r>
            <a:r>
              <a:rPr lang="en-US" sz="3200" b="1" dirty="0" smtClean="0">
                <a:solidFill>
                  <a:srgbClr val="00008E"/>
                </a:solidFill>
              </a:rPr>
              <a:t>%</a:t>
            </a:r>
            <a:endParaRPr lang="en-US" sz="3200" b="1" dirty="0">
              <a:solidFill>
                <a:srgbClr val="00008E"/>
              </a:solidFill>
            </a:endParaRPr>
          </a:p>
          <a:p>
            <a:r>
              <a:rPr lang="en-US" sz="3200" b="1" i="1" dirty="0">
                <a:solidFill>
                  <a:srgbClr val="00008E"/>
                </a:solidFill>
              </a:rPr>
              <a:t>n</a:t>
            </a:r>
            <a:r>
              <a:rPr lang="en-US" sz="3200" b="1" dirty="0">
                <a:solidFill>
                  <a:srgbClr val="00008E"/>
                </a:solidFill>
              </a:rPr>
              <a:t> = 2 </a:t>
            </a:r>
            <a:r>
              <a:rPr lang="en-US" sz="3200" b="1" dirty="0" smtClean="0">
                <a:solidFill>
                  <a:srgbClr val="00008E"/>
                </a:solidFill>
              </a:rPr>
              <a:t>м</a:t>
            </a:r>
            <a:r>
              <a:rPr lang="uk-UA" sz="3200" b="1" dirty="0" err="1" smtClean="0">
                <a:solidFill>
                  <a:srgbClr val="00008E"/>
                </a:solidFill>
              </a:rPr>
              <a:t>ісяці</a:t>
            </a:r>
            <a:endParaRPr lang="en-US" sz="3200" b="1" dirty="0">
              <a:solidFill>
                <a:srgbClr val="00008E"/>
              </a:solidFill>
            </a:endParaRPr>
          </a:p>
          <a:p>
            <a:r>
              <a:rPr lang="uk-UA" sz="3200" b="1" dirty="0" err="1" smtClean="0">
                <a:solidFill>
                  <a:srgbClr val="00008E"/>
                </a:solidFill>
              </a:rPr>
              <a:t>Зн</a:t>
            </a:r>
            <a:r>
              <a:rPr lang="en-US" sz="3200" b="1" dirty="0" err="1" smtClean="0">
                <a:solidFill>
                  <a:srgbClr val="00008E"/>
                </a:solidFill>
              </a:rPr>
              <a:t>айти</a:t>
            </a:r>
            <a:r>
              <a:rPr lang="en-US" sz="3200" b="1" dirty="0">
                <a:solidFill>
                  <a:srgbClr val="00008E"/>
                </a:solidFill>
              </a:rPr>
              <a:t>: </a:t>
            </a:r>
            <a:r>
              <a:rPr lang="en-US" sz="3200" b="1" i="1" dirty="0">
                <a:solidFill>
                  <a:srgbClr val="00008E"/>
                </a:solidFill>
              </a:rPr>
              <a:t>S</a:t>
            </a:r>
            <a:r>
              <a:rPr lang="en-US" sz="3200" b="1" baseline="-25000" dirty="0">
                <a:solidFill>
                  <a:srgbClr val="00008E"/>
                </a:solidFill>
              </a:rPr>
              <a:t>2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500563" y="1428750"/>
          <a:ext cx="3319462" cy="1247775"/>
        </p:xfrm>
        <a:graphic>
          <a:graphicData uri="http://schemas.openxmlformats.org/presentationml/2006/ole">
            <p:oleObj spid="_x0000_s11266" name="Формула" r:id="rId3" imgW="1143000" imgH="431640" progId="Equation.3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552450" y="3344863"/>
          <a:ext cx="8255000" cy="2311400"/>
        </p:xfrm>
        <a:graphic>
          <a:graphicData uri="http://schemas.openxmlformats.org/presentationml/2006/ole">
            <p:oleObj spid="_x0000_s11267" name="Формула" r:id="rId4" imgW="2006280" imgH="660240" progId="Equation.3">
              <p:embed/>
            </p:oleObj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5598031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3200" dirty="0" err="1" smtClean="0"/>
              <a:t>Відповідь</a:t>
            </a:r>
            <a:r>
              <a:rPr lang="ru-RU" sz="3200" dirty="0" smtClean="0"/>
              <a:t>: </a:t>
            </a:r>
            <a:r>
              <a:rPr lang="ru-RU" sz="3200" dirty="0"/>
              <a:t>через 2 </a:t>
            </a:r>
            <a:r>
              <a:rPr lang="ru-RU" sz="3200" dirty="0" err="1" smtClean="0"/>
              <a:t>місяці</a:t>
            </a:r>
            <a:r>
              <a:rPr lang="ru-RU" sz="3200" dirty="0" smtClean="0"/>
              <a:t> </a:t>
            </a:r>
            <a:r>
              <a:rPr lang="ru-RU" sz="3200" dirty="0" err="1" smtClean="0"/>
              <a:t>ціна</a:t>
            </a:r>
            <a:r>
              <a:rPr lang="ru-RU" sz="3200" dirty="0" smtClean="0"/>
              <a:t> </a:t>
            </a:r>
            <a:r>
              <a:rPr lang="ru-RU" sz="3200" dirty="0"/>
              <a:t>будет </a:t>
            </a:r>
            <a:r>
              <a:rPr lang="ru-RU" sz="3200" dirty="0" smtClean="0"/>
              <a:t>400 </a:t>
            </a:r>
            <a:r>
              <a:rPr lang="ru-RU" sz="3200" dirty="0" err="1" smtClean="0"/>
              <a:t>грн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149475" y="214313"/>
          <a:ext cx="4608513" cy="6407150"/>
        </p:xfrm>
        <a:graphic>
          <a:graphicData uri="http://schemas.openxmlformats.org/presentationml/2006/ole">
            <p:oleObj spid="_x0000_s1027" name="Формула" r:id="rId3" imgW="749160" imgH="1041120" progId="Equation.3">
              <p:embed/>
            </p:oleObj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08013" y="1214438"/>
          <a:ext cx="7893050" cy="3363912"/>
        </p:xfrm>
        <a:graphic>
          <a:graphicData uri="http://schemas.openxmlformats.org/presentationml/2006/ole">
            <p:oleObj spid="_x0000_s2050" name="Формула" r:id="rId3" imgW="64764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i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4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число:</a:t>
            </a:r>
            <a:endParaRPr lang="ru-RU" sz="4400" b="1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а) 8% в</a:t>
            </a:r>
            <a:r>
              <a:rPr lang="uk-UA" sz="6000" b="1" dirty="0" err="1" smtClean="0">
                <a:latin typeface="Times New Roman" pitchFamily="18" charset="0"/>
                <a:cs typeface="Times New Roman" pitchFamily="18" charset="0"/>
              </a:rPr>
              <a:t>ід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 6 </a:t>
            </a:r>
          </a:p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б) 20% від 0,5</a:t>
            </a:r>
          </a:p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в) 12 % становить 36</a:t>
            </a:r>
          </a:p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г) 300% становить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48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Перевірка</a:t>
            </a:r>
            <a:endParaRPr lang="ru-RU" sz="48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>
            <a:normAutofit fontScale="92500" lnSpcReduction="20000"/>
          </a:bodyPr>
          <a:lstStyle/>
          <a:p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0,5    0,567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0,26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0,48   0,1   300   </a:t>
            </a: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737225" y="1071563"/>
          <a:ext cx="1884363" cy="1928812"/>
        </p:xfrm>
        <a:graphic>
          <a:graphicData uri="http://schemas.openxmlformats.org/presentationml/2006/ole">
            <p:oleObj spid="_x0000_s9218" name="Формула" r:id="rId3" imgW="241200" imgH="39348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858016" y="4643446"/>
          <a:ext cx="1004894" cy="1857388"/>
        </p:xfrm>
        <a:graphic>
          <a:graphicData uri="http://schemas.openxmlformats.org/presentationml/2006/ole">
            <p:oleObj spid="_x0000_s9219" name="Формула" r:id="rId4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14282" y="-107888"/>
            <a:ext cx="84963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008E"/>
                </a:solidFill>
              </a:rPr>
              <a:t>      </a:t>
            </a:r>
            <a:r>
              <a:rPr lang="en-US" sz="4800" b="1" dirty="0" err="1" smtClean="0">
                <a:solidFill>
                  <a:srgbClr val="00008E"/>
                </a:solidFill>
              </a:rPr>
              <a:t>Костюм</a:t>
            </a:r>
            <a:r>
              <a:rPr lang="uk-UA" sz="4800" b="1" dirty="0" smtClean="0">
                <a:solidFill>
                  <a:srgbClr val="00008E"/>
                </a:solidFill>
              </a:rPr>
              <a:t>, який коштує</a:t>
            </a:r>
            <a:r>
              <a:rPr lang="en-US" sz="4800" b="1" dirty="0" smtClean="0">
                <a:solidFill>
                  <a:srgbClr val="00008E"/>
                </a:solidFill>
              </a:rPr>
              <a:t> 600 </a:t>
            </a:r>
            <a:r>
              <a:rPr lang="uk-UA" sz="4800" b="1" dirty="0" smtClean="0">
                <a:solidFill>
                  <a:srgbClr val="00008E"/>
                </a:solidFill>
              </a:rPr>
              <a:t>гривень,</a:t>
            </a:r>
            <a:r>
              <a:rPr lang="en-US" sz="4800" b="1" dirty="0" smtClean="0">
                <a:solidFill>
                  <a:srgbClr val="00008E"/>
                </a:solidFill>
              </a:rPr>
              <a:t> к</a:t>
            </a:r>
            <a:r>
              <a:rPr lang="uk-UA" sz="4800" b="1" dirty="0" smtClean="0">
                <a:solidFill>
                  <a:srgbClr val="00008E"/>
                </a:solidFill>
              </a:rPr>
              <a:t>о</a:t>
            </a:r>
            <a:r>
              <a:rPr lang="en-US" sz="4800" b="1" dirty="0" smtClean="0">
                <a:solidFill>
                  <a:srgbClr val="00008E"/>
                </a:solidFill>
              </a:rPr>
              <a:t>ж</a:t>
            </a:r>
            <a:r>
              <a:rPr lang="uk-UA" sz="4800" b="1" dirty="0" smtClean="0">
                <a:solidFill>
                  <a:srgbClr val="00008E"/>
                </a:solidFill>
              </a:rPr>
              <a:t>ний</a:t>
            </a:r>
            <a:r>
              <a:rPr lang="en-US" sz="4800" b="1" dirty="0" smtClean="0">
                <a:solidFill>
                  <a:srgbClr val="00008E"/>
                </a:solidFill>
              </a:rPr>
              <a:t> м</a:t>
            </a:r>
            <a:r>
              <a:rPr lang="uk-UA" sz="4800" b="1" dirty="0" smtClean="0">
                <a:solidFill>
                  <a:srgbClr val="00008E"/>
                </a:solidFill>
              </a:rPr>
              <a:t>і</a:t>
            </a:r>
            <a:r>
              <a:rPr lang="en-US" sz="4800" b="1" dirty="0" err="1" smtClean="0">
                <a:solidFill>
                  <a:srgbClr val="00008E"/>
                </a:solidFill>
              </a:rPr>
              <a:t>сяц</a:t>
            </a:r>
            <a:r>
              <a:rPr lang="uk-UA" sz="4800" b="1" dirty="0" smtClean="0">
                <a:solidFill>
                  <a:srgbClr val="00008E"/>
                </a:solidFill>
              </a:rPr>
              <a:t>ь</a:t>
            </a:r>
            <a:r>
              <a:rPr lang="en-US" sz="4800" b="1" dirty="0" smtClean="0">
                <a:solidFill>
                  <a:srgbClr val="00008E"/>
                </a:solidFill>
              </a:rPr>
              <a:t> </a:t>
            </a:r>
            <a:r>
              <a:rPr lang="en-US" sz="4800" b="1" dirty="0" err="1" smtClean="0">
                <a:solidFill>
                  <a:srgbClr val="00008E"/>
                </a:solidFill>
              </a:rPr>
              <a:t>дорож</a:t>
            </a:r>
            <a:r>
              <a:rPr lang="uk-UA" sz="4800" b="1" dirty="0" smtClean="0">
                <a:solidFill>
                  <a:srgbClr val="00008E"/>
                </a:solidFill>
              </a:rPr>
              <a:t>чає</a:t>
            </a:r>
            <a:r>
              <a:rPr lang="en-US" sz="4800" b="1" dirty="0" smtClean="0">
                <a:solidFill>
                  <a:srgbClr val="00008E"/>
                </a:solidFill>
              </a:rPr>
              <a:t> </a:t>
            </a:r>
            <a:r>
              <a:rPr lang="en-US" sz="4800" b="1" dirty="0" err="1" smtClean="0">
                <a:solidFill>
                  <a:srgbClr val="00008E"/>
                </a:solidFill>
              </a:rPr>
              <a:t>на</a:t>
            </a:r>
            <a:r>
              <a:rPr lang="en-US" sz="4800" b="1" dirty="0" smtClean="0">
                <a:solidFill>
                  <a:srgbClr val="00008E"/>
                </a:solidFill>
              </a:rPr>
              <a:t> 20%</a:t>
            </a:r>
            <a:r>
              <a:rPr lang="uk-UA" sz="4800" b="1" dirty="0" smtClean="0">
                <a:solidFill>
                  <a:srgbClr val="00008E"/>
                </a:solidFill>
              </a:rPr>
              <a:t> від початкової вартості</a:t>
            </a:r>
            <a:r>
              <a:rPr lang="en-US" sz="4800" b="1" dirty="0" smtClean="0">
                <a:solidFill>
                  <a:srgbClr val="00008E"/>
                </a:solidFill>
              </a:rPr>
              <a:t>. </a:t>
            </a:r>
            <a:r>
              <a:rPr lang="en-US" sz="4800" b="1" dirty="0" err="1" smtClean="0">
                <a:solidFill>
                  <a:srgbClr val="00008E"/>
                </a:solidFill>
              </a:rPr>
              <a:t>Ск</a:t>
            </a:r>
            <a:r>
              <a:rPr lang="uk-UA" sz="4800" b="1" dirty="0" smtClean="0">
                <a:solidFill>
                  <a:srgbClr val="00008E"/>
                </a:solidFill>
              </a:rPr>
              <a:t>і</a:t>
            </a:r>
            <a:r>
              <a:rPr lang="en-US" sz="4800" b="1" dirty="0" err="1" smtClean="0">
                <a:solidFill>
                  <a:srgbClr val="00008E"/>
                </a:solidFill>
              </a:rPr>
              <a:t>льк</a:t>
            </a:r>
            <a:r>
              <a:rPr lang="uk-UA" sz="4800" b="1" dirty="0" smtClean="0">
                <a:solidFill>
                  <a:srgbClr val="00008E"/>
                </a:solidFill>
              </a:rPr>
              <a:t>и</a:t>
            </a:r>
            <a:r>
              <a:rPr lang="en-US" sz="4800" b="1" dirty="0" smtClean="0">
                <a:solidFill>
                  <a:srgbClr val="00008E"/>
                </a:solidFill>
              </a:rPr>
              <a:t> </a:t>
            </a:r>
            <a:r>
              <a:rPr lang="uk-UA" sz="4800" b="1" dirty="0" smtClean="0">
                <a:solidFill>
                  <a:srgbClr val="00008E"/>
                </a:solidFill>
              </a:rPr>
              <a:t>буде</a:t>
            </a:r>
            <a:r>
              <a:rPr lang="en-US" sz="4800" b="1" dirty="0" smtClean="0">
                <a:solidFill>
                  <a:srgbClr val="00008E"/>
                </a:solidFill>
              </a:rPr>
              <a:t> </a:t>
            </a:r>
            <a:r>
              <a:rPr lang="uk-UA" sz="4800" b="1" dirty="0" smtClean="0">
                <a:solidFill>
                  <a:srgbClr val="00008E"/>
                </a:solidFill>
              </a:rPr>
              <a:t>коштувати</a:t>
            </a:r>
            <a:r>
              <a:rPr lang="en-US" sz="4800" b="1" dirty="0" smtClean="0">
                <a:solidFill>
                  <a:srgbClr val="00008E"/>
                </a:solidFill>
              </a:rPr>
              <a:t> </a:t>
            </a:r>
            <a:r>
              <a:rPr lang="en-US" sz="4800" b="1" dirty="0" err="1" smtClean="0">
                <a:solidFill>
                  <a:srgbClr val="00008E"/>
                </a:solidFill>
              </a:rPr>
              <a:t>костюм</a:t>
            </a:r>
            <a:r>
              <a:rPr lang="en-US" sz="4800" b="1" dirty="0" smtClean="0">
                <a:solidFill>
                  <a:srgbClr val="00008E"/>
                </a:solidFill>
              </a:rPr>
              <a:t> </a:t>
            </a:r>
            <a:r>
              <a:rPr lang="en-US" sz="4800" b="1" dirty="0" err="1" smtClean="0">
                <a:solidFill>
                  <a:srgbClr val="00008E"/>
                </a:solidFill>
              </a:rPr>
              <a:t>через</a:t>
            </a:r>
            <a:r>
              <a:rPr lang="en-US" sz="4800" b="1" dirty="0" smtClean="0">
                <a:solidFill>
                  <a:srgbClr val="00008E"/>
                </a:solidFill>
              </a:rPr>
              <a:t> 1 м</a:t>
            </a:r>
            <a:r>
              <a:rPr lang="uk-UA" sz="4800" b="1" dirty="0" smtClean="0">
                <a:solidFill>
                  <a:srgbClr val="00008E"/>
                </a:solidFill>
              </a:rPr>
              <a:t>і</a:t>
            </a:r>
            <a:r>
              <a:rPr lang="en-US" sz="4800" b="1" dirty="0" err="1" smtClean="0">
                <a:solidFill>
                  <a:srgbClr val="00008E"/>
                </a:solidFill>
              </a:rPr>
              <a:t>сяц</a:t>
            </a:r>
            <a:r>
              <a:rPr lang="uk-UA" sz="4800" b="1" dirty="0" smtClean="0">
                <a:solidFill>
                  <a:srgbClr val="00008E"/>
                </a:solidFill>
              </a:rPr>
              <a:t>ь</a:t>
            </a:r>
            <a:r>
              <a:rPr lang="en-US" sz="4800" b="1" dirty="0" smtClean="0">
                <a:solidFill>
                  <a:srgbClr val="00008E"/>
                </a:solidFill>
              </a:rPr>
              <a:t>? 2 м</a:t>
            </a:r>
            <a:r>
              <a:rPr lang="uk-UA" sz="4800" b="1" dirty="0" smtClean="0">
                <a:solidFill>
                  <a:srgbClr val="00008E"/>
                </a:solidFill>
              </a:rPr>
              <a:t>і</a:t>
            </a:r>
            <a:r>
              <a:rPr lang="en-US" sz="4800" b="1" dirty="0" err="1" smtClean="0">
                <a:solidFill>
                  <a:srgbClr val="00008E"/>
                </a:solidFill>
              </a:rPr>
              <a:t>сяц</a:t>
            </a:r>
            <a:r>
              <a:rPr lang="uk-UA" sz="4800" b="1" dirty="0" smtClean="0">
                <a:solidFill>
                  <a:srgbClr val="00008E"/>
                </a:solidFill>
              </a:rPr>
              <a:t>і</a:t>
            </a:r>
            <a:r>
              <a:rPr lang="en-US" sz="4800" b="1" dirty="0" smtClean="0">
                <a:solidFill>
                  <a:srgbClr val="00008E"/>
                </a:solidFill>
              </a:rPr>
              <a:t>?</a:t>
            </a:r>
            <a:endParaRPr lang="uk-UA" sz="4800" b="1" dirty="0" smtClean="0">
              <a:solidFill>
                <a:srgbClr val="00008E"/>
              </a:solidFill>
            </a:endParaRPr>
          </a:p>
          <a:p>
            <a:pPr algn="just"/>
            <a:endParaRPr lang="en-US" sz="4800" b="1" dirty="0" smtClean="0">
              <a:solidFill>
                <a:srgbClr val="00008E"/>
              </a:solidFill>
            </a:endParaRPr>
          </a:p>
          <a:p>
            <a:pPr algn="just"/>
            <a:r>
              <a:rPr lang="uk-UA" sz="4800" b="1" dirty="0" smtClean="0">
                <a:solidFill>
                  <a:srgbClr val="FF0000"/>
                </a:solidFill>
              </a:rPr>
              <a:t>А через </a:t>
            </a:r>
            <a:r>
              <a:rPr lang="en-US" sz="4800" b="1" dirty="0" smtClean="0">
                <a:solidFill>
                  <a:srgbClr val="00008E"/>
                </a:solidFill>
              </a:rPr>
              <a:t> </a:t>
            </a:r>
            <a:r>
              <a:rPr lang="uk-UA" sz="4800" b="1" dirty="0" smtClean="0">
                <a:solidFill>
                  <a:srgbClr val="FF0000"/>
                </a:solidFill>
              </a:rPr>
              <a:t>2 роки ?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69828" y="1285860"/>
          <a:ext cx="8517014" cy="3897582"/>
        </p:xfrm>
        <a:graphic>
          <a:graphicData uri="http://schemas.openxmlformats.org/presentationml/2006/ole">
            <p:oleObj spid="_x0000_s7170" name="Формула" r:id="rId3" imgW="11430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329642" cy="607223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9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початкові данні (</a:t>
            </a:r>
            <a:r>
              <a:rPr lang="uk-UA" sz="4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початкова вартість, щомісячна плата, початкова сума вкладу …)</a:t>
            </a:r>
            <a:r>
              <a:rPr lang="uk-UA" sz="49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9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53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 %</a:t>
            </a:r>
            <a:r>
              <a:rPr lang="uk-UA" sz="49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4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пеня ( сума підвищення ціни кожного дня, місяця, року… )</a:t>
            </a:r>
            <a:r>
              <a:rPr lang="uk-UA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5300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4900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9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4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 місяців, днів , років…</a:t>
            </a:r>
            <a:r>
              <a:rPr lang="uk-UA" sz="49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9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700" b="1" cap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6700" b="1" cap="none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sz="49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кінцевий результат (</a:t>
            </a:r>
            <a:r>
              <a:rPr lang="uk-UA" sz="4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кінцева вартість або сума виплат…)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69875" y="1285875"/>
          <a:ext cx="8516938" cy="3897313"/>
        </p:xfrm>
        <a:graphic>
          <a:graphicData uri="http://schemas.openxmlformats.org/presentationml/2006/ole">
            <p:oleObj spid="_x0000_s8194" name="Формула" r:id="rId3" imgW="11430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491</TotalTime>
  <Words>266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Эркер</vt:lpstr>
      <vt:lpstr>Формула</vt:lpstr>
      <vt:lpstr>Тема: Прості відсотки</vt:lpstr>
      <vt:lpstr>Слайд 2</vt:lpstr>
      <vt:lpstr>Слайд 3</vt:lpstr>
      <vt:lpstr>Знайти число:</vt:lpstr>
      <vt:lpstr>Перевірка</vt:lpstr>
      <vt:lpstr>Слайд 6</vt:lpstr>
      <vt:lpstr>Слайд 7</vt:lpstr>
      <vt:lpstr>                   S – початкові данні (початкова вартість, щомісячна плата, початкова сума вкладу …) р % - пеня ( сума підвищення ціни кожного дня, місяця, року… ) п – кількість місяців, днів , років… Sn – кінцевий результат (кінцева вартість або сума виплат…)</vt:lpstr>
      <vt:lpstr>Слайд 9</vt:lpstr>
      <vt:lpstr>Задача</vt:lpstr>
      <vt:lpstr>Слайд 11</vt:lpstr>
      <vt:lpstr>задача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Dina</dc:creator>
  <cp:lastModifiedBy>Dina</cp:lastModifiedBy>
  <cp:revision>50</cp:revision>
  <dcterms:created xsi:type="dcterms:W3CDTF">2018-11-03T14:40:03Z</dcterms:created>
  <dcterms:modified xsi:type="dcterms:W3CDTF">2018-11-19T13:29:25Z</dcterms:modified>
</cp:coreProperties>
</file>