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CAC6BFA-2CDC-4B91-AD45-90C82CE9B194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A2B3071-32F0-4B9E-A66A-D40DD32EE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6BFA-2CDC-4B91-AD45-90C82CE9B194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B3071-32F0-4B9E-A66A-D40DD32EE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6BFA-2CDC-4B91-AD45-90C82CE9B194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B3071-32F0-4B9E-A66A-D40DD32EE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6BFA-2CDC-4B91-AD45-90C82CE9B194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B3071-32F0-4B9E-A66A-D40DD32EE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6BFA-2CDC-4B91-AD45-90C82CE9B194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B3071-32F0-4B9E-A66A-D40DD32EE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6BFA-2CDC-4B91-AD45-90C82CE9B194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B3071-32F0-4B9E-A66A-D40DD32EE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CAC6BFA-2CDC-4B91-AD45-90C82CE9B194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A2B3071-32F0-4B9E-A66A-D40DD32EE1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CAC6BFA-2CDC-4B91-AD45-90C82CE9B194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A2B3071-32F0-4B9E-A66A-D40DD32EE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6BFA-2CDC-4B91-AD45-90C82CE9B194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B3071-32F0-4B9E-A66A-D40DD32EE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6BFA-2CDC-4B91-AD45-90C82CE9B194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B3071-32F0-4B9E-A66A-D40DD32EE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6BFA-2CDC-4B91-AD45-90C82CE9B194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B3071-32F0-4B9E-A66A-D40DD32EE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CAC6BFA-2CDC-4B91-AD45-90C82CE9B194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A2B3071-32F0-4B9E-A66A-D40DD32EE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052736"/>
            <a:ext cx="7345803" cy="170216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err="1"/>
              <a:t>Досвід</a:t>
            </a:r>
            <a:r>
              <a:rPr lang="ru-RU" b="1" dirty="0"/>
              <a:t> </a:t>
            </a:r>
            <a:r>
              <a:rPr lang="ru-RU" b="1" dirty="0" err="1"/>
              <a:t>зарубіжних</a:t>
            </a:r>
            <a:r>
              <a:rPr lang="ru-RU" b="1" dirty="0"/>
              <a:t> </a:t>
            </a:r>
            <a:r>
              <a:rPr lang="ru-RU" b="1" dirty="0" err="1"/>
              <a:t>країн</a:t>
            </a:r>
            <a:r>
              <a:rPr lang="ru-RU" b="1" dirty="0"/>
              <a:t>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err="1"/>
              <a:t>соціального</a:t>
            </a:r>
            <a:r>
              <a:rPr lang="ru-RU" b="1" dirty="0"/>
              <a:t> </a:t>
            </a:r>
            <a:r>
              <a:rPr lang="ru-RU" b="1" dirty="0" err="1"/>
              <a:t>захисту</a:t>
            </a:r>
            <a:r>
              <a:rPr lang="ru-RU" b="1" dirty="0"/>
              <a:t> </a:t>
            </a:r>
            <a:r>
              <a:rPr lang="ru-RU" b="1" dirty="0" err="1"/>
              <a:t>населення</a:t>
            </a:r>
            <a:r>
              <a:rPr lang="ru-RU" b="1" dirty="0"/>
              <a:t>, </a:t>
            </a:r>
            <a:r>
              <a:rPr lang="ru-RU" b="1" dirty="0" err="1"/>
              <a:t>боротьбі</a:t>
            </a:r>
            <a:r>
              <a:rPr lang="ru-RU" b="1" dirty="0"/>
              <a:t> з </a:t>
            </a:r>
            <a:r>
              <a:rPr lang="ru-RU" b="1" dirty="0" err="1"/>
              <a:t>безробіттям</a:t>
            </a:r>
            <a:r>
              <a:rPr lang="ru-RU" b="1" dirty="0"/>
              <a:t> і </a:t>
            </a:r>
            <a:r>
              <a:rPr lang="ru-RU" b="1" dirty="0" err="1" smtClean="0"/>
              <a:t>бідністю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5229200"/>
            <a:ext cx="6400800" cy="1473200"/>
          </a:xfrm>
        </p:spPr>
        <p:txBody>
          <a:bodyPr>
            <a:normAutofit lnSpcReduction="10000"/>
          </a:bodyPr>
          <a:lstStyle/>
          <a:p>
            <a:pPr algn="r"/>
            <a:r>
              <a:rPr lang="uk-UA" dirty="0" smtClean="0"/>
              <a:t>Підготувала: </a:t>
            </a:r>
            <a:r>
              <a:rPr lang="uk-UA" dirty="0" smtClean="0"/>
              <a:t>викладач фінансово-економічних дисциплін</a:t>
            </a:r>
            <a:r>
              <a:rPr lang="uk-UA" dirty="0" smtClean="0"/>
              <a:t> </a:t>
            </a:r>
            <a:r>
              <a:rPr lang="uk-UA" dirty="0" smtClean="0"/>
              <a:t>Індустріально-педагогічного технікуму КІ </a:t>
            </a:r>
            <a:r>
              <a:rPr lang="uk-UA" dirty="0" err="1" smtClean="0"/>
              <a:t>СумДУ</a:t>
            </a:r>
            <a:endParaRPr lang="uk-UA" dirty="0" smtClean="0"/>
          </a:p>
          <a:p>
            <a:pPr algn="r"/>
            <a:r>
              <a:rPr lang="uk-UA" dirty="0" smtClean="0"/>
              <a:t>Попович О.І.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9081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836712"/>
            <a:ext cx="5454011" cy="3888432"/>
          </a:xfrm>
        </p:spPr>
        <p:txBody>
          <a:bodyPr>
            <a:noAutofit/>
          </a:bodyPr>
          <a:lstStyle/>
          <a:p>
            <a:pPr marL="109728" indent="0" algn="just">
              <a:buNone/>
            </a:pPr>
            <a:r>
              <a:rPr lang="ru-RU" sz="2000" b="1" dirty="0" err="1"/>
              <a:t>Американська</a:t>
            </a:r>
            <a:r>
              <a:rPr lang="ru-RU" sz="2000" b="1" dirty="0"/>
              <a:t> </a:t>
            </a:r>
            <a:r>
              <a:rPr lang="ru-RU" sz="2000" b="1" dirty="0" err="1"/>
              <a:t>політика</a:t>
            </a:r>
            <a:r>
              <a:rPr lang="ru-RU" sz="2000" b="1" dirty="0"/>
              <a:t> </a:t>
            </a:r>
            <a:r>
              <a:rPr lang="ru-RU" sz="2000" dirty="0" err="1"/>
              <a:t>зайнятості</a:t>
            </a:r>
            <a:r>
              <a:rPr lang="ru-RU" sz="2000" dirty="0"/>
              <a:t> </a:t>
            </a:r>
            <a:r>
              <a:rPr lang="ru-RU" sz="2000" dirty="0" err="1"/>
              <a:t>також</a:t>
            </a:r>
            <a:r>
              <a:rPr lang="ru-RU" sz="2000" dirty="0"/>
              <a:t> </a:t>
            </a:r>
            <a:r>
              <a:rPr lang="ru-RU" sz="2000" dirty="0" err="1"/>
              <a:t>спрямована</a:t>
            </a:r>
            <a:r>
              <a:rPr lang="ru-RU" sz="2000" dirty="0"/>
              <a:t> на </a:t>
            </a:r>
            <a:r>
              <a:rPr lang="ru-RU" sz="2000" dirty="0" err="1"/>
              <a:t>залучення</a:t>
            </a:r>
            <a:r>
              <a:rPr lang="ru-RU" sz="2000" dirty="0"/>
              <a:t> до </a:t>
            </a:r>
            <a:r>
              <a:rPr lang="ru-RU" sz="2000" dirty="0" err="1"/>
              <a:t>процесу</a:t>
            </a:r>
            <a:r>
              <a:rPr lang="ru-RU" sz="2000" dirty="0"/>
              <a:t> </a:t>
            </a:r>
            <a:r>
              <a:rPr lang="ru-RU" sz="2000" dirty="0" err="1"/>
              <a:t>виробництва</a:t>
            </a:r>
            <a:r>
              <a:rPr lang="ru-RU" sz="2000" dirty="0"/>
              <a:t> </a:t>
            </a:r>
            <a:r>
              <a:rPr lang="ru-RU" sz="2000" dirty="0" err="1"/>
              <a:t>якомога</a:t>
            </a:r>
            <a:r>
              <a:rPr lang="ru-RU" sz="2000" dirty="0"/>
              <a:t> </a:t>
            </a:r>
            <a:r>
              <a:rPr lang="ru-RU" sz="2000" dirty="0" err="1"/>
              <a:t>ширших</a:t>
            </a:r>
            <a:r>
              <a:rPr lang="ru-RU" sz="2000" dirty="0"/>
              <a:t> </a:t>
            </a:r>
            <a:r>
              <a:rPr lang="ru-RU" sz="2000" dirty="0" err="1"/>
              <a:t>верств</a:t>
            </a:r>
            <a:r>
              <a:rPr lang="ru-RU" sz="2000" dirty="0"/>
              <a:t> активного </a:t>
            </a:r>
            <a:r>
              <a:rPr lang="ru-RU" sz="2000" dirty="0" err="1"/>
              <a:t>населення</a:t>
            </a:r>
            <a:r>
              <a:rPr lang="ru-RU" sz="2000" dirty="0" smtClean="0"/>
              <a:t>.</a:t>
            </a:r>
          </a:p>
          <a:p>
            <a:pPr algn="just"/>
            <a:endParaRPr lang="ru-RU" sz="2000" dirty="0"/>
          </a:p>
          <a:p>
            <a:pPr marL="109728" indent="0" algn="just">
              <a:buNone/>
            </a:pPr>
            <a:r>
              <a:rPr lang="ru-RU" sz="2000" dirty="0" smtClean="0"/>
              <a:t> </a:t>
            </a:r>
            <a:r>
              <a:rPr lang="ru-RU" sz="2000" dirty="0" err="1"/>
              <a:t>Її</a:t>
            </a:r>
            <a:r>
              <a:rPr lang="ru-RU" sz="2000" dirty="0"/>
              <a:t> результатом є </a:t>
            </a:r>
            <a:r>
              <a:rPr lang="ru-RU" sz="2000" dirty="0" err="1"/>
              <a:t>збільшення</a:t>
            </a:r>
            <a:r>
              <a:rPr lang="ru-RU" sz="2000" dirty="0"/>
              <a:t> </a:t>
            </a:r>
            <a:r>
              <a:rPr lang="ru-RU" sz="2000" dirty="0" err="1"/>
              <a:t>кількості</a:t>
            </a:r>
            <a:r>
              <a:rPr lang="ru-RU" sz="2000" dirty="0"/>
              <a:t> людей з </a:t>
            </a:r>
            <a:r>
              <a:rPr lang="ru-RU" sz="2000" dirty="0" err="1"/>
              <a:t>низьким</a:t>
            </a:r>
            <a:r>
              <a:rPr lang="ru-RU" sz="2000" dirty="0"/>
              <a:t> </a:t>
            </a:r>
            <a:r>
              <a:rPr lang="ru-RU" sz="2000" dirty="0" err="1"/>
              <a:t>рівнем</a:t>
            </a:r>
            <a:r>
              <a:rPr lang="ru-RU" sz="2000" dirty="0"/>
              <a:t> доходу, </a:t>
            </a:r>
            <a:r>
              <a:rPr lang="ru-RU" sz="2000" dirty="0" err="1"/>
              <a:t>який</a:t>
            </a:r>
            <a:r>
              <a:rPr lang="ru-RU" sz="2000" dirty="0"/>
              <a:t> </a:t>
            </a:r>
            <a:r>
              <a:rPr lang="ru-RU" sz="2000" dirty="0" err="1"/>
              <a:t>проте</a:t>
            </a:r>
            <a:r>
              <a:rPr lang="ru-RU" sz="2000" dirty="0"/>
              <a:t> </a:t>
            </a:r>
            <a:r>
              <a:rPr lang="ru-RU" sz="2000" dirty="0" err="1"/>
              <a:t>перевищує</a:t>
            </a:r>
            <a:r>
              <a:rPr lang="ru-RU" sz="2000" dirty="0"/>
              <a:t> </a:t>
            </a:r>
            <a:r>
              <a:rPr lang="ru-RU" sz="2000" dirty="0" err="1"/>
              <a:t>допомогу</a:t>
            </a:r>
            <a:r>
              <a:rPr lang="ru-RU" sz="2000" dirty="0"/>
              <a:t> по </a:t>
            </a:r>
            <a:r>
              <a:rPr lang="ru-RU" sz="2000" dirty="0" err="1"/>
              <a:t>безробіттю</a:t>
            </a:r>
            <a:r>
              <a:rPr lang="ru-RU" sz="2000" dirty="0"/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83133"/>
            <a:ext cx="3584054" cy="2494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2304256" cy="2868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117288"/>
            <a:ext cx="3888432" cy="2535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7764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uk-UA" dirty="0" smtClean="0"/>
              <a:t>Соціальна держава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4114800" cy="472971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err="1"/>
              <a:t>Найбільших</a:t>
            </a:r>
            <a:r>
              <a:rPr lang="ru-RU" dirty="0"/>
              <a:t> </a:t>
            </a:r>
            <a:r>
              <a:rPr lang="ru-RU" dirty="0" err="1"/>
              <a:t>успіхів</a:t>
            </a:r>
            <a:r>
              <a:rPr lang="ru-RU" dirty="0"/>
              <a:t> в </a:t>
            </a:r>
            <a:r>
              <a:rPr lang="ru-RU" dirty="0" err="1"/>
              <a:t>боротьбі</a:t>
            </a:r>
            <a:r>
              <a:rPr lang="ru-RU" dirty="0"/>
              <a:t> з </a:t>
            </a:r>
            <a:r>
              <a:rPr lang="ru-RU" dirty="0" err="1"/>
              <a:t>бідністю</a:t>
            </a:r>
            <a:r>
              <a:rPr lang="ru-RU" dirty="0"/>
              <a:t> </a:t>
            </a:r>
            <a:r>
              <a:rPr lang="ru-RU" dirty="0" err="1"/>
              <a:t>досягла</a:t>
            </a:r>
            <a:r>
              <a:rPr lang="ru-RU" dirty="0"/>
              <a:t> так звана </a:t>
            </a:r>
            <a:r>
              <a:rPr lang="ru-RU" dirty="0" err="1"/>
              <a:t>соціальна</a:t>
            </a:r>
            <a:r>
              <a:rPr lang="ru-RU" dirty="0"/>
              <a:t> держава, яка </a:t>
            </a:r>
            <a:r>
              <a:rPr lang="ru-RU" dirty="0" err="1"/>
              <a:t>бере</a:t>
            </a:r>
            <a:r>
              <a:rPr lang="ru-RU" dirty="0"/>
              <a:t> на себе </a:t>
            </a:r>
            <a:r>
              <a:rPr lang="ru-RU" dirty="0" err="1"/>
              <a:t>турботу</a:t>
            </a:r>
            <a:r>
              <a:rPr lang="ru-RU" dirty="0"/>
              <a:t> про </a:t>
            </a:r>
            <a:r>
              <a:rPr lang="ru-RU" dirty="0" err="1"/>
              <a:t>матеріальне</a:t>
            </a:r>
            <a:r>
              <a:rPr lang="ru-RU" dirty="0"/>
              <a:t> становище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громадян</a:t>
            </a:r>
            <a:r>
              <a:rPr lang="ru-RU" dirty="0"/>
              <a:t>, проводить </a:t>
            </a:r>
            <a:r>
              <a:rPr lang="ru-RU" dirty="0" err="1"/>
              <a:t>сучасну</a:t>
            </a:r>
            <a:r>
              <a:rPr lang="ru-RU" dirty="0"/>
              <a:t> </a:t>
            </a:r>
            <a:r>
              <a:rPr lang="ru-RU" dirty="0" err="1"/>
              <a:t>соціальну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. 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err="1" smtClean="0"/>
              <a:t>Така</a:t>
            </a:r>
            <a:r>
              <a:rPr lang="ru-RU" dirty="0" smtClean="0"/>
              <a:t> </a:t>
            </a:r>
            <a:r>
              <a:rPr lang="ru-RU" dirty="0"/>
              <a:t>держава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збереженню</a:t>
            </a:r>
            <a:r>
              <a:rPr lang="ru-RU" dirty="0"/>
              <a:t> </a:t>
            </a:r>
            <a:r>
              <a:rPr lang="ru-RU" dirty="0" err="1"/>
              <a:t>стабільності</a:t>
            </a:r>
            <a:r>
              <a:rPr lang="ru-RU" dirty="0"/>
              <a:t>, </a:t>
            </a:r>
            <a:r>
              <a:rPr lang="ru-RU" dirty="0" err="1"/>
              <a:t>суспільної</a:t>
            </a:r>
            <a:r>
              <a:rPr lang="ru-RU" dirty="0"/>
              <a:t> </a:t>
            </a:r>
            <a:r>
              <a:rPr lang="ru-RU" dirty="0" err="1"/>
              <a:t>злагоди</a:t>
            </a:r>
            <a:r>
              <a:rPr lang="ru-RU" dirty="0"/>
              <a:t>, </a:t>
            </a:r>
            <a:r>
              <a:rPr lang="ru-RU" dirty="0" err="1"/>
              <a:t>попереджає</a:t>
            </a:r>
            <a:r>
              <a:rPr lang="ru-RU" dirty="0"/>
              <a:t> </a:t>
            </a:r>
            <a:r>
              <a:rPr lang="ru-RU" dirty="0" err="1"/>
              <a:t>гострі</a:t>
            </a:r>
            <a:r>
              <a:rPr lang="ru-RU" dirty="0"/>
              <a:t> </a:t>
            </a:r>
            <a:r>
              <a:rPr lang="ru-RU" dirty="0" err="1"/>
              <a:t>соціальні</a:t>
            </a:r>
            <a:r>
              <a:rPr lang="ru-RU" dirty="0"/>
              <a:t> </a:t>
            </a:r>
            <a:r>
              <a:rPr lang="ru-RU" dirty="0" err="1"/>
              <a:t>конфлікти</a:t>
            </a:r>
            <a:r>
              <a:rPr lang="ru-RU" dirty="0"/>
              <a:t>.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4824"/>
            <a:ext cx="3132956" cy="2077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5" y="3962740"/>
            <a:ext cx="3132956" cy="209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4137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8"/>
            <a:ext cx="4392488" cy="6048672"/>
          </a:xfrm>
        </p:spPr>
        <p:txBody>
          <a:bodyPr>
            <a:noAutofit/>
          </a:bodyPr>
          <a:lstStyle/>
          <a:p>
            <a:pPr algn="just"/>
            <a:r>
              <a:rPr lang="ru-RU" sz="1700" dirty="0" smtClean="0"/>
              <a:t>В </a:t>
            </a:r>
            <a:r>
              <a:rPr lang="ru-RU" sz="1700" dirty="0" err="1"/>
              <a:t>результаті</a:t>
            </a:r>
            <a:r>
              <a:rPr lang="ru-RU" sz="1700" dirty="0"/>
              <a:t> </a:t>
            </a:r>
            <a:r>
              <a:rPr lang="ru-RU" sz="1700" dirty="0" err="1"/>
              <a:t>привернення</a:t>
            </a:r>
            <a:r>
              <a:rPr lang="ru-RU" sz="1700" dirty="0"/>
              <a:t> до </a:t>
            </a:r>
            <a:r>
              <a:rPr lang="ru-RU" sz="1700" dirty="0" err="1" smtClean="0"/>
              <a:t>проблеми</a:t>
            </a:r>
            <a:r>
              <a:rPr lang="ru-RU" sz="1700" dirty="0" smtClean="0"/>
              <a:t> голоду у США </a:t>
            </a:r>
            <a:r>
              <a:rPr lang="ru-RU" sz="1700" dirty="0" err="1"/>
              <a:t>великої</a:t>
            </a:r>
            <a:r>
              <a:rPr lang="ru-RU" sz="1700" dirty="0"/>
              <a:t> </a:t>
            </a:r>
            <a:r>
              <a:rPr lang="ru-RU" sz="1700" dirty="0" err="1"/>
              <a:t>суспільної</a:t>
            </a:r>
            <a:r>
              <a:rPr lang="ru-RU" sz="1700" dirty="0"/>
              <a:t> </a:t>
            </a:r>
            <a:r>
              <a:rPr lang="ru-RU" sz="1700" dirty="0" err="1"/>
              <a:t>уваги</a:t>
            </a:r>
            <a:r>
              <a:rPr lang="ru-RU" sz="1700" dirty="0"/>
              <a:t> у 1933 </a:t>
            </a:r>
            <a:r>
              <a:rPr lang="ru-RU" sz="1700" dirty="0" err="1"/>
              <a:t>році</a:t>
            </a:r>
            <a:r>
              <a:rPr lang="ru-RU" sz="1700" dirty="0"/>
              <a:t>, </a:t>
            </a:r>
            <a:r>
              <a:rPr lang="ru-RU" sz="1700" dirty="0" err="1"/>
              <a:t>незважаючи</a:t>
            </a:r>
            <a:r>
              <a:rPr lang="ru-RU" sz="1700" dirty="0"/>
              <a:t> на кризу, </a:t>
            </a:r>
            <a:r>
              <a:rPr lang="ru-RU" sz="1700" dirty="0" err="1"/>
              <a:t>було</a:t>
            </a:r>
            <a:r>
              <a:rPr lang="ru-RU" sz="1700" dirty="0"/>
              <a:t> створено </a:t>
            </a:r>
            <a:r>
              <a:rPr lang="ru-RU" sz="1700" dirty="0" err="1"/>
              <a:t>Федеральну</a:t>
            </a:r>
            <a:r>
              <a:rPr lang="ru-RU" sz="1700" dirty="0"/>
              <a:t> </a:t>
            </a:r>
            <a:r>
              <a:rPr lang="ru-RU" sz="1700" dirty="0" err="1"/>
              <a:t>корпорацію</a:t>
            </a:r>
            <a:r>
              <a:rPr lang="ru-RU" sz="1700" dirty="0"/>
              <a:t> </a:t>
            </a:r>
            <a:r>
              <a:rPr lang="ru-RU" sz="1700" dirty="0" err="1"/>
              <a:t>додаткової</a:t>
            </a:r>
            <a:r>
              <a:rPr lang="ru-RU" sz="1700" dirty="0"/>
              <a:t> </a:t>
            </a:r>
            <a:r>
              <a:rPr lang="ru-RU" sz="1700" dirty="0" err="1"/>
              <a:t>допомоги</a:t>
            </a:r>
            <a:r>
              <a:rPr lang="ru-RU" sz="1700" dirty="0"/>
              <a:t>, яка повинна </a:t>
            </a:r>
            <a:r>
              <a:rPr lang="ru-RU" sz="1700" dirty="0" err="1"/>
              <a:t>була</a:t>
            </a:r>
            <a:r>
              <a:rPr lang="ru-RU" sz="1700" dirty="0"/>
              <a:t> </a:t>
            </a:r>
            <a:r>
              <a:rPr lang="ru-RU" sz="1700" dirty="0" err="1"/>
              <a:t>купувати</a:t>
            </a:r>
            <a:r>
              <a:rPr lang="ru-RU" sz="1700" dirty="0"/>
              <a:t> </a:t>
            </a:r>
            <a:r>
              <a:rPr lang="ru-RU" sz="1700" dirty="0" err="1"/>
              <a:t>продукти</a:t>
            </a:r>
            <a:r>
              <a:rPr lang="ru-RU" sz="1700" dirty="0"/>
              <a:t> і </a:t>
            </a:r>
            <a:r>
              <a:rPr lang="ru-RU" sz="1700" dirty="0" err="1"/>
              <a:t>розподіляти</a:t>
            </a:r>
            <a:r>
              <a:rPr lang="ru-RU" sz="1700" dirty="0"/>
              <a:t> </a:t>
            </a:r>
            <a:r>
              <a:rPr lang="ru-RU" sz="1700" dirty="0" err="1"/>
              <a:t>їх</a:t>
            </a:r>
            <a:r>
              <a:rPr lang="ru-RU" sz="1700" dirty="0"/>
              <a:t> </a:t>
            </a:r>
            <a:r>
              <a:rPr lang="ru-RU" sz="1700" dirty="0" err="1"/>
              <a:t>між</a:t>
            </a:r>
            <a:r>
              <a:rPr lang="ru-RU" sz="1700" dirty="0"/>
              <a:t> школами, </a:t>
            </a:r>
            <a:r>
              <a:rPr lang="ru-RU" sz="1700" dirty="0" err="1"/>
              <a:t>іншими</a:t>
            </a:r>
            <a:r>
              <a:rPr lang="ru-RU" sz="1700" dirty="0"/>
              <a:t> </a:t>
            </a:r>
            <a:r>
              <a:rPr lang="ru-RU" sz="1700" dirty="0" err="1"/>
              <a:t>громадськими</a:t>
            </a:r>
            <a:r>
              <a:rPr lang="ru-RU" sz="1700" dirty="0"/>
              <a:t> </a:t>
            </a:r>
            <a:r>
              <a:rPr lang="ru-RU" sz="1700" dirty="0" err="1"/>
              <a:t>організаціями</a:t>
            </a:r>
            <a:r>
              <a:rPr lang="ru-RU" sz="1700" dirty="0"/>
              <a:t>. </a:t>
            </a:r>
            <a:endParaRPr lang="ru-RU" sz="1700" dirty="0" smtClean="0"/>
          </a:p>
          <a:p>
            <a:pPr algn="just"/>
            <a:endParaRPr lang="ru-RU" sz="1700" dirty="0" smtClean="0"/>
          </a:p>
          <a:p>
            <a:pPr algn="just"/>
            <a:r>
              <a:rPr lang="ru-RU" sz="1700" dirty="0" err="1" smtClean="0"/>
              <a:t>Була</a:t>
            </a:r>
            <a:r>
              <a:rPr lang="ru-RU" sz="1700" dirty="0" smtClean="0"/>
              <a:t> </a:t>
            </a:r>
            <a:r>
              <a:rPr lang="ru-RU" sz="1700" dirty="0" err="1" smtClean="0"/>
              <a:t>прийнята</a:t>
            </a:r>
            <a:r>
              <a:rPr lang="ru-RU" sz="1700" dirty="0" smtClean="0"/>
              <a:t> </a:t>
            </a:r>
            <a:r>
              <a:rPr lang="ru-RU" sz="1700" dirty="0" err="1"/>
              <a:t>програма</a:t>
            </a:r>
            <a:r>
              <a:rPr lang="ru-RU" sz="1700" dirty="0"/>
              <a:t> </a:t>
            </a:r>
            <a:r>
              <a:rPr lang="ru-RU" sz="1700" dirty="0" err="1"/>
              <a:t>запровадження</a:t>
            </a:r>
            <a:r>
              <a:rPr lang="ru-RU" sz="1700" dirty="0"/>
              <a:t> </a:t>
            </a:r>
            <a:r>
              <a:rPr lang="ru-RU" sz="1700" dirty="0" err="1"/>
              <a:t>продовольчих</a:t>
            </a:r>
            <a:r>
              <a:rPr lang="ru-RU" sz="1700" dirty="0"/>
              <a:t> </a:t>
            </a:r>
            <a:r>
              <a:rPr lang="ru-RU" sz="1700" dirty="0" err="1"/>
              <a:t>талонів</a:t>
            </a:r>
            <a:r>
              <a:rPr lang="ru-RU" sz="1700" dirty="0"/>
              <a:t>, на </a:t>
            </a:r>
            <a:r>
              <a:rPr lang="ru-RU" sz="1700" dirty="0" err="1"/>
              <a:t>які</a:t>
            </a:r>
            <a:r>
              <a:rPr lang="ru-RU" sz="1700" dirty="0"/>
              <a:t> </a:t>
            </a:r>
            <a:r>
              <a:rPr lang="ru-RU" sz="1700" dirty="0" err="1"/>
              <a:t>можна</a:t>
            </a:r>
            <a:r>
              <a:rPr lang="ru-RU" sz="1700" dirty="0"/>
              <a:t> </a:t>
            </a:r>
            <a:r>
              <a:rPr lang="ru-RU" sz="1700" dirty="0" err="1"/>
              <a:t>було</a:t>
            </a:r>
            <a:r>
              <a:rPr lang="ru-RU" sz="1700" dirty="0"/>
              <a:t> </a:t>
            </a:r>
            <a:r>
              <a:rPr lang="ru-RU" sz="1700" dirty="0" err="1"/>
              <a:t>придбати</a:t>
            </a:r>
            <a:r>
              <a:rPr lang="ru-RU" sz="1700" dirty="0"/>
              <a:t> </a:t>
            </a:r>
            <a:r>
              <a:rPr lang="ru-RU" sz="1700" dirty="0" err="1"/>
              <a:t>продукти</a:t>
            </a:r>
            <a:r>
              <a:rPr lang="ru-RU" sz="1700" dirty="0"/>
              <a:t>. </a:t>
            </a:r>
            <a:endParaRPr lang="ru-RU" sz="1700" dirty="0" smtClean="0"/>
          </a:p>
          <a:p>
            <a:pPr marL="109728" indent="0" algn="just">
              <a:buNone/>
            </a:pPr>
            <a:endParaRPr lang="ru-RU" sz="1700" dirty="0" smtClean="0"/>
          </a:p>
          <a:p>
            <a:pPr algn="just"/>
            <a:r>
              <a:rPr lang="ru-RU" sz="1700" dirty="0" err="1" smtClean="0"/>
              <a:t>Зміни</a:t>
            </a:r>
            <a:r>
              <a:rPr lang="ru-RU" sz="1700" dirty="0" smtClean="0"/>
              <a:t> </a:t>
            </a:r>
            <a:r>
              <a:rPr lang="ru-RU" sz="1700" dirty="0" err="1"/>
              <a:t>були</a:t>
            </a:r>
            <a:r>
              <a:rPr lang="ru-RU" sz="1700" dirty="0"/>
              <a:t> </a:t>
            </a:r>
            <a:r>
              <a:rPr lang="ru-RU" sz="1700" dirty="0" err="1"/>
              <a:t>досягнуті</a:t>
            </a:r>
            <a:r>
              <a:rPr lang="ru-RU" sz="1700" dirty="0"/>
              <a:t> </a:t>
            </a:r>
            <a:r>
              <a:rPr lang="ru-RU" sz="1700" dirty="0" err="1"/>
              <a:t>завдяки</a:t>
            </a:r>
            <a:r>
              <a:rPr lang="ru-RU" sz="1700" dirty="0"/>
              <a:t> </a:t>
            </a:r>
            <a:r>
              <a:rPr lang="ru-RU" sz="1700" dirty="0" err="1"/>
              <a:t>зусиллям</a:t>
            </a:r>
            <a:r>
              <a:rPr lang="ru-RU" sz="1700" dirty="0"/>
              <a:t> </a:t>
            </a:r>
            <a:r>
              <a:rPr lang="ru-RU" sz="1700" dirty="0" err="1"/>
              <a:t>держави</a:t>
            </a:r>
            <a:r>
              <a:rPr lang="ru-RU" sz="1700" dirty="0"/>
              <a:t>, </a:t>
            </a:r>
            <a:r>
              <a:rPr lang="ru-RU" sz="1700" dirty="0" err="1"/>
              <a:t>виконанню</a:t>
            </a:r>
            <a:r>
              <a:rPr lang="ru-RU" sz="1700" dirty="0"/>
              <a:t> </a:t>
            </a:r>
            <a:r>
              <a:rPr lang="ru-RU" sz="1700" dirty="0" err="1"/>
              <a:t>програми</a:t>
            </a:r>
            <a:r>
              <a:rPr lang="ru-RU" sz="1700" dirty="0"/>
              <a:t> </a:t>
            </a:r>
            <a:r>
              <a:rPr lang="ru-RU" sz="1700" dirty="0" err="1"/>
              <a:t>продовольчої</a:t>
            </a:r>
            <a:r>
              <a:rPr lang="ru-RU" sz="1700" dirty="0"/>
              <a:t> </a:t>
            </a:r>
            <a:r>
              <a:rPr lang="ru-RU" sz="1700" dirty="0" err="1"/>
              <a:t>допомоги</a:t>
            </a:r>
            <a:r>
              <a:rPr lang="ru-RU" sz="1700" dirty="0"/>
              <a:t>. </a:t>
            </a:r>
            <a:endParaRPr lang="ru-RU" sz="1700" dirty="0" smtClean="0"/>
          </a:p>
          <a:p>
            <a:pPr algn="just"/>
            <a:endParaRPr lang="ru-RU" sz="1700" dirty="0" smtClean="0"/>
          </a:p>
          <a:p>
            <a:pPr algn="just"/>
            <a:r>
              <a:rPr lang="ru-RU" sz="1700" dirty="0" err="1" smtClean="0"/>
              <a:t>Крім</a:t>
            </a:r>
            <a:r>
              <a:rPr lang="ru-RU" sz="1700" dirty="0" smtClean="0"/>
              <a:t> </a:t>
            </a:r>
            <a:r>
              <a:rPr lang="ru-RU" sz="1700" dirty="0" err="1"/>
              <a:t>цього</a:t>
            </a:r>
            <a:r>
              <a:rPr lang="ru-RU" sz="1700" dirty="0"/>
              <a:t> </a:t>
            </a:r>
            <a:r>
              <a:rPr lang="ru-RU" sz="1700" dirty="0" err="1"/>
              <a:t>допомогу</a:t>
            </a:r>
            <a:r>
              <a:rPr lang="ru-RU" sz="1700" dirty="0"/>
              <a:t> у </a:t>
            </a:r>
            <a:r>
              <a:rPr lang="ru-RU" sz="1700" dirty="0" err="1"/>
              <a:t>вирішенні</a:t>
            </a:r>
            <a:r>
              <a:rPr lang="ru-RU" sz="1700" dirty="0"/>
              <a:t> </a:t>
            </a:r>
            <a:r>
              <a:rPr lang="ru-RU" sz="1700" dirty="0" err="1"/>
              <a:t>проблеми</a:t>
            </a:r>
            <a:r>
              <a:rPr lang="ru-RU" sz="1700" dirty="0"/>
              <a:t> голоду </a:t>
            </a:r>
            <a:r>
              <a:rPr lang="ru-RU" sz="1700" dirty="0" err="1"/>
              <a:t>надали</a:t>
            </a:r>
            <a:r>
              <a:rPr lang="ru-RU" sz="1700" dirty="0"/>
              <a:t> </a:t>
            </a:r>
            <a:r>
              <a:rPr lang="ru-RU" sz="1700" dirty="0" err="1"/>
              <a:t>добровільні</a:t>
            </a:r>
            <a:r>
              <a:rPr lang="ru-RU" sz="1700" dirty="0"/>
              <a:t> </a:t>
            </a:r>
            <a:r>
              <a:rPr lang="ru-RU" sz="1700" dirty="0" err="1"/>
              <a:t>благодійні</a:t>
            </a:r>
            <a:r>
              <a:rPr lang="ru-RU" sz="1700" dirty="0"/>
              <a:t> </a:t>
            </a:r>
            <a:r>
              <a:rPr lang="ru-RU" sz="1700" dirty="0" err="1"/>
              <a:t>організації</a:t>
            </a:r>
            <a:r>
              <a:rPr lang="ru-RU" sz="1700" dirty="0"/>
              <a:t>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764704"/>
            <a:ext cx="25527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1243" y="260584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97152"/>
            <a:ext cx="2552699" cy="1833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0974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908720"/>
            <a:ext cx="4546848" cy="5665816"/>
          </a:xfrm>
        </p:spPr>
        <p:txBody>
          <a:bodyPr>
            <a:normAutofit fontScale="70000" lnSpcReduction="20000"/>
          </a:bodyPr>
          <a:lstStyle/>
          <a:p>
            <a:pPr marL="109728" indent="0" algn="just">
              <a:buNone/>
            </a:pPr>
            <a:r>
              <a:rPr lang="ru-RU" dirty="0" err="1"/>
              <a:t>Ні</a:t>
            </a:r>
            <a:r>
              <a:rPr lang="ru-RU" dirty="0"/>
              <a:t> криза </a:t>
            </a:r>
            <a:r>
              <a:rPr lang="ru-RU" dirty="0" err="1"/>
              <a:t>економіки</a:t>
            </a:r>
            <a:r>
              <a:rPr lang="ru-RU" dirty="0"/>
              <a:t>, </a:t>
            </a:r>
            <a:r>
              <a:rPr lang="ru-RU" dirty="0" err="1"/>
              <a:t>ні</a:t>
            </a:r>
            <a:r>
              <a:rPr lang="ru-RU" dirty="0"/>
              <a:t> критика </a:t>
            </a:r>
            <a:r>
              <a:rPr lang="ru-RU" dirty="0" err="1"/>
              <a:t>соціальної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 неоконсерваторами, </a:t>
            </a:r>
            <a:r>
              <a:rPr lang="ru-RU" dirty="0" err="1"/>
              <a:t>позиції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посилились в 80-ті роки, не привели до </a:t>
            </a:r>
            <a:r>
              <a:rPr lang="ru-RU" dirty="0" err="1"/>
              <a:t>відмови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соціальної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 smtClean="0"/>
              <a:t>держави</a:t>
            </a:r>
            <a:r>
              <a:rPr lang="ru-RU" dirty="0" smtClean="0"/>
              <a:t>.</a:t>
            </a:r>
          </a:p>
          <a:p>
            <a:pPr marL="109728" indent="0" algn="just">
              <a:buNone/>
            </a:pPr>
            <a:endParaRPr lang="ru-RU" dirty="0" smtClean="0"/>
          </a:p>
          <a:p>
            <a:pPr marL="109728" indent="0" algn="just">
              <a:buNone/>
            </a:pPr>
            <a:r>
              <a:rPr lang="ru-RU" dirty="0" err="1" smtClean="0"/>
              <a:t>Хоча</a:t>
            </a:r>
            <a:r>
              <a:rPr lang="ru-RU" dirty="0" smtClean="0"/>
              <a:t> </a:t>
            </a:r>
            <a:r>
              <a:rPr lang="ru-RU" dirty="0"/>
              <a:t>в </a:t>
            </a:r>
            <a:r>
              <a:rPr lang="ru-RU" dirty="0" err="1"/>
              <a:t>умовах</a:t>
            </a:r>
            <a:r>
              <a:rPr lang="ru-RU" dirty="0"/>
              <a:t> </a:t>
            </a:r>
            <a:r>
              <a:rPr lang="ru-RU" dirty="0" err="1"/>
              <a:t>кризи</a:t>
            </a:r>
            <a:r>
              <a:rPr lang="ru-RU" dirty="0"/>
              <a:t> </a:t>
            </a:r>
            <a:r>
              <a:rPr lang="ru-RU" dirty="0" err="1"/>
              <a:t>деякі</a:t>
            </a:r>
            <a:r>
              <a:rPr lang="ru-RU" dirty="0"/>
              <a:t> </a:t>
            </a:r>
            <a:r>
              <a:rPr lang="ru-RU" dirty="0" err="1"/>
              <a:t>соціальні</a:t>
            </a:r>
            <a:r>
              <a:rPr lang="ru-RU" dirty="0"/>
              <a:t> </a:t>
            </a:r>
            <a:r>
              <a:rPr lang="ru-RU" dirty="0" err="1"/>
              <a:t>програми</a:t>
            </a:r>
            <a:r>
              <a:rPr lang="ru-RU" dirty="0"/>
              <a:t> все ж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скорочені</a:t>
            </a:r>
            <a:r>
              <a:rPr lang="ru-RU" dirty="0"/>
              <a:t>, </a:t>
            </a:r>
            <a:r>
              <a:rPr lang="ru-RU" dirty="0" err="1"/>
              <a:t>зменшились</a:t>
            </a:r>
            <a:r>
              <a:rPr lang="ru-RU" dirty="0"/>
              <a:t> </a:t>
            </a:r>
            <a:r>
              <a:rPr lang="ru-RU" dirty="0" err="1"/>
              <a:t>темпи</a:t>
            </a:r>
            <a:r>
              <a:rPr lang="ru-RU" dirty="0"/>
              <a:t> </a:t>
            </a:r>
            <a:r>
              <a:rPr lang="ru-RU" dirty="0" err="1"/>
              <a:t>зростання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 на </a:t>
            </a:r>
            <a:r>
              <a:rPr lang="ru-RU" dirty="0" err="1"/>
              <a:t>соціальні</a:t>
            </a:r>
            <a:r>
              <a:rPr lang="ru-RU" dirty="0"/>
              <a:t> потреби, але 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надбання</a:t>
            </a:r>
            <a:r>
              <a:rPr lang="ru-RU" dirty="0"/>
              <a:t> </a:t>
            </a:r>
            <a:r>
              <a:rPr lang="ru-RU" dirty="0" err="1"/>
              <a:t>соціальної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 — </a:t>
            </a:r>
            <a:r>
              <a:rPr lang="ru-RU" dirty="0" err="1"/>
              <a:t>соціальне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, </a:t>
            </a:r>
            <a:r>
              <a:rPr lang="ru-RU" dirty="0" err="1"/>
              <a:t>соціальний</a:t>
            </a:r>
            <a:r>
              <a:rPr lang="ru-RU" dirty="0"/>
              <a:t> </a:t>
            </a:r>
            <a:r>
              <a:rPr lang="ru-RU" dirty="0" err="1"/>
              <a:t>захист</a:t>
            </a:r>
            <a:r>
              <a:rPr lang="ru-RU" dirty="0"/>
              <a:t>, </a:t>
            </a:r>
            <a:r>
              <a:rPr lang="ru-RU" dirty="0" err="1"/>
              <a:t>соціальне</a:t>
            </a:r>
            <a:r>
              <a:rPr lang="ru-RU" dirty="0"/>
              <a:t> партнерство — </a:t>
            </a:r>
            <a:r>
              <a:rPr lang="ru-RU" dirty="0" err="1"/>
              <a:t>були</a:t>
            </a:r>
            <a:r>
              <a:rPr lang="ru-RU" dirty="0"/>
              <a:t> </a:t>
            </a:r>
            <a:r>
              <a:rPr lang="ru-RU" dirty="0" err="1"/>
              <a:t>збережені</a:t>
            </a:r>
            <a:r>
              <a:rPr lang="ru-RU" dirty="0"/>
              <a:t>. </a:t>
            </a:r>
            <a:endParaRPr lang="ru-RU" dirty="0" smtClean="0"/>
          </a:p>
          <a:p>
            <a:pPr marL="109728" indent="0" algn="just">
              <a:buNone/>
            </a:pPr>
            <a:endParaRPr lang="ru-RU" dirty="0"/>
          </a:p>
          <a:p>
            <a:pPr marL="109728" indent="0" algn="just">
              <a:buNone/>
            </a:pPr>
            <a:r>
              <a:rPr lang="ru-RU" dirty="0" err="1" smtClean="0"/>
              <a:t>Нині</a:t>
            </a:r>
            <a:r>
              <a:rPr lang="ru-RU" dirty="0" smtClean="0"/>
              <a:t> </a:t>
            </a:r>
            <a:r>
              <a:rPr lang="ru-RU" dirty="0"/>
              <a:t>в США, </a:t>
            </a:r>
            <a:r>
              <a:rPr lang="ru-RU" dirty="0" err="1"/>
              <a:t>наприклад</a:t>
            </a:r>
            <a:r>
              <a:rPr lang="ru-RU" dirty="0"/>
              <a:t>, </a:t>
            </a:r>
            <a:r>
              <a:rPr lang="ru-RU" dirty="0" err="1"/>
              <a:t>існує</a:t>
            </a:r>
            <a:r>
              <a:rPr lang="ru-RU" dirty="0"/>
              <a:t> </a:t>
            </a:r>
            <a:r>
              <a:rPr lang="ru-RU" dirty="0" err="1"/>
              <a:t>багато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напрямків</a:t>
            </a:r>
            <a:r>
              <a:rPr lang="ru-RU" dirty="0"/>
              <a:t> </a:t>
            </a:r>
            <a:r>
              <a:rPr lang="ru-RU" dirty="0" err="1"/>
              <a:t>соціальної</a:t>
            </a:r>
            <a:r>
              <a:rPr lang="ru-RU" dirty="0"/>
              <a:t> </a:t>
            </a:r>
            <a:r>
              <a:rPr lang="ru-RU" dirty="0" err="1"/>
              <a:t>роботи</a:t>
            </a:r>
            <a:r>
              <a:rPr lang="ru-RU" dirty="0"/>
              <a:t>: </a:t>
            </a:r>
            <a:r>
              <a:rPr lang="ru-RU" dirty="0" err="1"/>
              <a:t>допомога</a:t>
            </a:r>
            <a:r>
              <a:rPr lang="ru-RU" dirty="0"/>
              <a:t> </a:t>
            </a:r>
            <a:r>
              <a:rPr lang="ru-RU" dirty="0" err="1"/>
              <a:t>бездомним</a:t>
            </a:r>
            <a:r>
              <a:rPr lang="ru-RU" dirty="0"/>
              <a:t>, </a:t>
            </a:r>
            <a:r>
              <a:rPr lang="ru-RU" dirty="0" err="1"/>
              <a:t>сім’ям</a:t>
            </a:r>
            <a:r>
              <a:rPr lang="ru-RU" dirty="0"/>
              <a:t> з </a:t>
            </a:r>
            <a:r>
              <a:rPr lang="ru-RU" dirty="0" err="1"/>
              <a:t>неповнолітніми</a:t>
            </a:r>
            <a:r>
              <a:rPr lang="ru-RU" dirty="0"/>
              <a:t> </a:t>
            </a:r>
            <a:r>
              <a:rPr lang="ru-RU" dirty="0" err="1"/>
              <a:t>дітьми</a:t>
            </a:r>
            <a:r>
              <a:rPr lang="ru-RU" dirty="0"/>
              <a:t>, </a:t>
            </a:r>
            <a:r>
              <a:rPr lang="ru-RU" dirty="0" err="1"/>
              <a:t>тим</a:t>
            </a:r>
            <a:r>
              <a:rPr lang="ru-RU" dirty="0"/>
              <a:t>, </a:t>
            </a:r>
            <a:r>
              <a:rPr lang="ru-RU" dirty="0" err="1"/>
              <a:t>хто</a:t>
            </a:r>
            <a:r>
              <a:rPr lang="ru-RU" dirty="0"/>
              <a:t> </a:t>
            </a:r>
            <a:r>
              <a:rPr lang="ru-RU" dirty="0" err="1"/>
              <a:t>втратив</a:t>
            </a:r>
            <a:r>
              <a:rPr lang="ru-RU" dirty="0"/>
              <a:t> </a:t>
            </a:r>
            <a:r>
              <a:rPr lang="ru-RU" dirty="0" err="1"/>
              <a:t>рідних</a:t>
            </a:r>
            <a:r>
              <a:rPr lang="ru-RU" dirty="0"/>
              <a:t> і т. </a:t>
            </a:r>
            <a:r>
              <a:rPr lang="ru-RU" dirty="0" err="1"/>
              <a:t>ін</a:t>
            </a:r>
            <a:r>
              <a:rPr lang="ru-RU" dirty="0"/>
              <a:t>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2551141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4404" y="3645023"/>
            <a:ext cx="285750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457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066800"/>
          </a:xfrm>
        </p:spPr>
        <p:txBody>
          <a:bodyPr/>
          <a:lstStyle/>
          <a:p>
            <a:r>
              <a:rPr lang="uk-UA" dirty="0" smtClean="0"/>
              <a:t>Узагальнення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 fontScale="92500" lnSpcReduction="10000"/>
          </a:bodyPr>
          <a:lstStyle/>
          <a:p>
            <a:pPr marL="109728" indent="0" algn="just">
              <a:buNone/>
            </a:pPr>
            <a:r>
              <a:rPr lang="ru-RU" dirty="0"/>
              <a:t>1. </a:t>
            </a:r>
            <a:r>
              <a:rPr lang="ru-RU" dirty="0" err="1"/>
              <a:t>Скандинавська</a:t>
            </a:r>
            <a:r>
              <a:rPr lang="ru-RU" dirty="0"/>
              <a:t> модель </a:t>
            </a:r>
            <a:r>
              <a:rPr lang="ru-RU" dirty="0" err="1"/>
              <a:t>спрямована</a:t>
            </a:r>
            <a:r>
              <a:rPr lang="ru-RU" dirty="0"/>
              <a:t> на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працею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трудящих, для </a:t>
            </a:r>
            <a:r>
              <a:rPr lang="ru-RU" dirty="0" err="1"/>
              <a:t>чого</a:t>
            </a:r>
            <a:r>
              <a:rPr lang="ru-RU" dirty="0"/>
              <a:t> </a:t>
            </a:r>
            <a:r>
              <a:rPr lang="ru-RU" dirty="0" err="1"/>
              <a:t>створюються</a:t>
            </a:r>
            <a:r>
              <a:rPr lang="ru-RU" dirty="0"/>
              <a:t> </a:t>
            </a:r>
            <a:r>
              <a:rPr lang="ru-RU" dirty="0" err="1"/>
              <a:t>робочі</a:t>
            </a:r>
            <a:r>
              <a:rPr lang="ru-RU" dirty="0"/>
              <a:t> </a:t>
            </a:r>
            <a:r>
              <a:rPr lang="ru-RU" dirty="0" err="1"/>
              <a:t>місця</a:t>
            </a:r>
            <a:r>
              <a:rPr lang="ru-RU" dirty="0"/>
              <a:t> в державному </a:t>
            </a:r>
            <a:r>
              <a:rPr lang="ru-RU" dirty="0" err="1"/>
              <a:t>секторі</a:t>
            </a:r>
            <a:r>
              <a:rPr lang="ru-RU" dirty="0"/>
              <a:t> з </a:t>
            </a:r>
            <a:r>
              <a:rPr lang="ru-RU" dirty="0" err="1"/>
              <a:t>середньою</a:t>
            </a:r>
            <a:r>
              <a:rPr lang="ru-RU" dirty="0"/>
              <a:t> оплатою </a:t>
            </a:r>
            <a:r>
              <a:rPr lang="ru-RU" dirty="0" err="1"/>
              <a:t>праці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pPr marL="109728" indent="0" algn="just">
              <a:buNone/>
            </a:pPr>
            <a:r>
              <a:rPr lang="ru-RU" dirty="0" smtClean="0"/>
              <a:t>2. </a:t>
            </a:r>
            <a:r>
              <a:rPr lang="ru-RU" dirty="0" err="1" smtClean="0"/>
              <a:t>Європейська</a:t>
            </a:r>
            <a:r>
              <a:rPr lang="ru-RU" dirty="0" smtClean="0"/>
              <a:t> модель</a:t>
            </a:r>
            <a:endParaRPr lang="ru-RU" dirty="0"/>
          </a:p>
          <a:p>
            <a:pPr marL="109728" indent="0" algn="just">
              <a:buNone/>
            </a:pPr>
            <a:r>
              <a:rPr lang="ru-RU" dirty="0"/>
              <a:t>3. </a:t>
            </a:r>
            <a:r>
              <a:rPr lang="ru-RU" dirty="0" err="1"/>
              <a:t>Японська</a:t>
            </a:r>
            <a:r>
              <a:rPr lang="ru-RU" dirty="0"/>
              <a:t> модель. </a:t>
            </a:r>
            <a:r>
              <a:rPr lang="ru-RU" dirty="0" err="1"/>
              <a:t>Згідно</a:t>
            </a:r>
            <a:r>
              <a:rPr lang="ru-RU" dirty="0"/>
              <a:t> з </a:t>
            </a:r>
            <a:r>
              <a:rPr lang="ru-RU" dirty="0" err="1"/>
              <a:t>цією</a:t>
            </a:r>
            <a:r>
              <a:rPr lang="ru-RU" dirty="0"/>
              <a:t> </a:t>
            </a:r>
            <a:r>
              <a:rPr lang="ru-RU" dirty="0" err="1" smtClean="0"/>
              <a:t>моделлю</a:t>
            </a:r>
            <a:endParaRPr lang="ru-RU" dirty="0" smtClean="0"/>
          </a:p>
          <a:p>
            <a:pPr marL="109728" indent="0" algn="just">
              <a:buNone/>
            </a:pPr>
            <a:r>
              <a:rPr lang="ru-RU" dirty="0" smtClean="0"/>
              <a:t>4</a:t>
            </a:r>
            <a:r>
              <a:rPr lang="ru-RU" dirty="0"/>
              <a:t>. </a:t>
            </a:r>
            <a:r>
              <a:rPr lang="ru-RU" dirty="0" err="1"/>
              <a:t>Американська</a:t>
            </a:r>
            <a:r>
              <a:rPr lang="ru-RU" dirty="0"/>
              <a:t> </a:t>
            </a:r>
            <a:r>
              <a:rPr lang="ru-RU" dirty="0" err="1"/>
              <a:t>політика</a:t>
            </a:r>
            <a:r>
              <a:rPr lang="ru-RU" dirty="0"/>
              <a:t> </a:t>
            </a:r>
            <a:r>
              <a:rPr lang="ru-RU" dirty="0" err="1"/>
              <a:t>зайнятості</a:t>
            </a:r>
            <a:r>
              <a:rPr lang="ru-RU" dirty="0"/>
              <a:t>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спрямована</a:t>
            </a:r>
            <a:r>
              <a:rPr lang="ru-RU" dirty="0"/>
              <a:t> на </a:t>
            </a:r>
            <a:r>
              <a:rPr lang="ru-RU" dirty="0" err="1"/>
              <a:t>залучення</a:t>
            </a:r>
            <a:r>
              <a:rPr lang="ru-RU" dirty="0"/>
              <a:t> до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виробництва</a:t>
            </a:r>
            <a:r>
              <a:rPr lang="ru-RU" dirty="0"/>
              <a:t> </a:t>
            </a:r>
            <a:r>
              <a:rPr lang="ru-RU" dirty="0" err="1"/>
              <a:t>якомога</a:t>
            </a:r>
            <a:r>
              <a:rPr lang="ru-RU" dirty="0"/>
              <a:t> </a:t>
            </a:r>
            <a:r>
              <a:rPr lang="ru-RU" dirty="0" err="1"/>
              <a:t>ширших</a:t>
            </a:r>
            <a:r>
              <a:rPr lang="ru-RU" dirty="0"/>
              <a:t> </a:t>
            </a:r>
            <a:r>
              <a:rPr lang="ru-RU" dirty="0" err="1"/>
              <a:t>верств</a:t>
            </a:r>
            <a:r>
              <a:rPr lang="ru-RU" dirty="0"/>
              <a:t> активного </a:t>
            </a:r>
            <a:r>
              <a:rPr lang="ru-RU" dirty="0" err="1"/>
              <a:t>населення</a:t>
            </a:r>
            <a:r>
              <a:rPr lang="ru-RU" dirty="0"/>
              <a:t>. </a:t>
            </a:r>
            <a:r>
              <a:rPr lang="ru-RU" dirty="0" err="1"/>
              <a:t>Її</a:t>
            </a:r>
            <a:r>
              <a:rPr lang="ru-RU" dirty="0"/>
              <a:t> результатом є </a:t>
            </a:r>
            <a:r>
              <a:rPr lang="ru-RU" dirty="0" err="1"/>
              <a:t>збільшення</a:t>
            </a:r>
            <a:r>
              <a:rPr lang="ru-RU" dirty="0"/>
              <a:t> </a:t>
            </a:r>
            <a:r>
              <a:rPr lang="ru-RU" dirty="0" err="1"/>
              <a:t>кількості</a:t>
            </a:r>
            <a:r>
              <a:rPr lang="ru-RU" dirty="0"/>
              <a:t> людей з </a:t>
            </a:r>
            <a:r>
              <a:rPr lang="ru-RU" dirty="0" err="1"/>
              <a:t>низьким</a:t>
            </a:r>
            <a:r>
              <a:rPr lang="ru-RU" dirty="0"/>
              <a:t> </a:t>
            </a:r>
            <a:r>
              <a:rPr lang="ru-RU" dirty="0" err="1"/>
              <a:t>рівнем</a:t>
            </a:r>
            <a:r>
              <a:rPr lang="ru-RU" dirty="0"/>
              <a:t> доходу,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проте</a:t>
            </a:r>
            <a:r>
              <a:rPr lang="ru-RU" dirty="0"/>
              <a:t> </a:t>
            </a:r>
            <a:r>
              <a:rPr lang="ru-RU" dirty="0" err="1"/>
              <a:t>перевищує</a:t>
            </a:r>
            <a:r>
              <a:rPr lang="ru-RU" dirty="0"/>
              <a:t> </a:t>
            </a:r>
            <a:r>
              <a:rPr lang="ru-RU" dirty="0" err="1"/>
              <a:t>допомогу</a:t>
            </a:r>
            <a:r>
              <a:rPr lang="ru-RU" dirty="0"/>
              <a:t> по </a:t>
            </a:r>
            <a:r>
              <a:rPr lang="ru-RU" dirty="0" err="1"/>
              <a:t>безробіттю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674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066800"/>
          </a:xfrm>
        </p:spPr>
        <p:txBody>
          <a:bodyPr/>
          <a:lstStyle/>
          <a:p>
            <a:r>
              <a:rPr lang="uk-UA" dirty="0" smtClean="0"/>
              <a:t>Узагальнення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45734004"/>
              </p:ext>
            </p:extLst>
          </p:nvPr>
        </p:nvGraphicFramePr>
        <p:xfrm>
          <a:off x="457200" y="1628775"/>
          <a:ext cx="8229600" cy="4998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err="1" smtClean="0"/>
                        <a:t>Скандинавська</a:t>
                      </a:r>
                      <a:r>
                        <a:rPr lang="ru-RU" sz="1600" dirty="0" smtClean="0"/>
                        <a:t> модель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/>
                        <a:t>спрямована</a:t>
                      </a:r>
                      <a:r>
                        <a:rPr lang="ru-RU" sz="1600" dirty="0" smtClean="0"/>
                        <a:t> на </a:t>
                      </a:r>
                      <a:r>
                        <a:rPr lang="ru-RU" sz="1600" dirty="0" err="1" smtClean="0"/>
                        <a:t>забезпечення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працею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всіх</a:t>
                      </a:r>
                      <a:r>
                        <a:rPr lang="ru-RU" sz="1600" dirty="0" smtClean="0"/>
                        <a:t> трудящих, для </a:t>
                      </a:r>
                      <a:r>
                        <a:rPr lang="ru-RU" sz="1600" dirty="0" err="1" smtClean="0"/>
                        <a:t>чого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створюються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робочі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місця</a:t>
                      </a:r>
                      <a:r>
                        <a:rPr lang="ru-RU" sz="1600" dirty="0" smtClean="0"/>
                        <a:t> в державному </a:t>
                      </a:r>
                      <a:r>
                        <a:rPr lang="ru-RU" sz="1600" dirty="0" err="1" smtClean="0"/>
                        <a:t>секторі</a:t>
                      </a:r>
                      <a:r>
                        <a:rPr lang="ru-RU" sz="1600" dirty="0" smtClean="0"/>
                        <a:t> з </a:t>
                      </a:r>
                      <a:r>
                        <a:rPr lang="ru-RU" sz="1600" dirty="0" err="1" smtClean="0"/>
                        <a:t>середньою</a:t>
                      </a:r>
                      <a:r>
                        <a:rPr lang="ru-RU" sz="1600" dirty="0" smtClean="0"/>
                        <a:t> оплатою </a:t>
                      </a:r>
                      <a:r>
                        <a:rPr lang="ru-RU" sz="1600" dirty="0" err="1" smtClean="0"/>
                        <a:t>праці</a:t>
                      </a:r>
                      <a:endParaRPr lang="ru-RU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err="1" smtClean="0"/>
                        <a:t>Європейська</a:t>
                      </a:r>
                      <a:r>
                        <a:rPr lang="ru-RU" sz="1600" dirty="0" smtClean="0"/>
                        <a:t> модель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/>
                        <a:t>орієнтована</a:t>
                      </a:r>
                      <a:r>
                        <a:rPr lang="ru-RU" sz="1600" dirty="0" smtClean="0"/>
                        <a:t> на </a:t>
                      </a:r>
                      <a:r>
                        <a:rPr lang="ru-RU" sz="1600" dirty="0" err="1" smtClean="0"/>
                        <a:t>скорочення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кількості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зайнятих</a:t>
                      </a:r>
                      <a:r>
                        <a:rPr lang="ru-RU" sz="1600" dirty="0" smtClean="0"/>
                        <a:t> при </a:t>
                      </a:r>
                      <a:r>
                        <a:rPr lang="ru-RU" sz="1600" dirty="0" err="1" smtClean="0"/>
                        <a:t>підвищенні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продуктивності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праці</a:t>
                      </a:r>
                      <a:r>
                        <a:rPr lang="ru-RU" sz="1600" dirty="0" smtClean="0"/>
                        <a:t> й </a:t>
                      </a:r>
                      <a:r>
                        <a:rPr lang="ru-RU" sz="1600" dirty="0" err="1" smtClean="0"/>
                        <a:t>зростанні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доходів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працюючих</a:t>
                      </a:r>
                      <a:r>
                        <a:rPr lang="ru-RU" sz="1600" dirty="0" smtClean="0"/>
                        <a:t>; </a:t>
                      </a:r>
                      <a:r>
                        <a:rPr lang="ru-RU" sz="1600" dirty="0" err="1" smtClean="0"/>
                        <a:t>передбачає</a:t>
                      </a:r>
                      <a:r>
                        <a:rPr lang="ru-RU" sz="1600" dirty="0" smtClean="0"/>
                        <a:t> дорогу систему </a:t>
                      </a:r>
                      <a:r>
                        <a:rPr lang="ru-RU" sz="1600" dirty="0" err="1" smtClean="0"/>
                        <a:t>допомоги</a:t>
                      </a:r>
                      <a:r>
                        <a:rPr lang="ru-RU" sz="1600" dirty="0" smtClean="0"/>
                        <a:t> для </a:t>
                      </a:r>
                      <a:r>
                        <a:rPr lang="ru-RU" sz="1600" dirty="0" err="1" smtClean="0"/>
                        <a:t>більшої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кількості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безробітних</a:t>
                      </a:r>
                      <a:endParaRPr lang="ru-RU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Японська модель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/>
                        <a:t>кожна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людина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може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знайти</a:t>
                      </a:r>
                      <a:r>
                        <a:rPr lang="ru-RU" sz="1600" dirty="0" smtClean="0"/>
                        <a:t> для себе роботу, </a:t>
                      </a:r>
                      <a:r>
                        <a:rPr lang="ru-RU" sz="1600" dirty="0" err="1" smtClean="0"/>
                        <a:t>навіть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якщо</a:t>
                      </a:r>
                      <a:r>
                        <a:rPr lang="ru-RU" sz="1600" dirty="0" smtClean="0"/>
                        <a:t> вона не </a:t>
                      </a:r>
                      <a:r>
                        <a:rPr lang="ru-RU" sz="1600" dirty="0" err="1" smtClean="0"/>
                        <a:t>дуже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цікава</a:t>
                      </a:r>
                      <a:r>
                        <a:rPr lang="ru-RU" sz="1600" dirty="0" smtClean="0"/>
                        <a:t> й </a:t>
                      </a:r>
                      <a:r>
                        <a:rPr lang="ru-RU" sz="1600" dirty="0" err="1" smtClean="0"/>
                        <a:t>корисна</a:t>
                      </a:r>
                      <a:endParaRPr lang="ru-RU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Американська модель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err="1" smtClean="0"/>
                        <a:t>спрямована</a:t>
                      </a:r>
                      <a:r>
                        <a:rPr lang="ru-RU" sz="1600" dirty="0" smtClean="0"/>
                        <a:t> на </a:t>
                      </a:r>
                      <a:r>
                        <a:rPr lang="ru-RU" sz="1600" dirty="0" err="1" smtClean="0"/>
                        <a:t>залучення</a:t>
                      </a:r>
                      <a:r>
                        <a:rPr lang="ru-RU" sz="1600" dirty="0" smtClean="0"/>
                        <a:t> до </a:t>
                      </a:r>
                      <a:r>
                        <a:rPr lang="ru-RU" sz="1600" dirty="0" err="1" smtClean="0"/>
                        <a:t>процесу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виробництва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якомога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ширших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верств</a:t>
                      </a:r>
                      <a:r>
                        <a:rPr lang="ru-RU" sz="1600" dirty="0" smtClean="0"/>
                        <a:t> активного </a:t>
                      </a:r>
                      <a:r>
                        <a:rPr lang="ru-RU" sz="1600" dirty="0" err="1" smtClean="0"/>
                        <a:t>населення</a:t>
                      </a:r>
                      <a:r>
                        <a:rPr lang="ru-RU" sz="1600" dirty="0" smtClean="0"/>
                        <a:t>;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err="1" smtClean="0"/>
                        <a:t>збільшення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кількості</a:t>
                      </a:r>
                      <a:r>
                        <a:rPr lang="ru-RU" sz="1600" dirty="0" smtClean="0"/>
                        <a:t> людей з </a:t>
                      </a:r>
                      <a:r>
                        <a:rPr lang="ru-RU" sz="1600" dirty="0" err="1" smtClean="0"/>
                        <a:t>низьким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рівнем</a:t>
                      </a:r>
                      <a:r>
                        <a:rPr lang="ru-RU" sz="1600" dirty="0" smtClean="0"/>
                        <a:t> доходу, </a:t>
                      </a:r>
                      <a:r>
                        <a:rPr lang="ru-RU" sz="1600" dirty="0" err="1" smtClean="0"/>
                        <a:t>який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проте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перевищує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 err="1" smtClean="0"/>
                        <a:t>допомогу</a:t>
                      </a:r>
                      <a:r>
                        <a:rPr lang="ru-RU" sz="1600" dirty="0" smtClean="0"/>
                        <a:t> по </a:t>
                      </a:r>
                      <a:r>
                        <a:rPr lang="ru-RU" sz="1600" dirty="0" err="1" smtClean="0"/>
                        <a:t>безробіттю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4298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29600" cy="1066800"/>
          </a:xfrm>
        </p:spPr>
        <p:txBody>
          <a:bodyPr/>
          <a:lstStyle/>
          <a:p>
            <a:r>
              <a:rPr lang="ru-RU" dirty="0" err="1"/>
              <a:t>Соціальна</a:t>
            </a:r>
            <a:r>
              <a:rPr lang="ru-RU" dirty="0"/>
              <a:t> </a:t>
            </a:r>
            <a:r>
              <a:rPr lang="ru-RU" dirty="0" err="1"/>
              <a:t>політика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4546848" cy="4801720"/>
          </a:xfrm>
        </p:spPr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ru-RU" dirty="0" err="1" smtClean="0"/>
              <a:t>Доцільним</a:t>
            </a:r>
            <a:r>
              <a:rPr lang="ru-RU" dirty="0" smtClean="0"/>
              <a:t> </a:t>
            </a:r>
            <a:r>
              <a:rPr lang="ru-RU" dirty="0"/>
              <a:t>є </a:t>
            </a:r>
            <a:r>
              <a:rPr lang="ru-RU" dirty="0" err="1"/>
              <a:t>звернути</a:t>
            </a:r>
            <a:r>
              <a:rPr lang="ru-RU" dirty="0"/>
              <a:t> </a:t>
            </a:r>
            <a:r>
              <a:rPr lang="ru-RU" dirty="0" err="1"/>
              <a:t>увагу</a:t>
            </a:r>
            <a:r>
              <a:rPr lang="ru-RU" dirty="0"/>
              <a:t> на </a:t>
            </a:r>
            <a:r>
              <a:rPr lang="ru-RU" dirty="0" err="1"/>
              <a:t>викладені</a:t>
            </a:r>
            <a:r>
              <a:rPr lang="ru-RU" dirty="0"/>
              <a:t> </a:t>
            </a:r>
            <a:r>
              <a:rPr lang="ru-RU" dirty="0" err="1"/>
              <a:t>вище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</a:t>
            </a:r>
            <a:r>
              <a:rPr lang="ru-RU" dirty="0" err="1"/>
              <a:t>соціальної</a:t>
            </a:r>
            <a:r>
              <a:rPr lang="ru-RU" dirty="0"/>
              <a:t> </a:t>
            </a:r>
            <a:r>
              <a:rPr lang="ru-RU" dirty="0" err="1"/>
              <a:t>політики</a:t>
            </a:r>
            <a:r>
              <a:rPr lang="ru-RU" dirty="0"/>
              <a:t>. Але при </a:t>
            </a:r>
            <a:r>
              <a:rPr lang="ru-RU" dirty="0" err="1"/>
              <a:t>цьому</a:t>
            </a:r>
            <a:r>
              <a:rPr lang="ru-RU" dirty="0"/>
              <a:t> головне </a:t>
            </a:r>
            <a:r>
              <a:rPr lang="ru-RU" b="1" dirty="0"/>
              <a:t>не </a:t>
            </a:r>
            <a:r>
              <a:rPr lang="ru-RU" b="1" dirty="0" err="1"/>
              <a:t>сліпо</a:t>
            </a:r>
            <a:r>
              <a:rPr lang="ru-RU" b="1" dirty="0"/>
              <a:t> </a:t>
            </a:r>
            <a:r>
              <a:rPr lang="ru-RU" b="1" dirty="0" err="1"/>
              <a:t>слідувати</a:t>
            </a:r>
            <a:r>
              <a:rPr lang="ru-RU" dirty="0"/>
              <a:t> </a:t>
            </a:r>
            <a:r>
              <a:rPr lang="ru-RU" dirty="0" err="1"/>
              <a:t>обраній</a:t>
            </a:r>
            <a:r>
              <a:rPr lang="ru-RU" dirty="0"/>
              <a:t> </a:t>
            </a:r>
            <a:r>
              <a:rPr lang="ru-RU" dirty="0" err="1"/>
              <a:t>моделі</a:t>
            </a:r>
            <a:r>
              <a:rPr lang="ru-RU" dirty="0"/>
              <a:t> </a:t>
            </a:r>
            <a:r>
              <a:rPr lang="ru-RU" dirty="0" err="1"/>
              <a:t>соціальної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, а </a:t>
            </a:r>
            <a:r>
              <a:rPr lang="ru-RU" b="1" dirty="0" err="1"/>
              <a:t>вибрати</a:t>
            </a:r>
            <a:r>
              <a:rPr lang="ru-RU" b="1" dirty="0"/>
              <a:t> </a:t>
            </a:r>
            <a:r>
              <a:rPr lang="ru-RU" b="1" dirty="0" err="1"/>
              <a:t>найкращі</a:t>
            </a:r>
            <a:r>
              <a:rPr lang="ru-RU" b="1" dirty="0"/>
              <a:t> </a:t>
            </a:r>
            <a:r>
              <a:rPr lang="ru-RU" b="1" dirty="0" err="1"/>
              <a:t>аспекти</a:t>
            </a:r>
            <a:r>
              <a:rPr lang="ru-RU" b="1" dirty="0"/>
              <a:t> </a:t>
            </a:r>
            <a:r>
              <a:rPr lang="ru-RU" dirty="0"/>
              <a:t>з </a:t>
            </a:r>
            <a:r>
              <a:rPr lang="ru-RU" dirty="0" err="1"/>
              <a:t>наявних</a:t>
            </a:r>
            <a:r>
              <a:rPr lang="ru-RU" dirty="0"/>
              <a:t>,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b="1" dirty="0" err="1"/>
              <a:t>створити</a:t>
            </a:r>
            <a:r>
              <a:rPr lang="ru-RU" b="1" dirty="0"/>
              <a:t> свою модель</a:t>
            </a:r>
            <a:r>
              <a:rPr lang="ru-RU" dirty="0"/>
              <a:t>, яка буде </a:t>
            </a:r>
            <a:r>
              <a:rPr lang="ru-RU" dirty="0" err="1"/>
              <a:t>базуватися</a:t>
            </a:r>
            <a:r>
              <a:rPr lang="ru-RU" dirty="0"/>
              <a:t> на </a:t>
            </a:r>
            <a:r>
              <a:rPr lang="ru-RU" dirty="0" err="1"/>
              <a:t>досвіді</a:t>
            </a:r>
            <a:r>
              <a:rPr lang="ru-RU" dirty="0"/>
              <a:t> </a:t>
            </a:r>
            <a:r>
              <a:rPr lang="ru-RU" dirty="0" err="1"/>
              <a:t>закордонних</a:t>
            </a:r>
            <a:r>
              <a:rPr lang="ru-RU" dirty="0"/>
              <a:t> </a:t>
            </a:r>
            <a:r>
              <a:rPr lang="ru-RU" dirty="0" err="1"/>
              <a:t>країн</a:t>
            </a:r>
            <a:r>
              <a:rPr lang="ru-RU" dirty="0"/>
              <a:t> і </a:t>
            </a:r>
            <a:r>
              <a:rPr lang="ru-RU" dirty="0" err="1"/>
              <a:t>насамперед</a:t>
            </a:r>
            <a:r>
              <a:rPr lang="ru-RU" dirty="0"/>
              <a:t> </a:t>
            </a:r>
            <a:r>
              <a:rPr lang="ru-RU" b="1" dirty="0"/>
              <a:t>покликана </a:t>
            </a:r>
            <a:r>
              <a:rPr lang="ru-RU" b="1" dirty="0" err="1"/>
              <a:t>захищати</a:t>
            </a:r>
            <a:r>
              <a:rPr lang="ru-RU" b="1" dirty="0"/>
              <a:t> </a:t>
            </a:r>
            <a:r>
              <a:rPr lang="ru-RU" b="1" dirty="0" err="1"/>
              <a:t>інтереси</a:t>
            </a:r>
            <a:r>
              <a:rPr lang="ru-RU" b="1" dirty="0"/>
              <a:t> </a:t>
            </a:r>
            <a:r>
              <a:rPr lang="ru-RU" b="1" dirty="0" err="1"/>
              <a:t>громадян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dirty="0"/>
              <a:t> та </a:t>
            </a:r>
            <a:r>
              <a:rPr lang="ru-RU" dirty="0" err="1"/>
              <a:t>соціальної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</a:t>
            </a:r>
            <a:r>
              <a:rPr lang="ru-RU" dirty="0" err="1"/>
              <a:t>незахищеним</a:t>
            </a:r>
            <a:r>
              <a:rPr lang="ru-RU" dirty="0"/>
              <a:t> </a:t>
            </a:r>
            <a:r>
              <a:rPr lang="ru-RU" dirty="0" err="1"/>
              <a:t>верствам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.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838325"/>
            <a:ext cx="288607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93096"/>
            <a:ext cx="3629014" cy="22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1784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066800"/>
          </a:xfrm>
        </p:spPr>
        <p:txBody>
          <a:bodyPr/>
          <a:lstStyle/>
          <a:p>
            <a:r>
              <a:rPr lang="uk-UA" dirty="0" smtClean="0"/>
              <a:t>Соціальна політика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628800"/>
            <a:ext cx="8280919" cy="485740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err="1"/>
              <a:t>Соціальна</a:t>
            </a:r>
            <a:r>
              <a:rPr lang="ru-RU" b="1" dirty="0"/>
              <a:t> </a:t>
            </a:r>
            <a:r>
              <a:rPr lang="ru-RU" b="1" dirty="0" err="1"/>
              <a:t>політика</a:t>
            </a:r>
            <a:r>
              <a:rPr lang="ru-RU" b="1" dirty="0"/>
              <a:t> </a:t>
            </a:r>
            <a:r>
              <a:rPr lang="ru-RU" dirty="0"/>
              <a:t>— </a:t>
            </a:r>
            <a:r>
              <a:rPr lang="ru-RU" dirty="0" err="1"/>
              <a:t>це</a:t>
            </a:r>
            <a:r>
              <a:rPr lang="ru-RU" dirty="0"/>
              <a:t> комплекс </a:t>
            </a:r>
            <a:r>
              <a:rPr lang="ru-RU" dirty="0" err="1"/>
              <a:t>соціально-економічних</a:t>
            </a:r>
            <a:r>
              <a:rPr lang="ru-RU" dirty="0"/>
              <a:t> </a:t>
            </a:r>
            <a:r>
              <a:rPr lang="ru-RU" dirty="0" err="1"/>
              <a:t>заходів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 та </a:t>
            </a:r>
            <a:r>
              <a:rPr lang="ru-RU" dirty="0" err="1"/>
              <a:t>місцевих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влади</a:t>
            </a:r>
            <a:r>
              <a:rPr lang="ru-RU" dirty="0"/>
              <a:t>, </a:t>
            </a:r>
            <a:r>
              <a:rPr lang="ru-RU" dirty="0" err="1"/>
              <a:t>спрямованих</a:t>
            </a:r>
            <a:r>
              <a:rPr lang="ru-RU" dirty="0"/>
              <a:t> на </a:t>
            </a:r>
            <a:r>
              <a:rPr lang="ru-RU" dirty="0" err="1"/>
              <a:t>захист</a:t>
            </a:r>
            <a:r>
              <a:rPr lang="ru-RU" dirty="0"/>
              <a:t> </a:t>
            </a:r>
            <a:r>
              <a:rPr lang="ru-RU" dirty="0" err="1"/>
              <a:t>населення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безробіття</a:t>
            </a:r>
            <a:r>
              <a:rPr lang="ru-RU" dirty="0"/>
              <a:t>, </a:t>
            </a:r>
            <a:r>
              <a:rPr lang="ru-RU" dirty="0" err="1"/>
              <a:t>зростання</a:t>
            </a:r>
            <a:r>
              <a:rPr lang="ru-RU" dirty="0"/>
              <a:t> </a:t>
            </a:r>
            <a:r>
              <a:rPr lang="ru-RU" dirty="0" err="1"/>
              <a:t>цін</a:t>
            </a:r>
            <a:r>
              <a:rPr lang="ru-RU" dirty="0"/>
              <a:t>, </a:t>
            </a:r>
            <a:r>
              <a:rPr lang="ru-RU" dirty="0" err="1"/>
              <a:t>знецінення</a:t>
            </a:r>
            <a:r>
              <a:rPr lang="ru-RU" dirty="0"/>
              <a:t> </a:t>
            </a:r>
            <a:r>
              <a:rPr lang="ru-RU" dirty="0" err="1"/>
              <a:t>трудових</a:t>
            </a:r>
            <a:r>
              <a:rPr lang="ru-RU" dirty="0"/>
              <a:t> </a:t>
            </a:r>
            <a:r>
              <a:rPr lang="ru-RU" dirty="0" err="1"/>
              <a:t>заощаджень</a:t>
            </a:r>
            <a:r>
              <a:rPr lang="ru-RU" dirty="0"/>
              <a:t>.</a:t>
            </a:r>
          </a:p>
          <a:p>
            <a:pPr algn="just"/>
            <a:r>
              <a:rPr lang="ru-RU" dirty="0" err="1"/>
              <a:t>Соціальна</a:t>
            </a:r>
            <a:r>
              <a:rPr lang="ru-RU" dirty="0"/>
              <a:t> </a:t>
            </a:r>
            <a:r>
              <a:rPr lang="ru-RU" dirty="0" err="1"/>
              <a:t>політика</a:t>
            </a:r>
            <a:r>
              <a:rPr lang="ru-RU" dirty="0"/>
              <a:t> </a:t>
            </a:r>
            <a:r>
              <a:rPr lang="ru-RU" dirty="0" err="1"/>
              <a:t>сучасної</a:t>
            </a:r>
            <a:r>
              <a:rPr lang="ru-RU" dirty="0"/>
              <a:t> </a:t>
            </a:r>
            <a:r>
              <a:rPr lang="ru-RU" dirty="0" err="1"/>
              <a:t>держави</a:t>
            </a:r>
            <a:r>
              <a:rPr lang="ru-RU" dirty="0"/>
              <a:t> повинна бути </a:t>
            </a:r>
            <a:r>
              <a:rPr lang="ru-RU" dirty="0" err="1"/>
              <a:t>зорієнтована</a:t>
            </a:r>
            <a:r>
              <a:rPr lang="ru-RU" dirty="0"/>
              <a:t> не </a:t>
            </a:r>
            <a:r>
              <a:rPr lang="ru-RU" dirty="0" err="1"/>
              <a:t>лише</a:t>
            </a:r>
            <a:r>
              <a:rPr lang="ru-RU" dirty="0"/>
              <a:t> на </a:t>
            </a:r>
            <a:r>
              <a:rPr lang="ru-RU" b="1" dirty="0" err="1"/>
              <a:t>підтримку</a:t>
            </a:r>
            <a:r>
              <a:rPr lang="ru-RU" b="1" dirty="0"/>
              <a:t> </a:t>
            </a:r>
            <a:r>
              <a:rPr lang="ru-RU" b="1" dirty="0" err="1"/>
              <a:t>наявного</a:t>
            </a:r>
            <a:r>
              <a:rPr lang="ru-RU" b="1" dirty="0"/>
              <a:t> </a:t>
            </a:r>
            <a:r>
              <a:rPr lang="ru-RU" b="1" dirty="0" err="1"/>
              <a:t>рівня</a:t>
            </a:r>
            <a:r>
              <a:rPr lang="ru-RU" b="1" dirty="0"/>
              <a:t> </a:t>
            </a:r>
            <a:r>
              <a:rPr lang="ru-RU" b="1" dirty="0" err="1"/>
              <a:t>соціальних</a:t>
            </a:r>
            <a:r>
              <a:rPr lang="ru-RU" b="1" dirty="0"/>
              <a:t> </a:t>
            </a:r>
            <a:r>
              <a:rPr lang="ru-RU" b="1" dirty="0" err="1"/>
              <a:t>гарантій</a:t>
            </a:r>
            <a:r>
              <a:rPr lang="ru-RU" b="1" dirty="0"/>
              <a:t> і </a:t>
            </a:r>
            <a:r>
              <a:rPr lang="ru-RU" b="1" dirty="0" err="1"/>
              <a:t>створення</a:t>
            </a:r>
            <a:r>
              <a:rPr lang="ru-RU" b="1" dirty="0"/>
              <a:t> </a:t>
            </a:r>
            <a:r>
              <a:rPr lang="ru-RU" b="1" dirty="0" err="1"/>
              <a:t>механізмів</a:t>
            </a:r>
            <a:r>
              <a:rPr lang="ru-RU" b="1" dirty="0"/>
              <a:t> </a:t>
            </a:r>
            <a:r>
              <a:rPr lang="ru-RU" b="1" dirty="0" err="1"/>
              <a:t>соціального</a:t>
            </a:r>
            <a:r>
              <a:rPr lang="ru-RU" b="1" dirty="0"/>
              <a:t> </a:t>
            </a:r>
            <a:r>
              <a:rPr lang="ru-RU" b="1" dirty="0" err="1"/>
              <a:t>захисту</a:t>
            </a:r>
            <a:r>
              <a:rPr lang="ru-RU" dirty="0"/>
              <a:t> </a:t>
            </a:r>
            <a:r>
              <a:rPr lang="ru-RU" dirty="0" err="1"/>
              <a:t>окремих</a:t>
            </a:r>
            <a:r>
              <a:rPr lang="ru-RU" dirty="0"/>
              <a:t> </a:t>
            </a:r>
            <a:r>
              <a:rPr lang="ru-RU" dirty="0" err="1"/>
              <a:t>найбільш</a:t>
            </a:r>
            <a:r>
              <a:rPr lang="ru-RU" dirty="0"/>
              <a:t> </a:t>
            </a:r>
            <a:r>
              <a:rPr lang="ru-RU" dirty="0" err="1"/>
              <a:t>уразливих</a:t>
            </a:r>
            <a:r>
              <a:rPr lang="ru-RU" dirty="0"/>
              <a:t> </a:t>
            </a:r>
            <a:r>
              <a:rPr lang="ru-RU" dirty="0" err="1"/>
              <a:t>соціальних</a:t>
            </a:r>
            <a:r>
              <a:rPr lang="ru-RU" dirty="0"/>
              <a:t> </a:t>
            </a:r>
            <a:r>
              <a:rPr lang="ru-RU" dirty="0" err="1"/>
              <a:t>груп</a:t>
            </a:r>
            <a:r>
              <a:rPr lang="ru-RU" dirty="0"/>
              <a:t>, а й на </a:t>
            </a:r>
            <a:r>
              <a:rPr lang="ru-RU" b="1" dirty="0" err="1"/>
              <a:t>реалізацію</a:t>
            </a:r>
            <a:r>
              <a:rPr lang="ru-RU" b="1" dirty="0"/>
              <a:t> </a:t>
            </a:r>
            <a:r>
              <a:rPr lang="ru-RU" b="1" dirty="0" err="1"/>
              <a:t>довготривалих</a:t>
            </a:r>
            <a:r>
              <a:rPr lang="ru-RU" b="1" dirty="0"/>
              <a:t> </a:t>
            </a:r>
            <a:r>
              <a:rPr lang="ru-RU" b="1" dirty="0" err="1"/>
              <a:t>програм</a:t>
            </a:r>
            <a:r>
              <a:rPr lang="ru-RU" b="1" dirty="0"/>
              <a:t>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err="1"/>
              <a:t>кардинальної</a:t>
            </a:r>
            <a:r>
              <a:rPr lang="ru-RU" b="1" dirty="0"/>
              <a:t> </a:t>
            </a:r>
            <a:r>
              <a:rPr lang="ru-RU" b="1" dirty="0" err="1"/>
              <a:t>зміни</a:t>
            </a:r>
            <a:r>
              <a:rPr lang="ru-RU" b="1" dirty="0"/>
              <a:t> основ </a:t>
            </a:r>
            <a:r>
              <a:rPr lang="ru-RU" b="1" dirty="0" err="1"/>
              <a:t>системи</a:t>
            </a:r>
            <a:r>
              <a:rPr lang="ru-RU" b="1" dirty="0"/>
              <a:t> </a:t>
            </a:r>
            <a:r>
              <a:rPr lang="ru-RU" b="1" dirty="0" err="1"/>
              <a:t>соціального</a:t>
            </a:r>
            <a:r>
              <a:rPr lang="ru-RU" b="1" dirty="0"/>
              <a:t> </a:t>
            </a:r>
            <a:r>
              <a:rPr lang="ru-RU" b="1" dirty="0" err="1"/>
              <a:t>захисту</a:t>
            </a:r>
            <a:r>
              <a:rPr lang="ru-RU" dirty="0"/>
              <a:t>,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ефективності</a:t>
            </a:r>
            <a:r>
              <a:rPr lang="ru-RU" dirty="0"/>
              <a:t>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7117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066800"/>
          </a:xfrm>
        </p:spPr>
        <p:txBody>
          <a:bodyPr/>
          <a:lstStyle/>
          <a:p>
            <a:r>
              <a:rPr lang="uk-UA" dirty="0" smtClean="0"/>
              <a:t>Соціальна політика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1628800"/>
            <a:ext cx="8280920" cy="4857403"/>
          </a:xfrm>
        </p:spPr>
        <p:txBody>
          <a:bodyPr>
            <a:normAutofit/>
          </a:bodyPr>
          <a:lstStyle/>
          <a:p>
            <a:pPr algn="just"/>
            <a:r>
              <a:rPr lang="uk-UA" sz="2000" dirty="0"/>
              <a:t> </a:t>
            </a:r>
            <a:r>
              <a:rPr lang="uk-UA" sz="2000" dirty="0" smtClean="0"/>
              <a:t>- це </a:t>
            </a:r>
            <a:r>
              <a:rPr lang="uk-UA" sz="2000" dirty="0"/>
              <a:t>мистецтво поєднання людських інтересів, інтересів індивідів і держави, різного рівня людських спільнот, груп у сфері соціальних відносин. </a:t>
            </a:r>
          </a:p>
          <a:p>
            <a:pPr algn="just"/>
            <a:r>
              <a:rPr lang="ru-RU" sz="2000" dirty="0"/>
              <a:t>- </a:t>
            </a:r>
            <a:r>
              <a:rPr lang="ru-RU" sz="2000" dirty="0" smtClean="0"/>
              <a:t>  </a:t>
            </a:r>
            <a:r>
              <a:rPr lang="ru-RU" sz="2000" dirty="0" err="1" smtClean="0"/>
              <a:t>це</a:t>
            </a:r>
            <a:r>
              <a:rPr lang="ru-RU" sz="2000" dirty="0" smtClean="0"/>
              <a:t> </a:t>
            </a:r>
            <a:r>
              <a:rPr lang="ru-RU" sz="2000" dirty="0"/>
              <a:t>система </a:t>
            </a:r>
            <a:r>
              <a:rPr lang="ru-RU" sz="2000" dirty="0" err="1"/>
              <a:t>взаємодії</a:t>
            </a:r>
            <a:r>
              <a:rPr lang="ru-RU" sz="2000" dirty="0"/>
              <a:t> </a:t>
            </a:r>
            <a:r>
              <a:rPr lang="ru-RU" sz="2000" dirty="0" err="1"/>
              <a:t>державної</a:t>
            </a:r>
            <a:r>
              <a:rPr lang="ru-RU" sz="2000" dirty="0"/>
              <a:t> </a:t>
            </a:r>
            <a:r>
              <a:rPr lang="ru-RU" sz="2000" dirty="0" err="1"/>
              <a:t>влади</a:t>
            </a:r>
            <a:r>
              <a:rPr lang="ru-RU" sz="2000" dirty="0"/>
              <a:t>, </a:t>
            </a:r>
            <a:r>
              <a:rPr lang="ru-RU" sz="2000" dirty="0" err="1"/>
              <a:t>недержавних</a:t>
            </a:r>
            <a:r>
              <a:rPr lang="ru-RU" sz="2000" dirty="0"/>
              <a:t> структур, </a:t>
            </a:r>
            <a:r>
              <a:rPr lang="ru-RU" sz="2000" dirty="0" err="1"/>
              <a:t>самої</a:t>
            </a:r>
            <a:r>
              <a:rPr lang="ru-RU" sz="2000" dirty="0"/>
              <a:t> </a:t>
            </a:r>
            <a:r>
              <a:rPr lang="ru-RU" sz="2000" dirty="0" err="1"/>
              <a:t>особистості</a:t>
            </a:r>
            <a:r>
              <a:rPr lang="ru-RU" sz="2000" dirty="0"/>
              <a:t> з </a:t>
            </a:r>
            <a:r>
              <a:rPr lang="ru-RU" sz="2000" dirty="0" err="1"/>
              <a:t>питань</a:t>
            </a:r>
            <a:r>
              <a:rPr lang="ru-RU" sz="2000" dirty="0"/>
              <a:t> </a:t>
            </a:r>
            <a:r>
              <a:rPr lang="ru-RU" sz="2000" dirty="0" err="1"/>
              <a:t>життєзабезпечення</a:t>
            </a:r>
            <a:r>
              <a:rPr lang="ru-RU" sz="2000" dirty="0"/>
              <a:t> та </a:t>
            </a:r>
            <a:r>
              <a:rPr lang="ru-RU" sz="2000" dirty="0" err="1"/>
              <a:t>розвитку</a:t>
            </a:r>
            <a:r>
              <a:rPr lang="ru-RU" sz="2000" dirty="0"/>
              <a:t> </a:t>
            </a:r>
            <a:r>
              <a:rPr lang="ru-RU" sz="2000" dirty="0" err="1"/>
              <a:t>людини</a:t>
            </a:r>
            <a:r>
              <a:rPr lang="ru-RU" sz="2000" dirty="0"/>
              <a:t>.</a:t>
            </a:r>
          </a:p>
          <a:p>
            <a:pPr algn="just"/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510297"/>
            <a:ext cx="4608424" cy="295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3542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066800"/>
          </a:xfrm>
        </p:spPr>
        <p:txBody>
          <a:bodyPr/>
          <a:lstStyle/>
          <a:p>
            <a:r>
              <a:rPr lang="uk-UA" dirty="0" smtClean="0"/>
              <a:t>Безробіття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0" y="1412776"/>
            <a:ext cx="4176463" cy="532859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err="1"/>
              <a:t>Безробіття</a:t>
            </a:r>
            <a:r>
              <a:rPr lang="ru-RU" dirty="0"/>
              <a:t> 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важкий</a:t>
            </a:r>
            <a:r>
              <a:rPr lang="ru-RU" dirty="0"/>
              <a:t> </a:t>
            </a:r>
            <a:r>
              <a:rPr lang="ru-RU" dirty="0" err="1"/>
              <a:t>іспит</a:t>
            </a:r>
            <a:r>
              <a:rPr lang="ru-RU" dirty="0"/>
              <a:t> не </a:t>
            </a:r>
            <a:r>
              <a:rPr lang="ru-RU" dirty="0" err="1"/>
              <a:t>тільки</a:t>
            </a:r>
            <a:r>
              <a:rPr lang="ru-RU" dirty="0"/>
              <a:t> для </a:t>
            </a:r>
            <a:r>
              <a:rPr lang="ru-RU" dirty="0" err="1"/>
              <a:t>людини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залишилася</a:t>
            </a:r>
            <a:r>
              <a:rPr lang="ru-RU" dirty="0"/>
              <a:t> без </a:t>
            </a:r>
            <a:r>
              <a:rPr lang="ru-RU" dirty="0" err="1"/>
              <a:t>роботи</a:t>
            </a:r>
            <a:r>
              <a:rPr lang="ru-RU" dirty="0"/>
              <a:t>, а й для </a:t>
            </a:r>
            <a:r>
              <a:rPr lang="ru-RU" dirty="0" err="1"/>
              <a:t>членів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сім'ї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err="1" smtClean="0"/>
              <a:t>Безробітні</a:t>
            </a:r>
            <a:r>
              <a:rPr lang="ru-RU" dirty="0" smtClean="0"/>
              <a:t> </a:t>
            </a:r>
            <a:r>
              <a:rPr lang="ru-RU" dirty="0" err="1"/>
              <a:t>втрачають</a:t>
            </a:r>
            <a:r>
              <a:rPr lang="ru-RU" dirty="0"/>
              <a:t> </a:t>
            </a:r>
            <a:r>
              <a:rPr lang="ru-RU" dirty="0" err="1"/>
              <a:t>почуття</a:t>
            </a:r>
            <a:r>
              <a:rPr lang="ru-RU" dirty="0"/>
              <a:t> </a:t>
            </a:r>
            <a:r>
              <a:rPr lang="ru-RU" dirty="0" err="1"/>
              <a:t>власної</a:t>
            </a:r>
            <a:r>
              <a:rPr lang="ru-RU" dirty="0"/>
              <a:t> </a:t>
            </a:r>
            <a:r>
              <a:rPr lang="ru-RU" dirty="0" err="1"/>
              <a:t>гідності</a:t>
            </a:r>
            <a:r>
              <a:rPr lang="ru-RU" dirty="0"/>
              <a:t>, </a:t>
            </a:r>
            <a:r>
              <a:rPr lang="ru-RU" dirty="0" err="1"/>
              <a:t>почуваються</a:t>
            </a:r>
            <a:r>
              <a:rPr lang="ru-RU" dirty="0"/>
              <a:t> </a:t>
            </a:r>
            <a:r>
              <a:rPr lang="ru-RU" dirty="0" err="1"/>
              <a:t>винними</a:t>
            </a:r>
            <a:r>
              <a:rPr lang="ru-RU" dirty="0"/>
              <a:t> перед </a:t>
            </a:r>
            <a:r>
              <a:rPr lang="ru-RU" dirty="0" err="1"/>
              <a:t>своїми</a:t>
            </a:r>
            <a:r>
              <a:rPr lang="ru-RU" dirty="0"/>
              <a:t> </a:t>
            </a:r>
            <a:r>
              <a:rPr lang="ru-RU" dirty="0" err="1"/>
              <a:t>близькими</a:t>
            </a:r>
            <a:r>
              <a:rPr lang="ru-RU" dirty="0"/>
              <a:t>, </a:t>
            </a:r>
            <a:r>
              <a:rPr lang="ru-RU" dirty="0" err="1"/>
              <a:t>впадають</a:t>
            </a:r>
            <a:r>
              <a:rPr lang="ru-RU" dirty="0"/>
              <a:t> у стан </a:t>
            </a:r>
            <a:r>
              <a:rPr lang="ru-RU" dirty="0" err="1"/>
              <a:t>депресії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призводить</a:t>
            </a:r>
            <a:r>
              <a:rPr lang="ru-RU" dirty="0"/>
              <a:t> до </a:t>
            </a:r>
            <a:r>
              <a:rPr lang="ru-RU" dirty="0" err="1"/>
              <a:t>психічних</a:t>
            </a:r>
            <a:r>
              <a:rPr lang="ru-RU" dirty="0"/>
              <a:t> </a:t>
            </a:r>
            <a:r>
              <a:rPr lang="ru-RU" dirty="0" err="1"/>
              <a:t>розладів</a:t>
            </a:r>
            <a:r>
              <a:rPr lang="ru-RU" dirty="0"/>
              <a:t>, </a:t>
            </a:r>
            <a:r>
              <a:rPr lang="ru-RU" dirty="0" err="1"/>
              <a:t>самогубств</a:t>
            </a:r>
            <a:r>
              <a:rPr lang="ru-RU" dirty="0"/>
              <a:t> та </a:t>
            </a:r>
            <a:r>
              <a:rPr lang="ru-RU" dirty="0" err="1"/>
              <a:t>необдуманої</a:t>
            </a:r>
            <a:r>
              <a:rPr lang="ru-RU" dirty="0"/>
              <a:t> </a:t>
            </a:r>
            <a:r>
              <a:rPr lang="ru-RU" dirty="0" err="1"/>
              <a:t>асоціальної</a:t>
            </a:r>
            <a:r>
              <a:rPr lang="ru-RU" dirty="0"/>
              <a:t> </a:t>
            </a:r>
            <a:r>
              <a:rPr lang="ru-RU" dirty="0" err="1"/>
              <a:t>поведінки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err="1" smtClean="0"/>
              <a:t>Всі</a:t>
            </a:r>
            <a:r>
              <a:rPr lang="ru-RU" dirty="0" smtClean="0"/>
              <a:t>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чинники</a:t>
            </a:r>
            <a:r>
              <a:rPr lang="ru-RU" dirty="0"/>
              <a:t> </a:t>
            </a:r>
            <a:r>
              <a:rPr lang="ru-RU" dirty="0" err="1"/>
              <a:t>підштовхують</a:t>
            </a:r>
            <a:r>
              <a:rPr lang="ru-RU" dirty="0"/>
              <a:t> </a:t>
            </a:r>
            <a:r>
              <a:rPr lang="ru-RU" dirty="0" err="1"/>
              <a:t>безробітних</a:t>
            </a:r>
            <a:r>
              <a:rPr lang="ru-RU" dirty="0"/>
              <a:t> до </a:t>
            </a:r>
            <a:r>
              <a:rPr lang="ru-RU" dirty="0" err="1"/>
              <a:t>політичної</a:t>
            </a:r>
            <a:r>
              <a:rPr lang="ru-RU" dirty="0"/>
              <a:t> </a:t>
            </a:r>
            <a:r>
              <a:rPr lang="ru-RU" dirty="0" err="1"/>
              <a:t>активності</a:t>
            </a:r>
            <a:r>
              <a:rPr lang="ru-RU" dirty="0"/>
              <a:t>: </a:t>
            </a:r>
            <a:r>
              <a:rPr lang="ru-RU" dirty="0" err="1"/>
              <a:t>участі</a:t>
            </a:r>
            <a:r>
              <a:rPr lang="ru-RU" dirty="0"/>
              <a:t> у </a:t>
            </a:r>
            <a:r>
              <a:rPr lang="ru-RU" dirty="0" err="1"/>
              <a:t>демонстраціях</a:t>
            </a:r>
            <a:r>
              <a:rPr lang="ru-RU" dirty="0"/>
              <a:t> і </a:t>
            </a:r>
            <a:r>
              <a:rPr lang="ru-RU" dirty="0" err="1"/>
              <a:t>мітингах</a:t>
            </a:r>
            <a:r>
              <a:rPr lang="ru-RU" dirty="0"/>
              <a:t>,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акціях</a:t>
            </a:r>
            <a:r>
              <a:rPr lang="ru-RU" dirty="0"/>
              <a:t> протесту.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3"/>
            <a:ext cx="3024336" cy="191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933056"/>
            <a:ext cx="3024336" cy="223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4107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620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Основні моделі соціальної політики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3568" y="1628800"/>
            <a:ext cx="3384376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європейська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20072" y="1628800"/>
            <a:ext cx="3384376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скандинавська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3568" y="4149080"/>
            <a:ext cx="3384376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японська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20072" y="4149080"/>
            <a:ext cx="3384376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американська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315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44909"/>
            <a:ext cx="4392488" cy="6021288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/>
              <a:t>На початку XX ст. в </a:t>
            </a:r>
            <a:r>
              <a:rPr lang="ru-RU" dirty="0" err="1"/>
              <a:t>європейських</a:t>
            </a:r>
            <a:r>
              <a:rPr lang="ru-RU" dirty="0"/>
              <a:t> </a:t>
            </a:r>
            <a:r>
              <a:rPr lang="ru-RU" dirty="0" err="1"/>
              <a:t>країнах</a:t>
            </a:r>
            <a:r>
              <a:rPr lang="ru-RU" dirty="0"/>
              <a:t> почали </a:t>
            </a:r>
            <a:r>
              <a:rPr lang="ru-RU" dirty="0" err="1"/>
              <a:t>створюватися</a:t>
            </a:r>
            <a:r>
              <a:rPr lang="ru-RU" dirty="0"/>
              <a:t> </a:t>
            </a:r>
            <a:r>
              <a:rPr lang="ru-RU" dirty="0" err="1"/>
              <a:t>спеціальні</a:t>
            </a:r>
            <a:r>
              <a:rPr lang="ru-RU" dirty="0"/>
              <a:t> </a:t>
            </a:r>
            <a:r>
              <a:rPr lang="ru-RU" dirty="0" err="1"/>
              <a:t>фонди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</a:t>
            </a:r>
            <a:r>
              <a:rPr lang="ru-RU" dirty="0" err="1"/>
              <a:t>безробітним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У </a:t>
            </a:r>
            <a:r>
              <a:rPr lang="ru-RU" b="1" dirty="0" err="1" smtClean="0"/>
              <a:t>Франції</a:t>
            </a:r>
            <a:r>
              <a:rPr lang="ru-RU" dirty="0" smtClean="0"/>
              <a:t>,</a:t>
            </a:r>
            <a:r>
              <a:rPr lang="ru-RU" b="1" dirty="0" smtClean="0"/>
              <a:t> </a:t>
            </a:r>
            <a:r>
              <a:rPr lang="ru-RU" b="1" dirty="0" err="1" smtClean="0"/>
              <a:t>Данії</a:t>
            </a:r>
            <a:r>
              <a:rPr lang="ru-RU" b="1" dirty="0" smtClean="0"/>
              <a:t> </a:t>
            </a:r>
            <a:r>
              <a:rPr lang="ru-RU" dirty="0"/>
              <a:t>і</a:t>
            </a:r>
            <a:r>
              <a:rPr lang="ru-RU" b="1" dirty="0"/>
              <a:t> </a:t>
            </a:r>
            <a:r>
              <a:rPr lang="ru-RU" b="1" dirty="0" err="1" smtClean="0"/>
              <a:t>Бельгії</a:t>
            </a:r>
            <a:r>
              <a:rPr lang="ru-RU" dirty="0" smtClean="0"/>
              <a:t> </a:t>
            </a:r>
            <a:r>
              <a:rPr lang="ru-RU" dirty="0" err="1"/>
              <a:t>програми</a:t>
            </a:r>
            <a:r>
              <a:rPr lang="ru-RU" dirty="0"/>
              <a:t> з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</a:t>
            </a:r>
            <a:r>
              <a:rPr lang="ru-RU" dirty="0" err="1"/>
              <a:t>безробітним</a:t>
            </a:r>
            <a:r>
              <a:rPr lang="ru-RU" dirty="0"/>
              <a:t> стали </a:t>
            </a:r>
            <a:r>
              <a:rPr lang="ru-RU" dirty="0" err="1"/>
              <a:t>розроблятися</a:t>
            </a:r>
            <a:r>
              <a:rPr lang="ru-RU" dirty="0"/>
              <a:t> на державному </a:t>
            </a:r>
            <a:r>
              <a:rPr lang="ru-RU" dirty="0" err="1"/>
              <a:t>рівні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У </a:t>
            </a:r>
            <a:r>
              <a:rPr lang="ru-RU" b="1" dirty="0" err="1" smtClean="0"/>
              <a:t>Великій</a:t>
            </a:r>
            <a:r>
              <a:rPr lang="ru-RU" b="1" dirty="0" smtClean="0"/>
              <a:t> </a:t>
            </a:r>
            <a:r>
              <a:rPr lang="ru-RU" b="1" dirty="0" err="1"/>
              <a:t>Британії</a:t>
            </a:r>
            <a:r>
              <a:rPr lang="ru-RU" dirty="0"/>
              <a:t> У. </a:t>
            </a:r>
            <a:r>
              <a:rPr lang="ru-RU" dirty="0" err="1"/>
              <a:t>Черчілль</a:t>
            </a:r>
            <a:r>
              <a:rPr lang="ru-RU" dirty="0"/>
              <a:t>, на той час </a:t>
            </a:r>
            <a:r>
              <a:rPr lang="ru-RU" dirty="0" err="1"/>
              <a:t>міністр</a:t>
            </a:r>
            <a:r>
              <a:rPr lang="ru-RU" dirty="0"/>
              <a:t> </a:t>
            </a:r>
            <a:r>
              <a:rPr lang="ru-RU" dirty="0" err="1"/>
              <a:t>торгівлі</a:t>
            </a:r>
            <a:r>
              <a:rPr lang="ru-RU" dirty="0"/>
              <a:t>, з метою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ефективності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</a:t>
            </a:r>
            <a:r>
              <a:rPr lang="ru-RU" dirty="0" err="1"/>
              <a:t>безробітним</a:t>
            </a:r>
            <a:r>
              <a:rPr lang="ru-RU" dirty="0"/>
              <a:t> </a:t>
            </a:r>
            <a:r>
              <a:rPr lang="ru-RU" dirty="0" err="1"/>
              <a:t>домігся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законодавчих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права </a:t>
            </a:r>
            <a:r>
              <a:rPr lang="ru-RU" dirty="0" err="1"/>
              <a:t>відкрити</a:t>
            </a:r>
            <a:r>
              <a:rPr lang="ru-RU" dirty="0"/>
              <a:t> </a:t>
            </a:r>
            <a:r>
              <a:rPr lang="ru-RU" dirty="0" err="1"/>
              <a:t>біржу</a:t>
            </a:r>
            <a:r>
              <a:rPr lang="ru-RU" dirty="0"/>
              <a:t> </a:t>
            </a:r>
            <a:r>
              <a:rPr lang="ru-RU" dirty="0" err="1"/>
              <a:t>праці</a:t>
            </a:r>
            <a:r>
              <a:rPr lang="ru-RU" dirty="0"/>
              <a:t>. </a:t>
            </a:r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Створена </a:t>
            </a:r>
            <a:r>
              <a:rPr lang="ru-RU" dirty="0"/>
              <a:t>на той момент </a:t>
            </a:r>
            <a:r>
              <a:rPr lang="ru-RU" dirty="0" err="1"/>
              <a:t>британська</a:t>
            </a:r>
            <a:r>
              <a:rPr lang="ru-RU" dirty="0"/>
              <a:t> система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запропонувала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</a:t>
            </a:r>
            <a:r>
              <a:rPr lang="ru-RU" dirty="0" err="1"/>
              <a:t>безробітним</a:t>
            </a:r>
            <a:r>
              <a:rPr lang="ru-RU" dirty="0"/>
              <a:t>, </a:t>
            </a:r>
            <a:r>
              <a:rPr lang="ru-RU" dirty="0" err="1"/>
              <a:t>котрі</a:t>
            </a:r>
            <a:r>
              <a:rPr lang="ru-RU" dirty="0"/>
              <a:t> й </a:t>
            </a:r>
            <a:r>
              <a:rPr lang="ru-RU" dirty="0" err="1"/>
              <a:t>понині</a:t>
            </a:r>
            <a:r>
              <a:rPr lang="ru-RU" dirty="0"/>
              <a:t> </a:t>
            </a:r>
            <a:r>
              <a:rPr lang="ru-RU" dirty="0" err="1"/>
              <a:t>застосовуються</a:t>
            </a:r>
            <a:r>
              <a:rPr lang="ru-RU" dirty="0"/>
              <a:t> у структурах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безробіття</a:t>
            </a:r>
            <a:r>
              <a:rPr lang="ru-RU" dirty="0"/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477" b="13015"/>
          <a:stretch/>
        </p:blipFill>
        <p:spPr bwMode="auto">
          <a:xfrm>
            <a:off x="7136569" y="692697"/>
            <a:ext cx="1739615" cy="1296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370" b="13340"/>
          <a:stretch/>
        </p:blipFill>
        <p:spPr bwMode="auto">
          <a:xfrm>
            <a:off x="5004048" y="1586515"/>
            <a:ext cx="1768742" cy="131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360" b="11930"/>
          <a:stretch/>
        </p:blipFill>
        <p:spPr bwMode="auto">
          <a:xfrm>
            <a:off x="6991966" y="2481596"/>
            <a:ext cx="1872642" cy="1473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2305" y="3717032"/>
            <a:ext cx="2052228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50259" y="4293096"/>
            <a:ext cx="192405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2281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51932"/>
            <a:ext cx="8382000" cy="1069848"/>
          </a:xfrm>
        </p:spPr>
        <p:txBody>
          <a:bodyPr>
            <a:noAutofit/>
          </a:bodyPr>
          <a:lstStyle/>
          <a:p>
            <a:pPr algn="ctr"/>
            <a:r>
              <a:rPr lang="ru-RU" sz="2800" dirty="0" err="1"/>
              <a:t>Впродовж</a:t>
            </a:r>
            <a:r>
              <a:rPr lang="ru-RU" sz="2800" dirty="0"/>
              <a:t>  XX ст. </a:t>
            </a:r>
            <a:r>
              <a:rPr lang="ru-RU" sz="2800" dirty="0" err="1"/>
              <a:t>безробіття</a:t>
            </a:r>
            <a:r>
              <a:rPr lang="ru-RU" sz="2800" dirty="0"/>
              <a:t> </a:t>
            </a:r>
            <a:r>
              <a:rPr lang="ru-RU" sz="2800" dirty="0" err="1"/>
              <a:t>було</a:t>
            </a:r>
            <a:r>
              <a:rPr lang="ru-RU" sz="2800" dirty="0"/>
              <a:t> </a:t>
            </a:r>
            <a:r>
              <a:rPr lang="ru-RU" sz="2800" dirty="0" err="1"/>
              <a:t>типовим</a:t>
            </a:r>
            <a:r>
              <a:rPr lang="ru-RU" sz="2800" dirty="0"/>
              <a:t> </a:t>
            </a:r>
            <a:r>
              <a:rPr lang="ru-RU" sz="2800" dirty="0" err="1"/>
              <a:t>явищем</a:t>
            </a:r>
            <a:r>
              <a:rPr lang="ru-RU" sz="2800" dirty="0"/>
              <a:t> для </a:t>
            </a:r>
            <a:r>
              <a:rPr lang="ru-RU" sz="2800" dirty="0" err="1"/>
              <a:t>всіх</a:t>
            </a:r>
            <a:r>
              <a:rPr lang="ru-RU" sz="2800" dirty="0"/>
              <a:t> </a:t>
            </a:r>
            <a:r>
              <a:rPr lang="ru-RU" sz="2800" dirty="0" err="1"/>
              <a:t>промислово</a:t>
            </a:r>
            <a:r>
              <a:rPr lang="ru-RU" sz="2800" dirty="0"/>
              <a:t> </a:t>
            </a:r>
            <a:r>
              <a:rPr lang="ru-RU" sz="2800" dirty="0" err="1"/>
              <a:t>розвинених</a:t>
            </a:r>
            <a:r>
              <a:rPr lang="ru-RU" sz="2800" dirty="0"/>
              <a:t> </a:t>
            </a:r>
            <a:r>
              <a:rPr lang="ru-RU" sz="2800" dirty="0" err="1"/>
              <a:t>країн</a:t>
            </a:r>
            <a:r>
              <a:rPr lang="ru-RU" sz="2800" dirty="0"/>
              <a:t> </a:t>
            </a:r>
            <a:r>
              <a:rPr lang="ru-RU" sz="2800" dirty="0" err="1"/>
              <a:t>світу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uk-UA" dirty="0" smtClean="0"/>
              <a:t>1978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uk-UA" dirty="0" smtClean="0"/>
              <a:t>1988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uk-UA" dirty="0" smtClean="0"/>
          </a:p>
          <a:p>
            <a:endParaRPr lang="uk-UA" dirty="0"/>
          </a:p>
          <a:p>
            <a:pPr marL="109728" indent="0" algn="ctr">
              <a:buNone/>
            </a:pPr>
            <a:endParaRPr lang="uk-UA" dirty="0" smtClean="0"/>
          </a:p>
          <a:p>
            <a:pPr marL="109728" indent="0" algn="ctr">
              <a:buNone/>
            </a:pPr>
            <a:r>
              <a:rPr lang="uk-UA" dirty="0" smtClean="0"/>
              <a:t>10 млн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109728" indent="0" algn="ctr">
              <a:buNone/>
            </a:pPr>
            <a:endParaRPr lang="uk-UA" dirty="0" smtClean="0"/>
          </a:p>
          <a:p>
            <a:pPr marL="109728" indent="0" algn="ctr">
              <a:buNone/>
            </a:pPr>
            <a:r>
              <a:rPr lang="en-US" dirty="0" smtClean="0"/>
              <a:t>35 </a:t>
            </a:r>
            <a:r>
              <a:rPr lang="uk-UA" dirty="0" smtClean="0"/>
              <a:t>млн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1860" y="4509119"/>
            <a:ext cx="2592288" cy="20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Штриховая стрелка вправо 8"/>
          <p:cNvSpPr/>
          <p:nvPr/>
        </p:nvSpPr>
        <p:spPr>
          <a:xfrm>
            <a:off x="3789263" y="3717032"/>
            <a:ext cx="1728192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273210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/>
              <a:t>Кількість</a:t>
            </a:r>
            <a:r>
              <a:rPr lang="ru-RU" dirty="0" smtClean="0"/>
              <a:t> </a:t>
            </a:r>
            <a:r>
              <a:rPr lang="ru-RU" dirty="0" err="1" smtClean="0"/>
              <a:t>безробітних</a:t>
            </a:r>
            <a:r>
              <a:rPr lang="ru-RU" dirty="0" smtClean="0"/>
              <a:t> у </a:t>
            </a:r>
            <a:r>
              <a:rPr lang="ru-RU" dirty="0" err="1" smtClean="0"/>
              <a:t>країнах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належать до </a:t>
            </a:r>
          </a:p>
          <a:p>
            <a:pPr algn="ctr"/>
            <a:r>
              <a:rPr lang="ru-RU" dirty="0" err="1" smtClean="0"/>
              <a:t>Організації</a:t>
            </a:r>
            <a:r>
              <a:rPr lang="ru-RU" dirty="0" smtClean="0"/>
              <a:t> </a:t>
            </a:r>
            <a:r>
              <a:rPr lang="ru-RU" dirty="0" err="1" smtClean="0"/>
              <a:t>економічного</a:t>
            </a:r>
            <a:r>
              <a:rPr lang="ru-RU" dirty="0" smtClean="0"/>
              <a:t> </a:t>
            </a:r>
            <a:r>
              <a:rPr lang="ru-RU" dirty="0" err="1" smtClean="0"/>
              <a:t>співробітництва</a:t>
            </a:r>
            <a:r>
              <a:rPr lang="ru-RU" dirty="0" smtClean="0"/>
              <a:t> і </a:t>
            </a:r>
            <a:r>
              <a:rPr lang="ru-RU" dirty="0" err="1" smtClean="0"/>
              <a:t>розвитку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7191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97560" y="692696"/>
            <a:ext cx="4766928" cy="6165304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/>
              <a:t>У </a:t>
            </a:r>
            <a:r>
              <a:rPr lang="ru-RU" dirty="0" err="1"/>
              <a:t>сучасній</a:t>
            </a:r>
            <a:r>
              <a:rPr lang="ru-RU" dirty="0"/>
              <a:t> </a:t>
            </a:r>
            <a:r>
              <a:rPr lang="ru-RU" b="1" dirty="0" err="1"/>
              <a:t>Швеції</a:t>
            </a:r>
            <a:r>
              <a:rPr lang="ru-RU" b="1" dirty="0"/>
              <a:t> </a:t>
            </a:r>
            <a:r>
              <a:rPr lang="ru-RU" dirty="0"/>
              <a:t>держава проводить </a:t>
            </a:r>
            <a:r>
              <a:rPr lang="ru-RU" dirty="0" err="1"/>
              <a:t>активну</a:t>
            </a:r>
            <a:r>
              <a:rPr lang="ru-RU" dirty="0"/>
              <a:t> </a:t>
            </a:r>
            <a:r>
              <a:rPr lang="ru-RU" dirty="0" err="1"/>
              <a:t>політику</a:t>
            </a:r>
            <a:r>
              <a:rPr lang="ru-RU" dirty="0"/>
              <a:t> в </a:t>
            </a:r>
            <a:r>
              <a:rPr lang="ru-RU" dirty="0" err="1"/>
              <a:t>сфері</a:t>
            </a:r>
            <a:r>
              <a:rPr lang="ru-RU" dirty="0"/>
              <a:t> </a:t>
            </a:r>
            <a:r>
              <a:rPr lang="ru-RU" dirty="0" err="1"/>
              <a:t>зайнятості</a:t>
            </a:r>
            <a:r>
              <a:rPr lang="ru-RU" dirty="0"/>
              <a:t>, </a:t>
            </a:r>
            <a:r>
              <a:rPr lang="ru-RU" dirty="0" err="1"/>
              <a:t>спрямовану</a:t>
            </a:r>
            <a:r>
              <a:rPr lang="ru-RU" dirty="0"/>
              <a:t> на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безробіття</a:t>
            </a:r>
            <a:r>
              <a:rPr lang="ru-RU" dirty="0" smtClean="0"/>
              <a:t>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 </a:t>
            </a:r>
            <a:r>
              <a:rPr lang="ru-RU" dirty="0"/>
              <a:t>Характерною </a:t>
            </a:r>
            <a:r>
              <a:rPr lang="ru-RU" dirty="0" err="1" smtClean="0"/>
              <a:t>рисою</a:t>
            </a:r>
            <a:r>
              <a:rPr lang="ru-RU" dirty="0" smtClean="0"/>
              <a:t> є </a:t>
            </a:r>
            <a:r>
              <a:rPr lang="ru-RU" dirty="0" err="1"/>
              <a:t>попередження</a:t>
            </a:r>
            <a:r>
              <a:rPr lang="ru-RU" dirty="0"/>
              <a:t> </a:t>
            </a:r>
            <a:r>
              <a:rPr lang="ru-RU" dirty="0" err="1"/>
              <a:t>безробіття</a:t>
            </a:r>
            <a:r>
              <a:rPr lang="ru-RU" dirty="0"/>
              <a:t>, а не </a:t>
            </a:r>
            <a:r>
              <a:rPr lang="ru-RU" dirty="0" err="1"/>
              <a:t>боротьба</a:t>
            </a:r>
            <a:r>
              <a:rPr lang="ru-RU" dirty="0"/>
              <a:t> з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наслідками</a:t>
            </a:r>
            <a:r>
              <a:rPr lang="ru-RU" dirty="0" smtClean="0"/>
              <a:t>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 </a:t>
            </a:r>
            <a:r>
              <a:rPr lang="ru-RU" dirty="0" err="1" smtClean="0"/>
              <a:t>Приділяється</a:t>
            </a:r>
            <a:r>
              <a:rPr lang="ru-RU" dirty="0" smtClean="0"/>
              <a:t> </a:t>
            </a:r>
            <a:r>
              <a:rPr lang="ru-RU" dirty="0" err="1" smtClean="0"/>
              <a:t>особлива</a:t>
            </a:r>
            <a:r>
              <a:rPr lang="ru-RU" dirty="0" smtClean="0"/>
              <a:t> </a:t>
            </a:r>
            <a:r>
              <a:rPr lang="ru-RU" dirty="0" err="1" smtClean="0"/>
              <a:t>увага</a:t>
            </a:r>
            <a:r>
              <a:rPr lang="ru-RU" dirty="0" smtClean="0"/>
              <a:t> </a:t>
            </a:r>
            <a:r>
              <a:rPr lang="ru-RU" dirty="0" err="1" smtClean="0"/>
              <a:t>розробці</a:t>
            </a:r>
            <a:r>
              <a:rPr lang="ru-RU" dirty="0" smtClean="0"/>
              <a:t> </a:t>
            </a:r>
            <a:r>
              <a:rPr lang="ru-RU" dirty="0" err="1"/>
              <a:t>заходів</a:t>
            </a:r>
            <a:r>
              <a:rPr lang="ru-RU" dirty="0"/>
              <a:t>, </a:t>
            </a:r>
            <a:r>
              <a:rPr lang="ru-RU" dirty="0" err="1"/>
              <a:t>спрямованих</a:t>
            </a:r>
            <a:r>
              <a:rPr lang="ru-RU" dirty="0"/>
              <a:t> на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професійної</a:t>
            </a:r>
            <a:r>
              <a:rPr lang="ru-RU" dirty="0"/>
              <a:t> </a:t>
            </a:r>
            <a:r>
              <a:rPr lang="ru-RU" dirty="0" err="1"/>
              <a:t>підготовки</a:t>
            </a:r>
            <a:r>
              <a:rPr lang="ru-RU" dirty="0"/>
              <a:t> й </a:t>
            </a:r>
            <a:r>
              <a:rPr lang="ru-RU" dirty="0" err="1"/>
              <a:t>перенавчання</a:t>
            </a:r>
            <a:r>
              <a:rPr lang="ru-RU" dirty="0"/>
              <a:t> </a:t>
            </a:r>
            <a:r>
              <a:rPr lang="ru-RU" dirty="0" err="1"/>
              <a:t>осіб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стали </a:t>
            </a:r>
            <a:r>
              <a:rPr lang="ru-RU" dirty="0" err="1"/>
              <a:t>безробітними</a:t>
            </a:r>
            <a:r>
              <a:rPr lang="ru-RU" dirty="0"/>
              <a:t>, і </a:t>
            </a:r>
            <a:r>
              <a:rPr lang="ru-RU" dirty="0" err="1"/>
              <a:t>створення</a:t>
            </a:r>
            <a:r>
              <a:rPr lang="ru-RU" dirty="0"/>
              <a:t> </a:t>
            </a:r>
            <a:r>
              <a:rPr lang="ru-RU" dirty="0" err="1"/>
              <a:t>нових</a:t>
            </a:r>
            <a:r>
              <a:rPr lang="ru-RU" dirty="0"/>
              <a:t> </a:t>
            </a:r>
            <a:r>
              <a:rPr lang="ru-RU" dirty="0" err="1"/>
              <a:t>робочих</a:t>
            </a:r>
            <a:r>
              <a:rPr lang="ru-RU" dirty="0"/>
              <a:t> </a:t>
            </a:r>
            <a:r>
              <a:rPr lang="ru-RU" dirty="0" err="1"/>
              <a:t>місць</a:t>
            </a:r>
            <a:r>
              <a:rPr lang="ru-RU" dirty="0"/>
              <a:t>, в основному в державному </a:t>
            </a:r>
            <a:r>
              <a:rPr lang="ru-RU" dirty="0" err="1"/>
              <a:t>секторі</a:t>
            </a:r>
            <a:r>
              <a:rPr lang="ru-RU" dirty="0"/>
              <a:t> </a:t>
            </a:r>
            <a:r>
              <a:rPr lang="ru-RU" dirty="0" err="1"/>
              <a:t>економіки</a:t>
            </a:r>
            <a:r>
              <a:rPr lang="ru-RU" dirty="0" smtClean="0"/>
              <a:t>;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err="1" smtClean="0"/>
              <a:t>Координується</a:t>
            </a:r>
            <a:r>
              <a:rPr lang="ru-RU" dirty="0" smtClean="0"/>
              <a:t> </a:t>
            </a:r>
            <a:r>
              <a:rPr lang="ru-RU" dirty="0" err="1" smtClean="0"/>
              <a:t>міграція</a:t>
            </a:r>
            <a:r>
              <a:rPr lang="ru-RU" dirty="0" smtClean="0"/>
              <a:t> </a:t>
            </a:r>
            <a:r>
              <a:rPr lang="ru-RU" dirty="0" err="1"/>
              <a:t>населення</a:t>
            </a:r>
            <a:r>
              <a:rPr lang="ru-RU" dirty="0"/>
              <a:t> і </a:t>
            </a:r>
            <a:r>
              <a:rPr lang="ru-RU" dirty="0" err="1"/>
              <a:t>робочої</a:t>
            </a:r>
            <a:r>
              <a:rPr lang="ru-RU" dirty="0"/>
              <a:t> </a:t>
            </a:r>
            <a:r>
              <a:rPr lang="ru-RU" dirty="0" err="1"/>
              <a:t>сили</a:t>
            </a:r>
            <a:r>
              <a:rPr lang="ru-RU" dirty="0"/>
              <a:t> шляхом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субсидій</a:t>
            </a:r>
            <a:r>
              <a:rPr lang="ru-RU" dirty="0"/>
              <a:t> і </a:t>
            </a:r>
            <a:r>
              <a:rPr lang="ru-RU" dirty="0" err="1"/>
              <a:t>кредитів</a:t>
            </a:r>
            <a:r>
              <a:rPr lang="ru-RU" dirty="0"/>
              <a:t> на </a:t>
            </a:r>
            <a:r>
              <a:rPr lang="ru-RU" dirty="0" err="1"/>
              <a:t>переїзд</a:t>
            </a:r>
            <a:r>
              <a:rPr lang="ru-RU" dirty="0"/>
              <a:t> </a:t>
            </a:r>
            <a:r>
              <a:rPr lang="ru-RU" dirty="0" err="1"/>
              <a:t>сімей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районів</a:t>
            </a:r>
            <a:r>
              <a:rPr lang="ru-RU" dirty="0"/>
              <a:t> з </a:t>
            </a:r>
            <a:r>
              <a:rPr lang="ru-RU" dirty="0" err="1"/>
              <a:t>надлишком</a:t>
            </a:r>
            <a:r>
              <a:rPr lang="ru-RU" dirty="0"/>
              <a:t> </a:t>
            </a:r>
            <a:r>
              <a:rPr lang="ru-RU" dirty="0" err="1"/>
              <a:t>робочої</a:t>
            </a:r>
            <a:r>
              <a:rPr lang="ru-RU" dirty="0"/>
              <a:t> </a:t>
            </a:r>
            <a:r>
              <a:rPr lang="ru-RU" dirty="0" err="1"/>
              <a:t>сили</a:t>
            </a:r>
            <a:r>
              <a:rPr lang="ru-RU" dirty="0"/>
              <a:t> до </a:t>
            </a:r>
            <a:r>
              <a:rPr lang="ru-RU" dirty="0" err="1"/>
              <a:t>районів</a:t>
            </a:r>
            <a:r>
              <a:rPr lang="ru-RU" dirty="0"/>
              <a:t>, де є </a:t>
            </a:r>
            <a:r>
              <a:rPr lang="ru-RU" dirty="0" err="1"/>
              <a:t>вакантні</a:t>
            </a:r>
            <a:r>
              <a:rPr lang="ru-RU" dirty="0"/>
              <a:t> </a:t>
            </a:r>
            <a:r>
              <a:rPr lang="ru-RU" dirty="0" err="1"/>
              <a:t>місця</a:t>
            </a:r>
            <a:r>
              <a:rPr lang="ru-RU" dirty="0"/>
              <a:t>; </a:t>
            </a:r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dirty="0" err="1"/>
              <a:t>З</a:t>
            </a:r>
            <a:r>
              <a:rPr lang="ru-RU" dirty="0" err="1" smtClean="0"/>
              <a:t>абезпечується</a:t>
            </a:r>
            <a:r>
              <a:rPr lang="ru-RU" dirty="0" smtClean="0"/>
              <a:t> </a:t>
            </a:r>
            <a:r>
              <a:rPr lang="ru-RU" dirty="0"/>
              <a:t>доступ </a:t>
            </a:r>
            <a:r>
              <a:rPr lang="ru-RU" dirty="0" err="1"/>
              <a:t>населення</a:t>
            </a:r>
            <a:r>
              <a:rPr lang="ru-RU" dirty="0"/>
              <a:t> до </a:t>
            </a:r>
            <a:r>
              <a:rPr lang="ru-RU" dirty="0" err="1" smtClean="0"/>
              <a:t>інформації</a:t>
            </a:r>
            <a:r>
              <a:rPr lang="ru-RU" dirty="0" smtClean="0"/>
              <a:t> </a:t>
            </a:r>
            <a:r>
              <a:rPr lang="ru-RU" dirty="0"/>
              <a:t>про </a:t>
            </a:r>
            <a:r>
              <a:rPr lang="ru-RU" dirty="0" err="1"/>
              <a:t>наявні</a:t>
            </a:r>
            <a:r>
              <a:rPr lang="ru-RU" dirty="0"/>
              <a:t> </a:t>
            </a:r>
            <a:r>
              <a:rPr lang="ru-RU" dirty="0" err="1"/>
              <a:t>вакантні</a:t>
            </a:r>
            <a:r>
              <a:rPr lang="ru-RU" dirty="0"/>
              <a:t> </a:t>
            </a:r>
            <a:r>
              <a:rPr lang="ru-RU" dirty="0" err="1"/>
              <a:t>місця</a:t>
            </a:r>
            <a:r>
              <a:rPr lang="ru-RU" dirty="0"/>
              <a:t> </a:t>
            </a:r>
            <a:r>
              <a:rPr lang="ru-RU" dirty="0" err="1"/>
              <a:t>тощо</a:t>
            </a:r>
            <a:r>
              <a:rPr lang="ru-RU" dirty="0"/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970" b="12249"/>
          <a:stretch/>
        </p:blipFill>
        <p:spPr bwMode="auto">
          <a:xfrm>
            <a:off x="971600" y="2708919"/>
            <a:ext cx="2143125" cy="1624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3958" y="4725144"/>
            <a:ext cx="2723602" cy="1810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592088"/>
            <a:ext cx="2286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674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" y="920128"/>
            <a:ext cx="4186808" cy="5593808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uk-UA" dirty="0" smtClean="0"/>
              <a:t>Згідно </a:t>
            </a:r>
            <a:r>
              <a:rPr lang="uk-UA" dirty="0"/>
              <a:t>з </a:t>
            </a:r>
            <a:r>
              <a:rPr lang="uk-UA" b="1" dirty="0" smtClean="0"/>
              <a:t>японською </a:t>
            </a:r>
            <a:r>
              <a:rPr lang="uk-UA" b="1" dirty="0"/>
              <a:t>моделлю </a:t>
            </a:r>
            <a:r>
              <a:rPr lang="uk-UA" dirty="0"/>
              <a:t>кожна людина може знайти для себе роботу, навіть якщо вона не дуже цікава й корисна. </a:t>
            </a:r>
            <a:endParaRPr lang="uk-UA" dirty="0" smtClean="0"/>
          </a:p>
          <a:p>
            <a:pPr algn="just"/>
            <a:endParaRPr lang="uk-UA" dirty="0" smtClean="0"/>
          </a:p>
          <a:p>
            <a:pPr algn="just"/>
            <a:r>
              <a:rPr lang="uk-UA" dirty="0" smtClean="0"/>
              <a:t>У </a:t>
            </a:r>
            <a:r>
              <a:rPr lang="uk-UA" dirty="0"/>
              <a:t>цьому полягає причина низького безробіття в Японії й економії коштів на соціальні витрати</a:t>
            </a:r>
            <a:r>
              <a:rPr lang="uk-UA" dirty="0" smtClean="0"/>
              <a:t>.</a:t>
            </a:r>
          </a:p>
          <a:p>
            <a:pPr algn="just"/>
            <a:endParaRPr lang="uk-UA" dirty="0" smtClean="0"/>
          </a:p>
          <a:p>
            <a:pPr algn="just"/>
            <a:r>
              <a:rPr lang="uk-UA" dirty="0" smtClean="0"/>
              <a:t>Природно</a:t>
            </a:r>
            <a:r>
              <a:rPr lang="uk-UA" dirty="0"/>
              <a:t>, така політика не могла б сприяти підвищенню ефективності економіки, якби не такі відомі експортні галузі Японії, як автомобілебудування, сталеливарна промисловість, виробництво автомобільних запчастин і машинобудування. </a:t>
            </a:r>
            <a:endParaRPr lang="ru-RU" dirty="0"/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831" b="19035"/>
          <a:stretch/>
        </p:blipFill>
        <p:spPr bwMode="auto">
          <a:xfrm>
            <a:off x="5363104" y="2924944"/>
            <a:ext cx="2591304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97152"/>
            <a:ext cx="28479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9649" y="846212"/>
            <a:ext cx="25527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7880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95</TotalTime>
  <Words>989</Words>
  <Application>Microsoft Office PowerPoint</Application>
  <PresentationFormat>Экран (4:3)</PresentationFormat>
  <Paragraphs>90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Досвід зарубіжних країн щодо соціального захисту населення, боротьбі з безробіттям і бідністю</vt:lpstr>
      <vt:lpstr>Соціальна політика</vt:lpstr>
      <vt:lpstr>Соціальна політика</vt:lpstr>
      <vt:lpstr>Безробіття</vt:lpstr>
      <vt:lpstr>Основні моделі соціальної політики </vt:lpstr>
      <vt:lpstr>Слайд 6</vt:lpstr>
      <vt:lpstr>Впродовж  XX ст. безробіття було типовим явищем для всіх промислово розвинених країн світу</vt:lpstr>
      <vt:lpstr>Слайд 8</vt:lpstr>
      <vt:lpstr>Слайд 9</vt:lpstr>
      <vt:lpstr>Слайд 10</vt:lpstr>
      <vt:lpstr>Соціальна держава</vt:lpstr>
      <vt:lpstr>Слайд 12</vt:lpstr>
      <vt:lpstr>Слайд 13</vt:lpstr>
      <vt:lpstr>Узагальнення</vt:lpstr>
      <vt:lpstr>Узагальнення</vt:lpstr>
      <vt:lpstr>Соціальна політика України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Досвід зарубіжних країн щодо соціального захисту населення, боротьбі з безробіттям і бідністю</dc:title>
  <dc:creator>Таня</dc:creator>
  <cp:lastModifiedBy>ольгапопович</cp:lastModifiedBy>
  <cp:revision>12</cp:revision>
  <dcterms:created xsi:type="dcterms:W3CDTF">2016-04-23T17:11:44Z</dcterms:created>
  <dcterms:modified xsi:type="dcterms:W3CDTF">2018-11-22T05:22:35Z</dcterms:modified>
</cp:coreProperties>
</file>