
<file path=[Content_Types].xml><?xml version="1.0" encoding="utf-8"?>
<Types xmlns="http://schemas.openxmlformats.org/package/2006/content-types">
  <Default Extension="bin" ContentType="application/vnd.ms-office.activeX"/>
  <Default Extension="png" ContentType="image/png"/>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activeX/activeX1.xml" ContentType="application/vnd.ms-office.activeX+xml"/>
  <Override PartName="/ppt/activeX/activeX2.xml" ContentType="application/vnd.ms-office.activeX+xml"/>
  <Override PartName="/ppt/activeX/activeX3.xml" ContentType="application/vnd.ms-office.activeX+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07" autoAdjust="0"/>
  </p:normalViewPr>
  <p:slideViewPr>
    <p:cSldViewPr>
      <p:cViewPr varScale="1">
        <p:scale>
          <a:sx n="69" d="100"/>
          <a:sy n="69" d="100"/>
        </p:scale>
        <p:origin x="1416" y="-4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activeX/_rels/activeX1.xml.rels><?xml version="1.0" encoding="UTF-8" standalone="yes"?>
<Relationships xmlns="http://schemas.openxmlformats.org/package/2006/relationships"><Relationship Id="rId1" Type="http://schemas.microsoft.com/office/2006/relationships/activeXControlBinary" Target="activeX1.bin"/></Relationships>
</file>

<file path=ppt/activeX/_rels/activeX2.xml.rels><?xml version="1.0" encoding="UTF-8" standalone="yes"?>
<Relationships xmlns="http://schemas.openxmlformats.org/package/2006/relationships"><Relationship Id="rId1" Type="http://schemas.microsoft.com/office/2006/relationships/activeXControlBinary" Target="activeX2.bin"/></Relationships>
</file>

<file path=ppt/activeX/_rels/activeX3.xml.rels><?xml version="1.0" encoding="UTF-8" standalone="yes"?>
<Relationships xmlns="http://schemas.openxmlformats.org/package/2006/relationships"><Relationship Id="rId1" Type="http://schemas.microsoft.com/office/2006/relationships/activeXControlBinary" Target="activeX3.bin"/></Relationships>
</file>

<file path=ppt/activeX/activeX1.xml><?xml version="1.0" encoding="utf-8"?>
<ax:ocx xmlns:ax="http://schemas.microsoft.com/office/2006/activeX" xmlns:r="http://schemas.openxmlformats.org/officeDocument/2006/relationships" ax:classid="{8BD21D10-EC42-11CE-9E0D-00AA006002F3}" ax:persistence="persistStorage" r:id="rId1"/>
</file>

<file path=ppt/activeX/activeX2.xml><?xml version="1.0" encoding="utf-8"?>
<ax:ocx xmlns:ax="http://schemas.microsoft.com/office/2006/activeX" xmlns:r="http://schemas.openxmlformats.org/officeDocument/2006/relationships" ax:classid="{8BD21D10-EC42-11CE-9E0D-00AA006002F3}" ax:persistence="persistStorage" r:id="rId1"/>
</file>

<file path=ppt/activeX/activeX3.xml><?xml version="1.0" encoding="utf-8"?>
<ax:ocx xmlns:ax="http://schemas.microsoft.com/office/2006/activeX" xmlns:r="http://schemas.openxmlformats.org/officeDocument/2006/relationships" ax:classid="{8BD21D10-EC42-11CE-9E0D-00AA006002F3}" ax:persistence="persistStorage" r:id="rId1"/>
</file>

<file path=ppt/drawings/_rels/vmlDrawing1.vml.rels><?xml version="1.0" encoding="UTF-8" standalone="yes"?>
<Relationships xmlns="http://schemas.openxmlformats.org/package/2006/relationships"><Relationship Id="rId1" Type="http://schemas.openxmlformats.org/officeDocument/2006/relationships/image" Target="../media/image4.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p:bgRef idx="1002">
        <a:schemeClr val="bg2"/>
      </p:bgRef>
    </p:bg>
    <p:spTree>
      <p:nvGrpSpPr>
        <p:cNvPr id="1" name=""/>
        <p:cNvGrpSpPr/>
        <p:nvPr/>
      </p:nvGrpSpPr>
      <p:grpSpPr>
        <a:xfrm>
          <a:off x="0" y="0"/>
          <a:ext cx="0" cy="0"/>
          <a:chOff x="0" y="0"/>
          <a:chExt cx="0" cy="0"/>
        </a:xfrm>
      </p:grpSpPr>
      <p:sp>
        <p:nvSpPr>
          <p:cNvPr id="9" name="Заголовок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17" name="Подзаголовок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30" name="Дата 29"/>
          <p:cNvSpPr>
            <a:spLocks noGrp="1"/>
          </p:cNvSpPr>
          <p:nvPr>
            <p:ph type="dt" sz="half" idx="10"/>
          </p:nvPr>
        </p:nvSpPr>
        <p:spPr/>
        <p:txBody>
          <a:bodyPr/>
          <a:lstStyle/>
          <a:p>
            <a:fld id="{E0B1F635-795F-4EE5-AC24-A269C235A333}" type="datetimeFigureOut">
              <a:rPr lang="ru-RU" smtClean="0"/>
              <a:pPr/>
              <a:t>09.11.2018</a:t>
            </a:fld>
            <a:endParaRPr lang="ru-RU"/>
          </a:p>
        </p:txBody>
      </p:sp>
      <p:sp>
        <p:nvSpPr>
          <p:cNvPr id="19" name="Нижний колонтитул 18"/>
          <p:cNvSpPr>
            <a:spLocks noGrp="1"/>
          </p:cNvSpPr>
          <p:nvPr>
            <p:ph type="ftr" sz="quarter" idx="11"/>
          </p:nvPr>
        </p:nvSpPr>
        <p:spPr/>
        <p:txBody>
          <a:bodyPr/>
          <a:lstStyle/>
          <a:p>
            <a:endParaRPr lang="ru-RU"/>
          </a:p>
        </p:txBody>
      </p:sp>
      <p:sp>
        <p:nvSpPr>
          <p:cNvPr id="27" name="Номер слайда 26"/>
          <p:cNvSpPr>
            <a:spLocks noGrp="1"/>
          </p:cNvSpPr>
          <p:nvPr>
            <p:ph type="sldNum" sz="quarter" idx="12"/>
          </p:nvPr>
        </p:nvSpPr>
        <p:spPr/>
        <p:txBody>
          <a:bodyPr/>
          <a:lstStyle/>
          <a:p>
            <a:fld id="{428793A0-5832-4739-8F72-7693252FF15B}"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E0B1F635-795F-4EE5-AC24-A269C235A333}" type="datetimeFigureOut">
              <a:rPr lang="ru-RU" smtClean="0"/>
              <a:pPr/>
              <a:t>09.11.2018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28793A0-5832-4739-8F72-7693252FF15B}"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914401"/>
            <a:ext cx="2057400" cy="5211763"/>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914401"/>
            <a:ext cx="6019800" cy="5211763"/>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E0B1F635-795F-4EE5-AC24-A269C235A333}" type="datetimeFigureOut">
              <a:rPr lang="ru-RU" smtClean="0"/>
              <a:pPr/>
              <a:t>09.11.2018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28793A0-5832-4739-8F72-7693252FF15B}"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E0B1F635-795F-4EE5-AC24-A269C235A333}" type="datetimeFigureOut">
              <a:rPr lang="ru-RU" smtClean="0"/>
              <a:pPr/>
              <a:t>09.11.2018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28793A0-5832-4739-8F72-7693252FF15B}"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2">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E0B1F635-795F-4EE5-AC24-A269C235A333}" type="datetimeFigureOut">
              <a:rPr lang="ru-RU" smtClean="0"/>
              <a:pPr/>
              <a:t>09.11.2018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28793A0-5832-4739-8F72-7693252FF15B}"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E0B1F635-795F-4EE5-AC24-A269C235A333}" type="datetimeFigureOut">
              <a:rPr lang="ru-RU" smtClean="0"/>
              <a:pPr/>
              <a:t>09.11.2018</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428793A0-5832-4739-8F72-7693252FF15B}"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tIns="45720" anchor="b"/>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fld id="{E0B1F635-795F-4EE5-AC24-A269C235A333}" type="datetimeFigureOut">
              <a:rPr lang="ru-RU" smtClean="0"/>
              <a:pPr/>
              <a:t>09.11.2018</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428793A0-5832-4739-8F72-7693252FF15B}"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E0B1F635-795F-4EE5-AC24-A269C235A333}" type="datetimeFigureOut">
              <a:rPr lang="ru-RU" smtClean="0"/>
              <a:pPr/>
              <a:t>09.11.2018</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428793A0-5832-4739-8F72-7693252FF15B}"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E0B1F635-795F-4EE5-AC24-A269C235A333}" type="datetimeFigureOut">
              <a:rPr lang="ru-RU" smtClean="0"/>
              <a:pPr/>
              <a:t>09.11.2018</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428793A0-5832-4739-8F72-7693252FF15B}"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E0B1F635-795F-4EE5-AC24-A269C235A333}" type="datetimeFigureOut">
              <a:rPr lang="ru-RU" smtClean="0"/>
              <a:pPr/>
              <a:t>09.11.2018</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428793A0-5832-4739-8F72-7693252FF15B}"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9" name="Прямоугольник с одним вырезанным скругленным углом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Прямоугольный треугольник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Заголовок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ru-RU" smtClean="0"/>
              <a:t>Образец заголовка</a:t>
            </a:r>
            <a:endParaRPr kumimoji="0" lang="en-US"/>
          </a:p>
        </p:txBody>
      </p:sp>
      <p:sp>
        <p:nvSpPr>
          <p:cNvPr id="4" name="Текст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E0B1F635-795F-4EE5-AC24-A269C235A333}" type="datetimeFigureOut">
              <a:rPr lang="ru-RU" smtClean="0"/>
              <a:pPr/>
              <a:t>09.11.2018</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a:xfrm>
            <a:off x="8077200" y="6356350"/>
            <a:ext cx="609600" cy="365125"/>
          </a:xfrm>
        </p:spPr>
        <p:txBody>
          <a:bodyPr/>
          <a:lstStyle/>
          <a:p>
            <a:fld id="{428793A0-5832-4739-8F72-7693252FF15B}" type="slidenum">
              <a:rPr lang="ru-RU" smtClean="0"/>
              <a:pPr/>
              <a:t>‹#›</a:t>
            </a:fld>
            <a:endParaRPr lang="ru-RU"/>
          </a:p>
        </p:txBody>
      </p:sp>
      <p:sp>
        <p:nvSpPr>
          <p:cNvPr id="3" name="Рисунок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ru-RU" smtClean="0"/>
              <a:t>Вставка рисунка</a:t>
            </a:r>
            <a:endParaRPr kumimoji="0" lang="en-US" dirty="0"/>
          </a:p>
        </p:txBody>
      </p:sp>
      <p:sp>
        <p:nvSpPr>
          <p:cNvPr id="10" name="Полилиния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Полилиния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Полилиния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Полилиния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Заголовок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ru-RU" smtClean="0"/>
              <a:t>Образец заголовка</a:t>
            </a:r>
            <a:endParaRPr kumimoji="0" lang="en-US"/>
          </a:p>
        </p:txBody>
      </p:sp>
      <p:sp>
        <p:nvSpPr>
          <p:cNvPr id="30" name="Текст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Дата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E0B1F635-795F-4EE5-AC24-A269C235A333}" type="datetimeFigureOut">
              <a:rPr lang="ru-RU" smtClean="0"/>
              <a:pPr/>
              <a:t>09.11.2018</a:t>
            </a:fld>
            <a:endParaRPr lang="ru-RU"/>
          </a:p>
        </p:txBody>
      </p:sp>
      <p:sp>
        <p:nvSpPr>
          <p:cNvPr id="22" name="Нижний колонтитул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ru-RU"/>
          </a:p>
        </p:txBody>
      </p:sp>
      <p:sp>
        <p:nvSpPr>
          <p:cNvPr id="18" name="Номер слайда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428793A0-5832-4739-8F72-7693252FF15B}" type="slidenum">
              <a:rPr lang="ru-RU" smtClean="0"/>
              <a:pPr/>
              <a:t>‹#›</a:t>
            </a:fld>
            <a:endParaRPr lang="ru-RU"/>
          </a:p>
        </p:txBody>
      </p:sp>
      <p:grpSp>
        <p:nvGrpSpPr>
          <p:cNvPr id="2" name="Группа 1"/>
          <p:cNvGrpSpPr/>
          <p:nvPr/>
        </p:nvGrpSpPr>
        <p:grpSpPr>
          <a:xfrm>
            <a:off x="-19017" y="202408"/>
            <a:ext cx="9180548" cy="649224"/>
            <a:chOff x="-19045" y="216550"/>
            <a:chExt cx="9180548" cy="649224"/>
          </a:xfrm>
        </p:grpSpPr>
        <p:sp>
          <p:nvSpPr>
            <p:cNvPr id="12" name="Полилиния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Полилиния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control" Target="../activeX/activeX2.xml"/><Relationship Id="rId2" Type="http://schemas.openxmlformats.org/officeDocument/2006/relationships/control" Target="../activeX/activeX1.xml"/><Relationship Id="rId1" Type="http://schemas.openxmlformats.org/officeDocument/2006/relationships/vmlDrawing" Target="../drawings/vmlDrawing1.vml"/><Relationship Id="rId6" Type="http://schemas.openxmlformats.org/officeDocument/2006/relationships/image" Target="../media/image4.wmf"/><Relationship Id="rId5" Type="http://schemas.openxmlformats.org/officeDocument/2006/relationships/slideLayout" Target="../slideLayouts/slideLayout6.xml"/><Relationship Id="rId4" Type="http://schemas.openxmlformats.org/officeDocument/2006/relationships/control" Target="../activeX/activeX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Layout" Target="../slideLayouts/slideLayout7.xml"/><Relationship Id="rId1" Type="http://schemas.openxmlformats.org/officeDocument/2006/relationships/video" Target="file:///I:\111.avi" TargetMode="External"/></Relationships>
</file>

<file path=ppt/slides/_rels/slide2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p:txBody>
          <a:bodyPr/>
          <a:lstStyle/>
          <a:p>
            <a:endParaRPr lang="ru-RU" dirty="0"/>
          </a:p>
        </p:txBody>
      </p:sp>
      <p:sp>
        <p:nvSpPr>
          <p:cNvPr id="4" name="Прямоугольник 3"/>
          <p:cNvSpPr/>
          <p:nvPr/>
        </p:nvSpPr>
        <p:spPr>
          <a:xfrm>
            <a:off x="1357290" y="2428868"/>
            <a:ext cx="6143668" cy="1107996"/>
          </a:xfrm>
          <a:prstGeom prst="rect">
            <a:avLst/>
          </a:prstGeom>
          <a:noFill/>
        </p:spPr>
        <p:txBody>
          <a:bodyPr wrap="square" lIns="91440" tIns="45720" rIns="91440" bIns="45720">
            <a:spAutoFit/>
          </a:bodyPr>
          <a:lstStyle/>
          <a:p>
            <a:pPr algn="ctr"/>
            <a:r>
              <a:rPr lang="en-US" sz="6600" i="1" dirty="0" smtClean="0">
                <a:solidFill>
                  <a:srgbClr val="92D050"/>
                </a:solidFill>
                <a:effectLst>
                  <a:outerShdw blurRad="38100" dist="38100" dir="2700000" algn="tl">
                    <a:srgbClr val="000000">
                      <a:alpha val="43137"/>
                    </a:srgbClr>
                  </a:outerShdw>
                </a:effectLst>
              </a:rPr>
              <a:t>Save our planet</a:t>
            </a:r>
            <a:endParaRPr lang="ru-RU" sz="6600" b="1" i="1" cap="none" spc="0" dirty="0">
              <a:ln w="10541" cmpd="sng">
                <a:solidFill>
                  <a:srgbClr val="7D7D7D">
                    <a:tint val="100000"/>
                    <a:shade val="100000"/>
                    <a:satMod val="110000"/>
                  </a:srgbClr>
                </a:solidFill>
                <a:prstDash val="solid"/>
              </a:ln>
              <a:solidFill>
                <a:srgbClr val="92D050"/>
              </a:solidFill>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with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ppt_w</p:attrName>
                                        </p:attrNameLst>
                                      </p:cBhvr>
                                      <p:tavLst>
                                        <p:tav tm="0" fmla="#ppt_w*sin(2.5*pi*$)">
                                          <p:val>
                                            <p:fltVal val="0"/>
                                          </p:val>
                                        </p:tav>
                                        <p:tav tm="100000">
                                          <p:val>
                                            <p:fltVal val="1"/>
                                          </p:val>
                                        </p:tav>
                                      </p:tavLst>
                                    </p:anim>
                                    <p:anim calcmode="lin" valueType="num">
                                      <p:cBhvr>
                                        <p:cTn id="9" dur="1000" fill="hold"/>
                                        <p:tgtEl>
                                          <p:spTgt spid="4">
                                            <p:txEl>
                                              <p:pRg st="0" end="0"/>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1857364"/>
            <a:ext cx="8305800" cy="1143000"/>
          </a:xfrm>
        </p:spPr>
        <p:txBody>
          <a:bodyPr>
            <a:noAutofit/>
          </a:bodyPr>
          <a:lstStyle/>
          <a:p>
            <a:pPr lvl="0" algn="ctr"/>
            <a:r>
              <a:rPr lang="en-US" sz="3200" dirty="0" smtClean="0"/>
              <a:t>It is a big spark of electricity that travels from the sky down to the Earth. It produces a great number of oxygen.</a:t>
            </a:r>
            <a:r>
              <a:rPr lang="ru-RU" sz="3200" dirty="0" smtClean="0"/>
              <a:t/>
            </a:r>
            <a:br>
              <a:rPr lang="ru-RU" sz="3200" dirty="0" smtClean="0"/>
            </a:br>
            <a:endParaRPr lang="ru-RU" sz="3200" dirty="0"/>
          </a:p>
        </p:txBody>
      </p:sp>
      <p:sp>
        <p:nvSpPr>
          <p:cNvPr id="3" name="Скругленный прямоугольник 2"/>
          <p:cNvSpPr/>
          <p:nvPr/>
        </p:nvSpPr>
        <p:spPr>
          <a:xfrm>
            <a:off x="642910" y="4786322"/>
            <a:ext cx="2143140" cy="78581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solidFill>
                  <a:srgbClr val="92D050"/>
                </a:solidFill>
              </a:rPr>
              <a:t>Lightning</a:t>
            </a:r>
            <a:endParaRPr lang="ru-RU" sz="2400" dirty="0">
              <a:solidFill>
                <a:srgbClr val="92D050"/>
              </a:solidFill>
            </a:endParaRPr>
          </a:p>
        </p:txBody>
      </p:sp>
      <p:sp>
        <p:nvSpPr>
          <p:cNvPr id="4" name="Скругленный прямоугольник 3"/>
          <p:cNvSpPr/>
          <p:nvPr/>
        </p:nvSpPr>
        <p:spPr>
          <a:xfrm>
            <a:off x="3000364" y="3429000"/>
            <a:ext cx="2143140" cy="78581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solidFill>
                  <a:srgbClr val="92D050"/>
                </a:solidFill>
              </a:rPr>
              <a:t>Thunder storm</a:t>
            </a:r>
            <a:endParaRPr lang="ru-RU" sz="2000" dirty="0">
              <a:solidFill>
                <a:srgbClr val="92D050"/>
              </a:solidFill>
            </a:endParaRPr>
          </a:p>
        </p:txBody>
      </p:sp>
      <p:sp>
        <p:nvSpPr>
          <p:cNvPr id="5" name="Скругленный прямоугольник 4"/>
          <p:cNvSpPr/>
          <p:nvPr/>
        </p:nvSpPr>
        <p:spPr>
          <a:xfrm>
            <a:off x="6429388" y="5072074"/>
            <a:ext cx="2286016" cy="107157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smtClean="0">
                <a:solidFill>
                  <a:srgbClr val="92D050"/>
                </a:solidFill>
              </a:rPr>
              <a:t>Blizzard</a:t>
            </a:r>
            <a:endParaRPr lang="ru-RU" sz="3600" dirty="0">
              <a:solidFill>
                <a:srgbClr val="92D05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mph" presetSubtype="0" fill="hold" nodeType="clickEffect">
                                  <p:stCondLst>
                                    <p:cond delay="0"/>
                                  </p:stCondLst>
                                  <p:childTnLst>
                                    <p:animClr clrSpc="rgb" dir="cw">
                                      <p:cBhvr override="childStyle">
                                        <p:cTn id="6" dur="250" autoRev="1" fill="hold"/>
                                        <p:tgtEl>
                                          <p:spTgt spid="3">
                                            <p:txEl>
                                              <p:pRg st="0" end="0"/>
                                            </p:txEl>
                                          </p:spTgt>
                                        </p:tgtEl>
                                        <p:attrNameLst>
                                          <p:attrName>style.color</p:attrName>
                                        </p:attrNameLst>
                                      </p:cBhvr>
                                      <p:to>
                                        <a:schemeClr val="bg1"/>
                                      </p:to>
                                    </p:animClr>
                                    <p:animClr clrSpc="rgb" dir="cw">
                                      <p:cBhvr>
                                        <p:cTn id="7" dur="250" autoRev="1" fill="hold"/>
                                        <p:tgtEl>
                                          <p:spTgt spid="3">
                                            <p:txEl>
                                              <p:pRg st="0" end="0"/>
                                            </p:txEl>
                                          </p:spTgt>
                                        </p:tgtEl>
                                        <p:attrNameLst>
                                          <p:attrName>fillcolor</p:attrName>
                                        </p:attrNameLst>
                                      </p:cBhvr>
                                      <p:to>
                                        <a:schemeClr val="bg1"/>
                                      </p:to>
                                    </p:animClr>
                                    <p:set>
                                      <p:cBhvr>
                                        <p:cTn id="8" dur="250" autoRev="1" fill="hold"/>
                                        <p:tgtEl>
                                          <p:spTgt spid="3">
                                            <p:txEl>
                                              <p:pRg st="0" end="0"/>
                                            </p:txEl>
                                          </p:spTgt>
                                        </p:tgtEl>
                                        <p:attrNameLst>
                                          <p:attrName>fill.type</p:attrName>
                                        </p:attrNameLst>
                                      </p:cBhvr>
                                      <p:to>
                                        <p:strVal val="solid"/>
                                      </p:to>
                                    </p:set>
                                    <p:set>
                                      <p:cBhvr>
                                        <p:cTn id="9" dur="250" autoRev="1" fill="hold"/>
                                        <p:tgtEl>
                                          <p:spTgt spid="3">
                                            <p:txEl>
                                              <p:pRg st="0" end="0"/>
                                            </p:txEl>
                                          </p:spTgt>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2285992"/>
            <a:ext cx="8305800" cy="1143000"/>
          </a:xfrm>
        </p:spPr>
        <p:txBody>
          <a:bodyPr>
            <a:noAutofit/>
          </a:bodyPr>
          <a:lstStyle/>
          <a:p>
            <a:pPr lvl="0" algn="ctr"/>
            <a:r>
              <a:rPr lang="en-US" sz="3600" dirty="0" smtClean="0"/>
              <a:t>It has especially suffered from nuclear pollution. French government tested weapons there.</a:t>
            </a:r>
            <a:r>
              <a:rPr lang="ru-RU" sz="3600" dirty="0" smtClean="0"/>
              <a:t/>
            </a:r>
            <a:br>
              <a:rPr lang="ru-RU" sz="3600" dirty="0" smtClean="0"/>
            </a:br>
            <a:endParaRPr lang="ru-RU" sz="3600" dirty="0"/>
          </a:p>
        </p:txBody>
      </p:sp>
      <p:sp>
        <p:nvSpPr>
          <p:cNvPr id="3" name="Скругленный прямоугольник 2"/>
          <p:cNvSpPr/>
          <p:nvPr/>
        </p:nvSpPr>
        <p:spPr>
          <a:xfrm>
            <a:off x="500034" y="4786322"/>
            <a:ext cx="2714644" cy="107157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smtClean="0">
                <a:solidFill>
                  <a:srgbClr val="92D050"/>
                </a:solidFill>
              </a:rPr>
              <a:t>The Pacific Ocean</a:t>
            </a:r>
            <a:endParaRPr lang="ru-RU" sz="3200" dirty="0">
              <a:solidFill>
                <a:srgbClr val="92D050"/>
              </a:solidFill>
            </a:endParaRPr>
          </a:p>
        </p:txBody>
      </p:sp>
      <p:sp>
        <p:nvSpPr>
          <p:cNvPr id="4" name="Скругленный прямоугольник 3"/>
          <p:cNvSpPr/>
          <p:nvPr/>
        </p:nvSpPr>
        <p:spPr>
          <a:xfrm>
            <a:off x="3357554" y="3286124"/>
            <a:ext cx="3286148" cy="114300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smtClean="0">
                <a:solidFill>
                  <a:srgbClr val="92D050"/>
                </a:solidFill>
              </a:rPr>
              <a:t>The Atlantic Ocean</a:t>
            </a:r>
            <a:endParaRPr lang="ru-RU" sz="3600" dirty="0">
              <a:solidFill>
                <a:srgbClr val="92D050"/>
              </a:solidFill>
            </a:endParaRPr>
          </a:p>
        </p:txBody>
      </p:sp>
      <p:sp>
        <p:nvSpPr>
          <p:cNvPr id="5" name="Скругленный прямоугольник 4"/>
          <p:cNvSpPr/>
          <p:nvPr/>
        </p:nvSpPr>
        <p:spPr>
          <a:xfrm>
            <a:off x="5715008" y="5143512"/>
            <a:ext cx="3143272" cy="121444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smtClean="0">
                <a:solidFill>
                  <a:srgbClr val="92D050"/>
                </a:solidFill>
              </a:rPr>
              <a:t>The Indian Ocean</a:t>
            </a:r>
            <a:endParaRPr lang="ru-RU" sz="4000" dirty="0">
              <a:solidFill>
                <a:srgbClr val="92D05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mph" presetSubtype="0" fill="hold" grpId="0" nodeType="clickEffect">
                                  <p:stCondLst>
                                    <p:cond delay="0"/>
                                  </p:stCondLst>
                                  <p:childTnLst>
                                    <p:animClr clrSpc="rgb" dir="cw">
                                      <p:cBhvr override="childStyle">
                                        <p:cTn id="6" dur="250" autoRev="1" fill="hold"/>
                                        <p:tgtEl>
                                          <p:spTgt spid="3"/>
                                        </p:tgtEl>
                                        <p:attrNameLst>
                                          <p:attrName>style.color</p:attrName>
                                        </p:attrNameLst>
                                      </p:cBhvr>
                                      <p:to>
                                        <a:schemeClr val="bg1"/>
                                      </p:to>
                                    </p:animClr>
                                    <p:animClr clrSpc="rgb" dir="cw">
                                      <p:cBhvr>
                                        <p:cTn id="7" dur="250" autoRev="1" fill="hold"/>
                                        <p:tgtEl>
                                          <p:spTgt spid="3"/>
                                        </p:tgtEl>
                                        <p:attrNameLst>
                                          <p:attrName>fillcolor</p:attrName>
                                        </p:attrNameLst>
                                      </p:cBhvr>
                                      <p:to>
                                        <a:schemeClr val="bg1"/>
                                      </p:to>
                                    </p:animClr>
                                    <p:set>
                                      <p:cBhvr>
                                        <p:cTn id="8" dur="250" autoRev="1" fill="hold"/>
                                        <p:tgtEl>
                                          <p:spTgt spid="3"/>
                                        </p:tgtEl>
                                        <p:attrNameLst>
                                          <p:attrName>fill.type</p:attrName>
                                        </p:attrNameLst>
                                      </p:cBhvr>
                                      <p:to>
                                        <p:strVal val="solid"/>
                                      </p:to>
                                    </p:set>
                                    <p:set>
                                      <p:cBhvr>
                                        <p:cTn id="9" dur="250" autoRev="1" fill="hold"/>
                                        <p:tgtEl>
                                          <p:spTgt spid="3"/>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1428736"/>
            <a:ext cx="8305800" cy="1143000"/>
          </a:xfrm>
        </p:spPr>
        <p:txBody>
          <a:bodyPr>
            <a:noAutofit/>
          </a:bodyPr>
          <a:lstStyle/>
          <a:p>
            <a:pPr algn="ctr"/>
            <a:r>
              <a:rPr lang="en-US" sz="2800" dirty="0" smtClean="0"/>
              <a:t>It helps us to breathe. It helps plants to live. The lack of it in the air an cause death. It helps doctors to save people’s lives in the hospital. If it is not enough in the water, fish and other sea creatures can die too.</a:t>
            </a:r>
            <a:endParaRPr lang="ru-RU" sz="2800" dirty="0"/>
          </a:p>
        </p:txBody>
      </p:sp>
      <p:sp>
        <p:nvSpPr>
          <p:cNvPr id="3" name="Скругленный прямоугольник 2"/>
          <p:cNvSpPr/>
          <p:nvPr/>
        </p:nvSpPr>
        <p:spPr>
          <a:xfrm>
            <a:off x="571472" y="4643446"/>
            <a:ext cx="2786082" cy="107157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smtClean="0">
                <a:solidFill>
                  <a:srgbClr val="92D050"/>
                </a:solidFill>
              </a:rPr>
              <a:t>Nitrogen</a:t>
            </a:r>
            <a:endParaRPr lang="ru-RU" sz="4000" dirty="0">
              <a:solidFill>
                <a:srgbClr val="92D050"/>
              </a:solidFill>
            </a:endParaRPr>
          </a:p>
        </p:txBody>
      </p:sp>
      <p:sp>
        <p:nvSpPr>
          <p:cNvPr id="4" name="Скругленный прямоугольник 3"/>
          <p:cNvSpPr/>
          <p:nvPr/>
        </p:nvSpPr>
        <p:spPr>
          <a:xfrm>
            <a:off x="6357950" y="3071810"/>
            <a:ext cx="2500330" cy="92869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smtClean="0">
                <a:solidFill>
                  <a:srgbClr val="92D050"/>
                </a:solidFill>
              </a:rPr>
              <a:t>Oxygen</a:t>
            </a:r>
            <a:endParaRPr lang="ru-RU" sz="4000" dirty="0">
              <a:solidFill>
                <a:srgbClr val="92D050"/>
              </a:solidFill>
            </a:endParaRPr>
          </a:p>
        </p:txBody>
      </p:sp>
      <p:sp>
        <p:nvSpPr>
          <p:cNvPr id="5" name="Скругленный прямоугольник 4"/>
          <p:cNvSpPr/>
          <p:nvPr/>
        </p:nvSpPr>
        <p:spPr>
          <a:xfrm>
            <a:off x="5072066" y="5143512"/>
            <a:ext cx="3714776" cy="135732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smtClean="0">
                <a:solidFill>
                  <a:srgbClr val="92D050"/>
                </a:solidFill>
              </a:rPr>
              <a:t>Carbon dioxide</a:t>
            </a:r>
            <a:endParaRPr lang="ru-RU" sz="4000" dirty="0">
              <a:solidFill>
                <a:srgbClr val="92D05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mph" presetSubtype="0" fill="hold" grpId="0" nodeType="clickEffect">
                                  <p:stCondLst>
                                    <p:cond delay="0"/>
                                  </p:stCondLst>
                                  <p:childTnLst>
                                    <p:animClr clrSpc="rgb" dir="cw">
                                      <p:cBhvr override="childStyle">
                                        <p:cTn id="6" dur="250" autoRev="1" fill="hold"/>
                                        <p:tgtEl>
                                          <p:spTgt spid="4"/>
                                        </p:tgtEl>
                                        <p:attrNameLst>
                                          <p:attrName>style.color</p:attrName>
                                        </p:attrNameLst>
                                      </p:cBhvr>
                                      <p:to>
                                        <a:schemeClr val="bg1"/>
                                      </p:to>
                                    </p:animClr>
                                    <p:animClr clrSpc="rgb" dir="cw">
                                      <p:cBhvr>
                                        <p:cTn id="7" dur="250" autoRev="1" fill="hold"/>
                                        <p:tgtEl>
                                          <p:spTgt spid="4"/>
                                        </p:tgtEl>
                                        <p:attrNameLst>
                                          <p:attrName>fillcolor</p:attrName>
                                        </p:attrNameLst>
                                      </p:cBhvr>
                                      <p:to>
                                        <a:schemeClr val="bg1"/>
                                      </p:to>
                                    </p:animClr>
                                    <p:set>
                                      <p:cBhvr>
                                        <p:cTn id="8" dur="250" autoRev="1" fill="hold"/>
                                        <p:tgtEl>
                                          <p:spTgt spid="4"/>
                                        </p:tgtEl>
                                        <p:attrNameLst>
                                          <p:attrName>fill.type</p:attrName>
                                        </p:attrNameLst>
                                      </p:cBhvr>
                                      <p:to>
                                        <p:strVal val="solid"/>
                                      </p:to>
                                    </p:set>
                                    <p:set>
                                      <p:cBhvr>
                                        <p:cTn id="9" dur="250" autoRev="1" fill="hold"/>
                                        <p:tgtEl>
                                          <p:spTgt spid="4"/>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3143248"/>
            <a:ext cx="8305800" cy="1143000"/>
          </a:xfrm>
        </p:spPr>
        <p:txBody>
          <a:bodyPr>
            <a:normAutofit fontScale="90000"/>
          </a:bodyPr>
          <a:lstStyle/>
          <a:p>
            <a:pPr algn="ctr"/>
            <a:r>
              <a:rPr lang="en-US" dirty="0" smtClean="0"/>
              <a:t>This thing pollutes the atmosphere very much, but we cannot live without it. It takes people to and from work</a:t>
            </a:r>
            <a:endParaRPr lang="ru-RU" dirty="0"/>
          </a:p>
        </p:txBody>
      </p:sp>
      <p:sp>
        <p:nvSpPr>
          <p:cNvPr id="4" name="Скругленный прямоугольник 3"/>
          <p:cNvSpPr/>
          <p:nvPr/>
        </p:nvSpPr>
        <p:spPr>
          <a:xfrm>
            <a:off x="2214546" y="4714884"/>
            <a:ext cx="4786346" cy="164307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7200" dirty="0" smtClean="0">
                <a:solidFill>
                  <a:srgbClr val="92D050"/>
                </a:solidFill>
              </a:rPr>
              <a:t>Transport</a:t>
            </a:r>
            <a:endParaRPr lang="ru-RU" sz="7200" dirty="0">
              <a:solidFill>
                <a:srgbClr val="92D05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1"/>
                                          </p:val>
                                        </p:tav>
                                        <p:tav tm="100000">
                                          <p:val>
                                            <p:strVal val="#ppt_x"/>
                                          </p:val>
                                        </p:tav>
                                      </p:tavLst>
                                    </p:anim>
                                    <p:anim calcmode="lin" valueType="num">
                                      <p:cBhvr>
                                        <p:cTn id="9" dur="10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1785926"/>
            <a:ext cx="8305800" cy="1143000"/>
          </a:xfrm>
        </p:spPr>
        <p:txBody>
          <a:bodyPr>
            <a:normAutofit fontScale="90000"/>
          </a:bodyPr>
          <a:lstStyle/>
          <a:p>
            <a:pPr lvl="0"/>
            <a:r>
              <a:rPr lang="en-US" dirty="0" smtClean="0"/>
              <a:t>These three words starting with “R” help us to create a cleaner world.</a:t>
            </a:r>
            <a:r>
              <a:rPr lang="ru-RU" dirty="0" smtClean="0"/>
              <a:t/>
            </a:r>
            <a:br>
              <a:rPr lang="ru-RU" dirty="0" smtClean="0"/>
            </a:br>
            <a:endParaRPr lang="ru-RU" dirty="0"/>
          </a:p>
        </p:txBody>
      </p:sp>
    </p:spTree>
    <p:controls>
      <mc:AlternateContent xmlns:mc="http://schemas.openxmlformats.org/markup-compatibility/2006">
        <mc:Choice xmlns:v="urn:schemas-microsoft-com:vml" Requires="v">
          <p:control spid="1029" name="TextBox1" r:id="rId2" imgW="5619600" imgH="933480"/>
        </mc:Choice>
        <mc:Fallback>
          <p:control name="TextBox1" r:id="rId2" imgW="5619600" imgH="933480">
            <p:pic>
              <p:nvPicPr>
                <p:cNvPr id="3" name="TextBox1"/>
                <p:cNvPicPr preferRelativeResize="0">
                  <a:picLocks noChangeArrowheads="1" noChangeShapeType="1"/>
                </p:cNvPicPr>
                <p:nvPr/>
              </p:nvPicPr>
              <p:blipFill>
                <a:blip r:embed="rId6"/>
                <a:srcRect/>
                <a:stretch>
                  <a:fillRect/>
                </a:stretch>
              </p:blipFill>
              <p:spPr bwMode="auto">
                <a:xfrm>
                  <a:off x="1692275" y="2565400"/>
                  <a:ext cx="5616575" cy="935038"/>
                </a:xfrm>
                <a:prstGeom prst="rect">
                  <a:avLst/>
                </a:prstGeom>
                <a:noFill/>
                <a:ln w="9525">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pic>
          </p:control>
        </mc:Fallback>
      </mc:AlternateContent>
      <mc:AlternateContent xmlns:mc="http://schemas.openxmlformats.org/markup-compatibility/2006">
        <mc:Choice xmlns:v="urn:schemas-microsoft-com:vml" Requires="v">
          <p:control spid="1030" name="TextBox2" r:id="rId3" imgW="5619600" imgH="933480"/>
        </mc:Choice>
        <mc:Fallback>
          <p:control name="TextBox2" r:id="rId3" imgW="5619600" imgH="933480">
            <p:pic>
              <p:nvPicPr>
                <p:cNvPr id="4" name="TextBox2"/>
                <p:cNvPicPr preferRelativeResize="0">
                  <a:picLocks noChangeArrowheads="1" noChangeShapeType="1"/>
                </p:cNvPicPr>
                <p:nvPr/>
              </p:nvPicPr>
              <p:blipFill>
                <a:blip r:embed="rId6"/>
                <a:srcRect/>
                <a:stretch>
                  <a:fillRect/>
                </a:stretch>
              </p:blipFill>
              <p:spPr bwMode="auto">
                <a:xfrm>
                  <a:off x="1692275" y="3716338"/>
                  <a:ext cx="5616575" cy="936625"/>
                </a:xfrm>
                <a:prstGeom prst="rect">
                  <a:avLst/>
                </a:prstGeom>
                <a:noFill/>
                <a:ln w="9525">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pic>
          </p:control>
        </mc:Fallback>
      </mc:AlternateContent>
      <mc:AlternateContent xmlns:mc="http://schemas.openxmlformats.org/markup-compatibility/2006">
        <mc:Choice xmlns:v="urn:schemas-microsoft-com:vml" Requires="v">
          <p:control spid="1031" name="TextBox3" r:id="rId4" imgW="5619600" imgH="933480"/>
        </mc:Choice>
        <mc:Fallback>
          <p:control name="TextBox3" r:id="rId4" imgW="5619600" imgH="933480">
            <p:pic>
              <p:nvPicPr>
                <p:cNvPr id="5" name="TextBox3"/>
                <p:cNvPicPr preferRelativeResize="0">
                  <a:picLocks noChangeArrowheads="1" noChangeShapeType="1"/>
                </p:cNvPicPr>
                <p:nvPr/>
              </p:nvPicPr>
              <p:blipFill>
                <a:blip r:embed="rId6"/>
                <a:srcRect/>
                <a:stretch>
                  <a:fillRect/>
                </a:stretch>
              </p:blipFill>
              <p:spPr bwMode="auto">
                <a:xfrm>
                  <a:off x="1692275" y="4868863"/>
                  <a:ext cx="5616575" cy="936625"/>
                </a:xfrm>
                <a:prstGeom prst="rect">
                  <a:avLst/>
                </a:prstGeom>
                <a:noFill/>
                <a:ln w="9525">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pic>
          </p:control>
        </mc:Fallback>
      </mc:AlternateContent>
    </p:controls>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2500306"/>
            <a:ext cx="8305800" cy="1143000"/>
          </a:xfrm>
        </p:spPr>
        <p:txBody>
          <a:bodyPr>
            <a:normAutofit fontScale="90000"/>
          </a:bodyPr>
          <a:lstStyle/>
          <a:p>
            <a:pPr lvl="0" algn="ctr"/>
            <a:r>
              <a:rPr lang="en-US" dirty="0" smtClean="0"/>
              <a:t>These useful organisms breathe in carbon dioxide and produce oxygen.</a:t>
            </a:r>
            <a:r>
              <a:rPr lang="ru-RU" dirty="0" smtClean="0"/>
              <a:t/>
            </a:r>
            <a:br>
              <a:rPr lang="ru-RU" dirty="0" smtClean="0"/>
            </a:br>
            <a:endParaRPr lang="ru-RU" dirty="0"/>
          </a:p>
        </p:txBody>
      </p:sp>
      <p:sp>
        <p:nvSpPr>
          <p:cNvPr id="3" name="Скругленный прямоугольник 2"/>
          <p:cNvSpPr/>
          <p:nvPr/>
        </p:nvSpPr>
        <p:spPr>
          <a:xfrm>
            <a:off x="142844" y="2928934"/>
            <a:ext cx="4000528" cy="157163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0" dirty="0" smtClean="0">
                <a:solidFill>
                  <a:srgbClr val="92D050"/>
                </a:solidFill>
              </a:rPr>
              <a:t>Plants</a:t>
            </a:r>
            <a:endParaRPr lang="ru-RU" sz="8000" dirty="0">
              <a:solidFill>
                <a:srgbClr val="92D050"/>
              </a:solidFill>
            </a:endParaRPr>
          </a:p>
        </p:txBody>
      </p:sp>
      <p:sp>
        <p:nvSpPr>
          <p:cNvPr id="4" name="TextBox 3"/>
          <p:cNvSpPr txBox="1"/>
          <p:nvPr/>
        </p:nvSpPr>
        <p:spPr>
          <a:xfrm>
            <a:off x="3929058" y="4214818"/>
            <a:ext cx="2071702" cy="1107996"/>
          </a:xfrm>
          <a:prstGeom prst="rect">
            <a:avLst/>
          </a:prstGeom>
          <a:noFill/>
        </p:spPr>
        <p:txBody>
          <a:bodyPr wrap="square" rtlCol="0">
            <a:spAutoFit/>
          </a:bodyPr>
          <a:lstStyle/>
          <a:p>
            <a:r>
              <a:rPr lang="en-US" sz="6600" dirty="0" smtClean="0">
                <a:solidFill>
                  <a:srgbClr val="92D050"/>
                </a:solidFill>
              </a:rPr>
              <a:t>OR</a:t>
            </a:r>
            <a:endParaRPr lang="ru-RU" sz="6600" dirty="0">
              <a:solidFill>
                <a:srgbClr val="92D050"/>
              </a:solidFill>
            </a:endParaRPr>
          </a:p>
        </p:txBody>
      </p:sp>
      <p:sp>
        <p:nvSpPr>
          <p:cNvPr id="5" name="Скругленный прямоугольник 4"/>
          <p:cNvSpPr/>
          <p:nvPr/>
        </p:nvSpPr>
        <p:spPr>
          <a:xfrm>
            <a:off x="5286380" y="5000636"/>
            <a:ext cx="3714776" cy="157163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600" dirty="0" smtClean="0">
                <a:solidFill>
                  <a:srgbClr val="92D050"/>
                </a:solidFill>
              </a:rPr>
              <a:t>Animals</a:t>
            </a:r>
            <a:endParaRPr lang="ru-RU" sz="6600" dirty="0">
              <a:solidFill>
                <a:srgbClr val="92D05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mph" presetSubtype="0" fill="hold" grpId="0" nodeType="clickEffect">
                                  <p:stCondLst>
                                    <p:cond delay="0"/>
                                  </p:stCondLst>
                                  <p:childTnLst>
                                    <p:animClr clrSpc="rgb" dir="cw">
                                      <p:cBhvr override="childStyle">
                                        <p:cTn id="6" dur="250" autoRev="1" fill="hold"/>
                                        <p:tgtEl>
                                          <p:spTgt spid="3"/>
                                        </p:tgtEl>
                                        <p:attrNameLst>
                                          <p:attrName>style.color</p:attrName>
                                        </p:attrNameLst>
                                      </p:cBhvr>
                                      <p:to>
                                        <a:schemeClr val="bg1"/>
                                      </p:to>
                                    </p:animClr>
                                    <p:animClr clrSpc="rgb" dir="cw">
                                      <p:cBhvr>
                                        <p:cTn id="7" dur="250" autoRev="1" fill="hold"/>
                                        <p:tgtEl>
                                          <p:spTgt spid="3"/>
                                        </p:tgtEl>
                                        <p:attrNameLst>
                                          <p:attrName>fillcolor</p:attrName>
                                        </p:attrNameLst>
                                      </p:cBhvr>
                                      <p:to>
                                        <a:schemeClr val="bg1"/>
                                      </p:to>
                                    </p:animClr>
                                    <p:set>
                                      <p:cBhvr>
                                        <p:cTn id="8" dur="250" autoRev="1" fill="hold"/>
                                        <p:tgtEl>
                                          <p:spTgt spid="3"/>
                                        </p:tgtEl>
                                        <p:attrNameLst>
                                          <p:attrName>fill.type</p:attrName>
                                        </p:attrNameLst>
                                      </p:cBhvr>
                                      <p:to>
                                        <p:strVal val="solid"/>
                                      </p:to>
                                    </p:set>
                                    <p:set>
                                      <p:cBhvr>
                                        <p:cTn id="9" dur="250" autoRev="1" fill="hold"/>
                                        <p:tgtEl>
                                          <p:spTgt spid="3"/>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57158" y="2214554"/>
            <a:ext cx="8305800" cy="1143000"/>
          </a:xfrm>
        </p:spPr>
        <p:txBody>
          <a:bodyPr>
            <a:normAutofit fontScale="90000"/>
          </a:bodyPr>
          <a:lstStyle/>
          <a:p>
            <a:pPr lvl="0" algn="ctr"/>
            <a:r>
              <a:rPr lang="en-US" dirty="0" smtClean="0"/>
              <a:t>This is the most common greenhouse gas. People breathe it out and the trees breathe it in.</a:t>
            </a:r>
            <a:r>
              <a:rPr lang="ru-RU" dirty="0" smtClean="0"/>
              <a:t/>
            </a:r>
            <a:br>
              <a:rPr lang="ru-RU" dirty="0" smtClean="0"/>
            </a:br>
            <a:endParaRPr lang="ru-RU" dirty="0"/>
          </a:p>
        </p:txBody>
      </p:sp>
      <p:sp>
        <p:nvSpPr>
          <p:cNvPr id="3" name="Скругленный прямоугольник 2"/>
          <p:cNvSpPr/>
          <p:nvPr/>
        </p:nvSpPr>
        <p:spPr>
          <a:xfrm>
            <a:off x="571472" y="4643446"/>
            <a:ext cx="2786082" cy="107157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smtClean="0">
                <a:solidFill>
                  <a:srgbClr val="92D050"/>
                </a:solidFill>
              </a:rPr>
              <a:t>Nitrogen</a:t>
            </a:r>
            <a:endParaRPr lang="ru-RU" sz="4000" dirty="0">
              <a:solidFill>
                <a:srgbClr val="92D050"/>
              </a:solidFill>
            </a:endParaRPr>
          </a:p>
        </p:txBody>
      </p:sp>
      <p:sp>
        <p:nvSpPr>
          <p:cNvPr id="4" name="Скругленный прямоугольник 3"/>
          <p:cNvSpPr/>
          <p:nvPr/>
        </p:nvSpPr>
        <p:spPr>
          <a:xfrm>
            <a:off x="6357950" y="3071810"/>
            <a:ext cx="2500330" cy="92869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smtClean="0">
                <a:solidFill>
                  <a:srgbClr val="92D050"/>
                </a:solidFill>
              </a:rPr>
              <a:t>Oxygen</a:t>
            </a:r>
            <a:endParaRPr lang="ru-RU" sz="4000" dirty="0">
              <a:solidFill>
                <a:srgbClr val="92D050"/>
              </a:solidFill>
            </a:endParaRPr>
          </a:p>
        </p:txBody>
      </p:sp>
      <p:sp>
        <p:nvSpPr>
          <p:cNvPr id="5" name="Скругленный прямоугольник 4"/>
          <p:cNvSpPr/>
          <p:nvPr/>
        </p:nvSpPr>
        <p:spPr>
          <a:xfrm>
            <a:off x="5072066" y="5143512"/>
            <a:ext cx="3714776" cy="135732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smtClean="0">
                <a:solidFill>
                  <a:srgbClr val="92D050"/>
                </a:solidFill>
              </a:rPr>
              <a:t>Carbon dioxide</a:t>
            </a:r>
            <a:endParaRPr lang="ru-RU" sz="4000" dirty="0">
              <a:solidFill>
                <a:srgbClr val="92D05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mph" presetSubtype="0" fill="hold" grpId="0" nodeType="clickEffect">
                                  <p:stCondLst>
                                    <p:cond delay="0"/>
                                  </p:stCondLst>
                                  <p:childTnLst>
                                    <p:animClr clrSpc="rgb" dir="cw">
                                      <p:cBhvr override="childStyle">
                                        <p:cTn id="6" dur="250" autoRev="1" fill="hold"/>
                                        <p:tgtEl>
                                          <p:spTgt spid="5"/>
                                        </p:tgtEl>
                                        <p:attrNameLst>
                                          <p:attrName>style.color</p:attrName>
                                        </p:attrNameLst>
                                      </p:cBhvr>
                                      <p:to>
                                        <a:schemeClr val="bg1"/>
                                      </p:to>
                                    </p:animClr>
                                    <p:animClr clrSpc="rgb" dir="cw">
                                      <p:cBhvr>
                                        <p:cTn id="7" dur="250" autoRev="1" fill="hold"/>
                                        <p:tgtEl>
                                          <p:spTgt spid="5"/>
                                        </p:tgtEl>
                                        <p:attrNameLst>
                                          <p:attrName>fillcolor</p:attrName>
                                        </p:attrNameLst>
                                      </p:cBhvr>
                                      <p:to>
                                        <a:schemeClr val="bg1"/>
                                      </p:to>
                                    </p:animClr>
                                    <p:set>
                                      <p:cBhvr>
                                        <p:cTn id="8" dur="250" autoRev="1" fill="hold"/>
                                        <p:tgtEl>
                                          <p:spTgt spid="5"/>
                                        </p:tgtEl>
                                        <p:attrNameLst>
                                          <p:attrName>fill.type</p:attrName>
                                        </p:attrNameLst>
                                      </p:cBhvr>
                                      <p:to>
                                        <p:strVal val="solid"/>
                                      </p:to>
                                    </p:set>
                                    <p:set>
                                      <p:cBhvr>
                                        <p:cTn id="9" dur="250" autoRev="1" fill="hold"/>
                                        <p:tgtEl>
                                          <p:spTgt spid="5"/>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57158" y="0"/>
            <a:ext cx="8305800" cy="1143000"/>
          </a:xfrm>
        </p:spPr>
        <p:txBody>
          <a:bodyPr>
            <a:normAutofit/>
          </a:bodyPr>
          <a:lstStyle/>
          <a:p>
            <a:pPr algn="ctr"/>
            <a:r>
              <a:rPr lang="en-US" sz="4800" dirty="0" smtClean="0"/>
              <a:t>WORD ORDER</a:t>
            </a:r>
            <a:endParaRPr lang="ru-RU" sz="4800" dirty="0"/>
          </a:p>
        </p:txBody>
      </p:sp>
      <p:sp>
        <p:nvSpPr>
          <p:cNvPr id="2050" name="Rectangle 2"/>
          <p:cNvSpPr>
            <a:spLocks noChangeArrowheads="1"/>
          </p:cNvSpPr>
          <p:nvPr/>
        </p:nvSpPr>
        <p:spPr bwMode="auto">
          <a:xfrm>
            <a:off x="0" y="1500174"/>
            <a:ext cx="9144000" cy="501675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Char char="•"/>
              <a:tabLst>
                <a:tab pos="323850" algn="l"/>
              </a:tabLst>
            </a:pPr>
            <a:r>
              <a:rPr kumimoji="0" lang="en-US" sz="2000" b="0" i="1" u="none" strike="noStrike" cap="none" normalizeH="0" baseline="0" dirty="0" smtClean="0">
                <a:ln>
                  <a:noFill/>
                </a:ln>
                <a:latin typeface="Arial" pitchFamily="34" charset="0"/>
                <a:ea typeface="Times New Roman" pitchFamily="18" charset="0"/>
                <a:cs typeface="Arial" pitchFamily="34" charset="0"/>
              </a:rPr>
              <a:t> What can be done to protect them ( nature, human life )?</a:t>
            </a:r>
          </a:p>
          <a:p>
            <a:pPr marL="0" marR="0" lvl="0" indent="0" algn="l" defTabSz="914400" rtl="0" eaLnBrk="1" fontAlgn="base" latinLnBrk="0" hangingPunct="1">
              <a:lnSpc>
                <a:spcPct val="100000"/>
              </a:lnSpc>
              <a:spcBef>
                <a:spcPct val="0"/>
              </a:spcBef>
              <a:spcAft>
                <a:spcPct val="0"/>
              </a:spcAft>
              <a:buClrTx/>
              <a:buSzTx/>
              <a:buFontTx/>
              <a:buChar char="•"/>
              <a:tabLst>
                <a:tab pos="323850" algn="l"/>
              </a:tabLst>
            </a:pPr>
            <a:endParaRPr kumimoji="0" lang="ru-RU" sz="2000" b="0" i="1" u="none" strike="noStrike" cap="none" normalizeH="0" baseline="0" dirty="0" smtClean="0">
              <a:ln>
                <a:noFill/>
              </a:ln>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323850" algn="l"/>
              </a:tabLst>
            </a:pPr>
            <a:r>
              <a:rPr kumimoji="0" lang="en-US" sz="2000" b="0" i="1" u="none" strike="noStrike" cap="none" normalizeH="0" baseline="0" dirty="0" smtClean="0">
                <a:ln>
                  <a:noFill/>
                </a:ln>
                <a:latin typeface="Arial" pitchFamily="34" charset="0"/>
                <a:ea typeface="Times New Roman" pitchFamily="18" charset="0"/>
                <a:cs typeface="Arial" pitchFamily="34" charset="0"/>
              </a:rPr>
              <a:t> We live in a changeable world.</a:t>
            </a:r>
          </a:p>
          <a:p>
            <a:pPr marL="0" marR="0" lvl="0" indent="0" algn="l" defTabSz="914400" rtl="0" eaLnBrk="0" fontAlgn="base" latinLnBrk="0" hangingPunct="0">
              <a:lnSpc>
                <a:spcPct val="100000"/>
              </a:lnSpc>
              <a:spcBef>
                <a:spcPct val="0"/>
              </a:spcBef>
              <a:spcAft>
                <a:spcPct val="0"/>
              </a:spcAft>
              <a:buClrTx/>
              <a:buSzTx/>
              <a:buFontTx/>
              <a:buChar char="•"/>
              <a:tabLst>
                <a:tab pos="323850" algn="l"/>
              </a:tabLst>
            </a:pPr>
            <a:endParaRPr kumimoji="0" lang="ru-RU" sz="2000" b="0" i="1" u="none" strike="noStrike" cap="none" normalizeH="0" baseline="0" dirty="0" smtClean="0">
              <a:ln>
                <a:noFill/>
              </a:ln>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323850" algn="l"/>
              </a:tabLst>
            </a:pPr>
            <a:r>
              <a:rPr kumimoji="0" lang="en-US" sz="2000" b="0" i="1" u="none" strike="noStrike" cap="none" normalizeH="0" baseline="0" dirty="0" smtClean="0">
                <a:ln>
                  <a:noFill/>
                </a:ln>
                <a:latin typeface="Arial" pitchFamily="34" charset="0"/>
                <a:ea typeface="Times New Roman" pitchFamily="18" charset="0"/>
                <a:cs typeface="Arial" pitchFamily="34" charset="0"/>
              </a:rPr>
              <a:t> Millions of people all over the world fight against pollution.</a:t>
            </a:r>
          </a:p>
          <a:p>
            <a:pPr marL="0" marR="0" lvl="0" indent="0" algn="l" defTabSz="914400" rtl="0" eaLnBrk="0" fontAlgn="base" latinLnBrk="0" hangingPunct="0">
              <a:lnSpc>
                <a:spcPct val="100000"/>
              </a:lnSpc>
              <a:spcBef>
                <a:spcPct val="0"/>
              </a:spcBef>
              <a:spcAft>
                <a:spcPct val="0"/>
              </a:spcAft>
              <a:buClrTx/>
              <a:buSzTx/>
              <a:buFontTx/>
              <a:buChar char="•"/>
              <a:tabLst>
                <a:tab pos="323850" algn="l"/>
              </a:tabLst>
            </a:pPr>
            <a:endParaRPr kumimoji="0" lang="ru-RU" sz="2000" b="0" i="1" u="none" strike="noStrike" cap="none" normalizeH="0" baseline="0" dirty="0" smtClean="0">
              <a:ln>
                <a:noFill/>
              </a:ln>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323850" algn="l"/>
              </a:tabLst>
            </a:pPr>
            <a:r>
              <a:rPr kumimoji="0" lang="en-US" sz="2000" b="0" i="1" u="none" strike="noStrike" cap="none" normalizeH="0" baseline="0" dirty="0" smtClean="0">
                <a:ln>
                  <a:noFill/>
                </a:ln>
                <a:latin typeface="Arial" pitchFamily="34" charset="0"/>
                <a:ea typeface="Times New Roman" pitchFamily="18" charset="0"/>
                <a:cs typeface="Arial" pitchFamily="34" charset="0"/>
              </a:rPr>
              <a:t> Wastes  is another problem of big cities.</a:t>
            </a:r>
          </a:p>
          <a:p>
            <a:pPr marL="0" marR="0" lvl="0" indent="0" algn="l" defTabSz="914400" rtl="0" eaLnBrk="0" fontAlgn="base" latinLnBrk="0" hangingPunct="0">
              <a:lnSpc>
                <a:spcPct val="100000"/>
              </a:lnSpc>
              <a:spcBef>
                <a:spcPct val="0"/>
              </a:spcBef>
              <a:spcAft>
                <a:spcPct val="0"/>
              </a:spcAft>
              <a:buClrTx/>
              <a:buSzTx/>
              <a:buFontTx/>
              <a:buChar char="•"/>
              <a:tabLst>
                <a:tab pos="323850" algn="l"/>
              </a:tabLst>
            </a:pPr>
            <a:endParaRPr kumimoji="0" lang="ru-RU" sz="2000" b="0" i="1" u="none" strike="noStrike" cap="none" normalizeH="0" baseline="0" dirty="0" smtClean="0">
              <a:ln>
                <a:noFill/>
              </a:ln>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323850" algn="l"/>
              </a:tabLst>
            </a:pPr>
            <a:r>
              <a:rPr kumimoji="0" lang="en-US" sz="2000" b="0" i="1" u="none" strike="noStrike" cap="none" normalizeH="0" baseline="0" dirty="0" smtClean="0">
                <a:ln>
                  <a:noFill/>
                </a:ln>
                <a:latin typeface="Arial" pitchFamily="34" charset="0"/>
                <a:ea typeface="Times New Roman" pitchFamily="18" charset="0"/>
                <a:cs typeface="Arial" pitchFamily="34" charset="0"/>
              </a:rPr>
              <a:t> Wastes from the factories contaminate water, plants and soil.</a:t>
            </a:r>
          </a:p>
          <a:p>
            <a:pPr marL="0" marR="0" lvl="0" indent="0" algn="l" defTabSz="914400" rtl="0" eaLnBrk="0" fontAlgn="base" latinLnBrk="0" hangingPunct="0">
              <a:lnSpc>
                <a:spcPct val="100000"/>
              </a:lnSpc>
              <a:spcBef>
                <a:spcPct val="0"/>
              </a:spcBef>
              <a:spcAft>
                <a:spcPct val="0"/>
              </a:spcAft>
              <a:buClrTx/>
              <a:buSzTx/>
              <a:tabLst>
                <a:tab pos="323850" algn="l"/>
              </a:tabLst>
            </a:pPr>
            <a:endParaRPr kumimoji="0" lang="ru-RU" sz="2000" b="0" i="1" u="none" strike="noStrike" cap="none" normalizeH="0" baseline="0" dirty="0" smtClean="0">
              <a:ln>
                <a:noFill/>
              </a:ln>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323850" algn="l"/>
              </a:tabLst>
            </a:pPr>
            <a:r>
              <a:rPr kumimoji="0" lang="en-US" sz="2000" b="0" i="1" u="none" strike="noStrike" cap="none" normalizeH="0" baseline="0" dirty="0" smtClean="0">
                <a:ln>
                  <a:noFill/>
                </a:ln>
                <a:latin typeface="Arial" pitchFamily="34" charset="0"/>
                <a:ea typeface="Times New Roman" pitchFamily="18" charset="0"/>
                <a:cs typeface="Arial" pitchFamily="34" charset="0"/>
              </a:rPr>
              <a:t> There are many problems of the environment.</a:t>
            </a:r>
          </a:p>
          <a:p>
            <a:pPr marL="0" marR="0" lvl="0" indent="0" algn="l" defTabSz="914400" rtl="0" eaLnBrk="0" fontAlgn="base" latinLnBrk="0" hangingPunct="0">
              <a:lnSpc>
                <a:spcPct val="100000"/>
              </a:lnSpc>
              <a:spcBef>
                <a:spcPct val="0"/>
              </a:spcBef>
              <a:spcAft>
                <a:spcPct val="0"/>
              </a:spcAft>
              <a:buClrTx/>
              <a:buSzTx/>
              <a:buFontTx/>
              <a:buChar char="•"/>
              <a:tabLst>
                <a:tab pos="323850" algn="l"/>
              </a:tabLst>
            </a:pPr>
            <a:endParaRPr kumimoji="0" lang="ru-RU" sz="2000" b="0" i="1" u="none" strike="noStrike" cap="none" normalizeH="0" baseline="0" dirty="0" smtClean="0">
              <a:ln>
                <a:noFill/>
              </a:ln>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323850" algn="l"/>
              </a:tabLst>
            </a:pPr>
            <a:r>
              <a:rPr kumimoji="0" lang="en-US" sz="2000" b="0" i="1" u="none" strike="noStrike" cap="none" normalizeH="0" baseline="0" dirty="0" smtClean="0">
                <a:ln>
                  <a:noFill/>
                </a:ln>
                <a:latin typeface="Arial" pitchFamily="34" charset="0"/>
                <a:ea typeface="Times New Roman" pitchFamily="18" charset="0"/>
                <a:cs typeface="Arial" pitchFamily="34" charset="0"/>
              </a:rPr>
              <a:t> Pollution is the greatest problem for humanity today.</a:t>
            </a:r>
          </a:p>
          <a:p>
            <a:pPr marL="0" marR="0" lvl="0" indent="0" algn="l" defTabSz="914400" rtl="0" eaLnBrk="0" fontAlgn="base" latinLnBrk="0" hangingPunct="0">
              <a:lnSpc>
                <a:spcPct val="100000"/>
              </a:lnSpc>
              <a:spcBef>
                <a:spcPct val="0"/>
              </a:spcBef>
              <a:spcAft>
                <a:spcPct val="0"/>
              </a:spcAft>
              <a:buClrTx/>
              <a:buSzTx/>
              <a:buFontTx/>
              <a:buChar char="•"/>
              <a:tabLst>
                <a:tab pos="323850" algn="l"/>
              </a:tabLst>
            </a:pPr>
            <a:endParaRPr kumimoji="0" lang="ru-RU" sz="2000" b="0" i="1" u="none" strike="noStrike" cap="none" normalizeH="0" baseline="0" dirty="0" smtClean="0">
              <a:ln>
                <a:noFill/>
              </a:ln>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323850" algn="l"/>
              </a:tabLst>
            </a:pPr>
            <a:r>
              <a:rPr kumimoji="0" lang="en-US" sz="2000" b="0" i="1" u="none" strike="noStrike" cap="none" normalizeH="0" baseline="0" dirty="0" smtClean="0">
                <a:ln>
                  <a:noFill/>
                </a:ln>
                <a:latin typeface="Arial" pitchFamily="34" charset="0"/>
                <a:ea typeface="Times New Roman" pitchFamily="18" charset="0"/>
                <a:cs typeface="Arial" pitchFamily="34" charset="0"/>
              </a:rPr>
              <a:t> Chernobyl nuclear disaster in 1986 showed that energy can be extremely dangerous.</a:t>
            </a:r>
            <a:endParaRPr kumimoji="0" lang="en-US" sz="2000" b="0" i="1" u="none" strike="noStrike" cap="none" normalizeH="0" baseline="0" dirty="0" smtClean="0">
              <a:ln>
                <a:noFill/>
              </a:ln>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050">
                                            <p:txEl>
                                              <p:pRg st="0" end="0"/>
                                            </p:txEl>
                                          </p:spTgt>
                                        </p:tgtEl>
                                        <p:attrNameLst>
                                          <p:attrName>style.visibility</p:attrName>
                                        </p:attrNameLst>
                                      </p:cBhvr>
                                      <p:to>
                                        <p:strVal val="visible"/>
                                      </p:to>
                                    </p:set>
                                    <p:animEffect transition="in" filter="wipe(down)">
                                      <p:cBhvr>
                                        <p:cTn id="7" dur="500"/>
                                        <p:tgtEl>
                                          <p:spTgt spid="205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050">
                                            <p:txEl>
                                              <p:pRg st="2" end="2"/>
                                            </p:txEl>
                                          </p:spTgt>
                                        </p:tgtEl>
                                        <p:attrNameLst>
                                          <p:attrName>style.visibility</p:attrName>
                                        </p:attrNameLst>
                                      </p:cBhvr>
                                      <p:to>
                                        <p:strVal val="visible"/>
                                      </p:to>
                                    </p:set>
                                    <p:animEffect transition="in" filter="wipe(down)">
                                      <p:cBhvr>
                                        <p:cTn id="12" dur="500"/>
                                        <p:tgtEl>
                                          <p:spTgt spid="2050">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050">
                                            <p:txEl>
                                              <p:pRg st="4" end="4"/>
                                            </p:txEl>
                                          </p:spTgt>
                                        </p:tgtEl>
                                        <p:attrNameLst>
                                          <p:attrName>style.visibility</p:attrName>
                                        </p:attrNameLst>
                                      </p:cBhvr>
                                      <p:to>
                                        <p:strVal val="visible"/>
                                      </p:to>
                                    </p:set>
                                    <p:animEffect transition="in" filter="wipe(down)">
                                      <p:cBhvr>
                                        <p:cTn id="17" dur="500"/>
                                        <p:tgtEl>
                                          <p:spTgt spid="2050">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2050">
                                            <p:txEl>
                                              <p:pRg st="6" end="6"/>
                                            </p:txEl>
                                          </p:spTgt>
                                        </p:tgtEl>
                                        <p:attrNameLst>
                                          <p:attrName>style.visibility</p:attrName>
                                        </p:attrNameLst>
                                      </p:cBhvr>
                                      <p:to>
                                        <p:strVal val="visible"/>
                                      </p:to>
                                    </p:set>
                                    <p:animEffect transition="in" filter="wipe(down)">
                                      <p:cBhvr>
                                        <p:cTn id="22" dur="500"/>
                                        <p:tgtEl>
                                          <p:spTgt spid="2050">
                                            <p:txEl>
                                              <p:pRg st="6" end="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2050">
                                            <p:txEl>
                                              <p:pRg st="8" end="8"/>
                                            </p:txEl>
                                          </p:spTgt>
                                        </p:tgtEl>
                                        <p:attrNameLst>
                                          <p:attrName>style.visibility</p:attrName>
                                        </p:attrNameLst>
                                      </p:cBhvr>
                                      <p:to>
                                        <p:strVal val="visible"/>
                                      </p:to>
                                    </p:set>
                                    <p:animEffect transition="in" filter="wipe(down)">
                                      <p:cBhvr>
                                        <p:cTn id="27" dur="500"/>
                                        <p:tgtEl>
                                          <p:spTgt spid="2050">
                                            <p:txEl>
                                              <p:pRg st="8" end="8"/>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2050">
                                            <p:txEl>
                                              <p:pRg st="10" end="10"/>
                                            </p:txEl>
                                          </p:spTgt>
                                        </p:tgtEl>
                                        <p:attrNameLst>
                                          <p:attrName>style.visibility</p:attrName>
                                        </p:attrNameLst>
                                      </p:cBhvr>
                                      <p:to>
                                        <p:strVal val="visible"/>
                                      </p:to>
                                    </p:set>
                                    <p:animEffect transition="in" filter="wipe(down)">
                                      <p:cBhvr>
                                        <p:cTn id="32" dur="500"/>
                                        <p:tgtEl>
                                          <p:spTgt spid="2050">
                                            <p:txEl>
                                              <p:pRg st="10" end="1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2050">
                                            <p:txEl>
                                              <p:pRg st="12" end="12"/>
                                            </p:txEl>
                                          </p:spTgt>
                                        </p:tgtEl>
                                        <p:attrNameLst>
                                          <p:attrName>style.visibility</p:attrName>
                                        </p:attrNameLst>
                                      </p:cBhvr>
                                      <p:to>
                                        <p:strVal val="visible"/>
                                      </p:to>
                                    </p:set>
                                    <p:animEffect transition="in" filter="wipe(down)">
                                      <p:cBhvr>
                                        <p:cTn id="37" dur="500"/>
                                        <p:tgtEl>
                                          <p:spTgt spid="2050">
                                            <p:txEl>
                                              <p:pRg st="12" end="12"/>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2050">
                                            <p:txEl>
                                              <p:pRg st="14" end="14"/>
                                            </p:txEl>
                                          </p:spTgt>
                                        </p:tgtEl>
                                        <p:attrNameLst>
                                          <p:attrName>style.visibility</p:attrName>
                                        </p:attrNameLst>
                                      </p:cBhvr>
                                      <p:to>
                                        <p:strVal val="visible"/>
                                      </p:to>
                                    </p:set>
                                    <p:animEffect transition="in" filter="wipe(down)">
                                      <p:cBhvr>
                                        <p:cTn id="42" dur="500"/>
                                        <p:tgtEl>
                                          <p:spTgt spid="2050">
                                            <p:txEl>
                                              <p:pRg st="14" end="1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descr="D:\Users\Demon\Downloads\2526.image_middle.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descr="D:\Users\Demon\Desktop\Новая папка (2)\сканирование0004.jpg"/>
          <p:cNvPicPr>
            <a:picLocks noChangeAspect="1" noChangeArrowheads="1"/>
          </p:cNvPicPr>
          <p:nvPr/>
        </p:nvPicPr>
        <p:blipFill>
          <a:blip r:embed="rId2"/>
          <a:srcRect/>
          <a:stretch>
            <a:fillRect/>
          </a:stretch>
        </p:blipFill>
        <p:spPr bwMode="auto">
          <a:xfrm>
            <a:off x="-1" y="-1"/>
            <a:ext cx="9358347" cy="6869669"/>
          </a:xfrm>
          <a:prstGeom prst="rect">
            <a:avLst/>
          </a:prstGeom>
          <a:no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500042"/>
            <a:ext cx="8229600" cy="1143000"/>
          </a:xfrm>
        </p:spPr>
        <p:txBody>
          <a:bodyPr/>
          <a:lstStyle/>
          <a:p>
            <a:pPr algn="ctr"/>
            <a:r>
              <a:rPr lang="en-US" i="1" dirty="0" smtClean="0">
                <a:effectLst>
                  <a:outerShdw blurRad="38100" dist="38100" dir="2700000" algn="tl">
                    <a:srgbClr val="000000">
                      <a:alpha val="43137"/>
                    </a:srgbClr>
                  </a:outerShdw>
                </a:effectLst>
              </a:rPr>
              <a:t>Aim</a:t>
            </a:r>
            <a:endParaRPr lang="ru-RU" i="1" dirty="0">
              <a:effectLst>
                <a:outerShdw blurRad="38100" dist="38100" dir="2700000" algn="tl">
                  <a:srgbClr val="000000">
                    <a:alpha val="43137"/>
                  </a:srgbClr>
                </a:outerShdw>
              </a:effectLst>
            </a:endParaRPr>
          </a:p>
        </p:txBody>
      </p:sp>
      <p:sp>
        <p:nvSpPr>
          <p:cNvPr id="3" name="Содержимое 2"/>
          <p:cNvSpPr>
            <a:spLocks noGrp="1"/>
          </p:cNvSpPr>
          <p:nvPr>
            <p:ph idx="1"/>
          </p:nvPr>
        </p:nvSpPr>
        <p:spPr/>
        <p:txBody>
          <a:bodyPr>
            <a:normAutofit/>
          </a:bodyPr>
          <a:lstStyle/>
          <a:p>
            <a:pPr marL="514350" indent="-514350">
              <a:buFont typeface="+mj-lt"/>
              <a:buAutoNum type="arabicPeriod"/>
            </a:pPr>
            <a:r>
              <a:rPr lang="en-US" i="1" dirty="0" smtClean="0">
                <a:effectLst>
                  <a:outerShdw blurRad="38100" dist="38100" dir="2700000" algn="tl">
                    <a:srgbClr val="000000">
                      <a:alpha val="43137"/>
                    </a:srgbClr>
                  </a:outerShdw>
                </a:effectLst>
              </a:rPr>
              <a:t>To develop communication skills, critical thinking, cross-cultural awareness though project work;</a:t>
            </a:r>
          </a:p>
          <a:p>
            <a:pPr marL="514350" lvl="0" indent="-514350">
              <a:buFont typeface="+mj-lt"/>
              <a:buAutoNum type="arabicPeriod"/>
            </a:pPr>
            <a:r>
              <a:rPr lang="en-US" i="1" dirty="0" smtClean="0">
                <a:effectLst>
                  <a:outerShdw blurRad="38100" dist="38100" dir="2700000" algn="tl">
                    <a:srgbClr val="000000">
                      <a:alpha val="43137"/>
                    </a:srgbClr>
                  </a:outerShdw>
                </a:effectLst>
              </a:rPr>
              <a:t>To encourage responsible leadership, stimulate research activities using new technologies;</a:t>
            </a:r>
            <a:endParaRPr lang="ru-RU" i="1" dirty="0" smtClean="0">
              <a:effectLst>
                <a:outerShdw blurRad="38100" dist="38100" dir="2700000" algn="tl">
                  <a:srgbClr val="000000">
                    <a:alpha val="43137"/>
                  </a:srgbClr>
                </a:outerShdw>
              </a:effectLst>
            </a:endParaRPr>
          </a:p>
          <a:p>
            <a:pPr marL="514350" lvl="0" indent="-514350">
              <a:buFont typeface="+mj-lt"/>
              <a:buAutoNum type="arabicPeriod"/>
            </a:pPr>
            <a:r>
              <a:rPr lang="en-US" i="1" dirty="0" smtClean="0">
                <a:effectLst>
                  <a:outerShdw blurRad="38100" dist="38100" dir="2700000" algn="tl">
                    <a:srgbClr val="000000">
                      <a:alpha val="43137"/>
                    </a:srgbClr>
                  </a:outerShdw>
                </a:effectLst>
              </a:rPr>
              <a:t>To help students to understand the global threats </a:t>
            </a:r>
            <a:r>
              <a:rPr lang="en-US" i="1" dirty="0" smtClean="0">
                <a:effectLst>
                  <a:outerShdw blurRad="38100" dist="38100" dir="2700000" algn="tl">
                    <a:srgbClr val="000000">
                      <a:alpha val="43137"/>
                    </a:srgbClr>
                  </a:outerShdw>
                </a:effectLst>
              </a:rPr>
              <a:t>facing </a:t>
            </a:r>
            <a:r>
              <a:rPr lang="en-US" i="1" dirty="0" smtClean="0">
                <a:effectLst>
                  <a:outerShdw blurRad="38100" dist="38100" dir="2700000" algn="tl">
                    <a:srgbClr val="000000">
                      <a:alpha val="43137"/>
                    </a:srgbClr>
                  </a:outerShdw>
                </a:effectLst>
              </a:rPr>
              <a:t>our planet and take actions to improve the situation;</a:t>
            </a:r>
            <a:endParaRPr lang="ru-RU" i="1" dirty="0" smtClean="0">
              <a:effectLst>
                <a:outerShdw blurRad="38100" dist="38100" dir="2700000" algn="tl">
                  <a:srgbClr val="000000">
                    <a:alpha val="43137"/>
                  </a:srgbClr>
                </a:outerShdw>
              </a:effectLst>
            </a:endParaRPr>
          </a:p>
          <a:p>
            <a:pPr marL="514350" lvl="0" indent="-514350">
              <a:buFont typeface="+mj-lt"/>
              <a:buAutoNum type="arabicPeriod"/>
            </a:pPr>
            <a:r>
              <a:rPr lang="en-US" i="1" dirty="0" smtClean="0">
                <a:effectLst>
                  <a:outerShdw blurRad="38100" dist="38100" dir="2700000" algn="tl">
                    <a:srgbClr val="000000">
                      <a:alpha val="43137"/>
                    </a:srgbClr>
                  </a:outerShdw>
                </a:effectLst>
              </a:rPr>
              <a:t>To provide opportunities for developing students’ speaking skills based on vocabulary according to the topic of the lesson.</a:t>
            </a:r>
            <a:endParaRPr lang="ru-RU" i="1" dirty="0" smtClean="0">
              <a:effectLst>
                <a:outerShdw blurRad="38100" dist="38100" dir="2700000" algn="tl">
                  <a:srgbClr val="000000">
                    <a:alpha val="43137"/>
                  </a:srgbClr>
                </a:outerShdw>
              </a:effectLst>
            </a:endParaRPr>
          </a:p>
          <a:p>
            <a:pPr marL="514350" indent="-514350">
              <a:buFont typeface="+mj-lt"/>
              <a:buAutoNum type="arabicPeriod"/>
            </a:pPr>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0" presetClass="entr" presetSubtype="0"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1200"/>
                            </p:stCondLst>
                            <p:childTnLst>
                              <p:par>
                                <p:cTn id="11" presetID="1" presetClass="entr" presetSubtype="0"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descr="D:\Users\Demon\Downloads\1264029520.jpg"/>
          <p:cNvPicPr>
            <a:picLocks noChangeAspect="1" noChangeArrowheads="1"/>
          </p:cNvPicPr>
          <p:nvPr/>
        </p:nvPicPr>
        <p:blipFill>
          <a:blip r:embed="rId2"/>
          <a:srcRect/>
          <a:stretch>
            <a:fillRect/>
          </a:stretch>
        </p:blipFill>
        <p:spPr bwMode="auto">
          <a:xfrm>
            <a:off x="-1" y="0"/>
            <a:ext cx="9144001" cy="6858000"/>
          </a:xfrm>
          <a:prstGeom prst="rect">
            <a:avLst/>
          </a:prstGeom>
          <a:noFill/>
        </p:spPr>
      </p:pic>
      <p:pic>
        <p:nvPicPr>
          <p:cNvPr id="32771" name="Picture 3" descr="D:\Users\Demon\Downloads\1264029520.jpg"/>
          <p:cNvPicPr>
            <a:picLocks noChangeAspect="1" noChangeArrowheads="1"/>
          </p:cNvPicPr>
          <p:nvPr/>
        </p:nvPicPr>
        <p:blipFill>
          <a:blip r:embed="rId3"/>
          <a:srcRect/>
          <a:stretch>
            <a:fillRect/>
          </a:stretch>
        </p:blipFill>
        <p:spPr bwMode="auto">
          <a:xfrm>
            <a:off x="0" y="0"/>
            <a:ext cx="9103899" cy="6858000"/>
          </a:xfrm>
          <a:prstGeom prst="rect">
            <a:avLst/>
          </a:prstGeom>
          <a:noFill/>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descr="D:\Users\Demon\Desktop\Новая папка (2)\сканирование0015.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descr="D:\Users\Demon\Desktop\Новая папка (2)\сканирование0016.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2" descr="D:\Users\Demon\Desktop\Новая папка (2)\сканирование0010.jpg"/>
          <p:cNvPicPr>
            <a:picLocks noChangeAspect="1" noChangeArrowheads="1"/>
          </p:cNvPicPr>
          <p:nvPr/>
        </p:nvPicPr>
        <p:blipFill>
          <a:blip r:embed="rId2"/>
          <a:srcRect/>
          <a:stretch>
            <a:fillRect/>
          </a:stretch>
        </p:blipFill>
        <p:spPr bwMode="auto">
          <a:xfrm>
            <a:off x="0" y="-285776"/>
            <a:ext cx="9144000" cy="7553326"/>
          </a:xfrm>
          <a:prstGeom prst="rect">
            <a:avLst/>
          </a:prstGeom>
          <a:noFill/>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2" descr="D:\Users\Demon\Desktop\Новая папка (2)\сканирование0013.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2" descr="D:\Users\Demon\Desktop\Новая папка (2)\сканирование0011.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5" name="Picture 3" descr="D:\Users\Demon\Desktop\Новая папка (2)\сканирование0001.jpg"/>
          <p:cNvPicPr>
            <a:picLocks noChangeAspect="1" noChangeArrowheads="1"/>
          </p:cNvPicPr>
          <p:nvPr/>
        </p:nvPicPr>
        <p:blipFill>
          <a:blip r:embed="rId2"/>
          <a:srcRect/>
          <a:stretch>
            <a:fillRect/>
          </a:stretch>
        </p:blipFill>
        <p:spPr bwMode="auto">
          <a:xfrm rot="5400000">
            <a:off x="571492" y="-1214458"/>
            <a:ext cx="8001016" cy="9144000"/>
          </a:xfrm>
          <a:prstGeom prst="rect">
            <a:avLst/>
          </a:prstGeom>
          <a:noFill/>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111.avi">
            <a:hlinkClick r:id="" action="ppaction://media"/>
          </p:cNvPr>
          <p:cNvPicPr>
            <a:picLocks noRot="1" noChangeAspect="1"/>
          </p:cNvPicPr>
          <p:nvPr>
            <a:videoFile r:link="rId1"/>
          </p:nvPr>
        </p:nvPicPr>
        <p:blipFill>
          <a:blip r:embed="rId3"/>
          <a:stretch>
            <a:fillRect/>
          </a:stretch>
        </p:blipFill>
        <p:spPr>
          <a:xfrm>
            <a:off x="0" y="0"/>
            <a:ext cx="9144000" cy="6858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1904"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fullScrn="1">
              <p:cMediaNode>
                <p:cTn id="7" fill="hold" display="0">
                  <p:stCondLst>
                    <p:cond delay="indefinite"/>
                  </p:stCondLst>
                  <p:endCondLst>
                    <p:cond evt="onNext" delay="0">
                      <p:tgtEl>
                        <p:sldTgt/>
                      </p:tgtEl>
                    </p:cond>
                    <p:cond evt="onPrev" delay="0">
                      <p:tgtEl>
                        <p:sldTgt/>
                      </p:tgtEl>
                    </p:cond>
                  </p:end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39938" name="Picture 2" descr="D:\Users\Demon\Desktop\Новая папка (2)\сканирование0003.jpg"/>
          <p:cNvPicPr>
            <a:picLocks noChangeAspect="1" noChangeArrowheads="1"/>
          </p:cNvPicPr>
          <p:nvPr/>
        </p:nvPicPr>
        <p:blipFill>
          <a:blip r:embed="rId2"/>
          <a:srcRect/>
          <a:stretch>
            <a:fillRect/>
          </a:stretch>
        </p:blipFill>
        <p:spPr bwMode="auto">
          <a:xfrm>
            <a:off x="0" y="-214338"/>
            <a:ext cx="9144000" cy="7358114"/>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en-US" sz="3600" i="1" dirty="0" smtClean="0">
                <a:effectLst>
                  <a:outerShdw blurRad="38100" dist="38100" dir="2700000" algn="tl">
                    <a:srgbClr val="000000">
                      <a:alpha val="43137"/>
                    </a:srgbClr>
                  </a:outerShdw>
                </a:effectLst>
              </a:rPr>
              <a:t>BY THE END OF THE LESSON STUDENTS </a:t>
            </a:r>
            <a:br>
              <a:rPr lang="en-US" sz="3600" i="1" dirty="0" smtClean="0">
                <a:effectLst>
                  <a:outerShdw blurRad="38100" dist="38100" dir="2700000" algn="tl">
                    <a:srgbClr val="000000">
                      <a:alpha val="43137"/>
                    </a:srgbClr>
                  </a:outerShdw>
                </a:effectLst>
              </a:rPr>
            </a:br>
            <a:r>
              <a:rPr lang="en-US" sz="3600" i="1" dirty="0" smtClean="0">
                <a:effectLst>
                  <a:outerShdw blurRad="38100" dist="38100" dir="2700000" algn="tl">
                    <a:srgbClr val="000000">
                      <a:alpha val="43137"/>
                    </a:srgbClr>
                  </a:outerShdw>
                </a:effectLst>
              </a:rPr>
              <a:t>WILL BE ABLE TO:</a:t>
            </a:r>
            <a:endParaRPr lang="ru-RU" sz="3600" i="1" dirty="0">
              <a:effectLst>
                <a:outerShdw blurRad="38100" dist="38100" dir="2700000" algn="tl">
                  <a:srgbClr val="000000">
                    <a:alpha val="43137"/>
                  </a:srgbClr>
                </a:outerShdw>
              </a:effectLst>
            </a:endParaRPr>
          </a:p>
        </p:txBody>
      </p:sp>
      <p:sp>
        <p:nvSpPr>
          <p:cNvPr id="3" name="Содержимое 2"/>
          <p:cNvSpPr>
            <a:spLocks noGrp="1"/>
          </p:cNvSpPr>
          <p:nvPr>
            <p:ph idx="1"/>
          </p:nvPr>
        </p:nvSpPr>
        <p:spPr/>
        <p:txBody>
          <a:bodyPr>
            <a:normAutofit/>
          </a:bodyPr>
          <a:lstStyle/>
          <a:p>
            <a:pPr lvl="0">
              <a:buFont typeface="Wingdings" pitchFamily="2" charset="2"/>
              <a:buChar char="v"/>
            </a:pPr>
            <a:r>
              <a:rPr lang="en-US" dirty="0" smtClean="0"/>
              <a:t> </a:t>
            </a:r>
            <a:r>
              <a:rPr lang="en-US" i="1" dirty="0" smtClean="0">
                <a:effectLst>
                  <a:outerShdw blurRad="38100" dist="38100" dir="2700000" algn="tl">
                    <a:srgbClr val="000000">
                      <a:alpha val="43137"/>
                    </a:srgbClr>
                  </a:outerShdw>
                </a:effectLst>
              </a:rPr>
              <a:t>answer factual questions about environmental problems;</a:t>
            </a:r>
          </a:p>
          <a:p>
            <a:pPr lvl="0">
              <a:buFont typeface="Wingdings" pitchFamily="2" charset="2"/>
              <a:buChar char="v"/>
            </a:pPr>
            <a:endParaRPr lang="ru-RU" i="1" dirty="0" smtClean="0">
              <a:effectLst>
                <a:outerShdw blurRad="38100" dist="38100" dir="2700000" algn="tl">
                  <a:srgbClr val="000000">
                    <a:alpha val="43137"/>
                  </a:srgbClr>
                </a:outerShdw>
              </a:effectLst>
            </a:endParaRPr>
          </a:p>
          <a:p>
            <a:pPr lvl="0">
              <a:buFont typeface="Wingdings" pitchFamily="2" charset="2"/>
              <a:buChar char="v"/>
            </a:pPr>
            <a:r>
              <a:rPr lang="en-US" i="1" dirty="0" smtClean="0">
                <a:effectLst>
                  <a:outerShdw blurRad="38100" dist="38100" dir="2700000" algn="tl">
                    <a:srgbClr val="000000">
                      <a:alpha val="43137"/>
                    </a:srgbClr>
                  </a:outerShdw>
                </a:effectLst>
              </a:rPr>
              <a:t>work in groups to practice grammar and vocabulary of the lesson;</a:t>
            </a:r>
          </a:p>
          <a:p>
            <a:pPr lvl="0">
              <a:buFont typeface="Wingdings" pitchFamily="2" charset="2"/>
              <a:buChar char="v"/>
            </a:pPr>
            <a:endParaRPr lang="ru-RU" i="1" dirty="0" smtClean="0">
              <a:effectLst>
                <a:outerShdw blurRad="38100" dist="38100" dir="2700000" algn="tl">
                  <a:srgbClr val="000000">
                    <a:alpha val="43137"/>
                  </a:srgbClr>
                </a:outerShdw>
              </a:effectLst>
            </a:endParaRPr>
          </a:p>
          <a:p>
            <a:pPr lvl="0">
              <a:buFont typeface="Wingdings" pitchFamily="2" charset="2"/>
              <a:buChar char="v"/>
            </a:pPr>
            <a:r>
              <a:rPr lang="en-US" i="1" dirty="0" smtClean="0">
                <a:effectLst>
                  <a:outerShdw blurRad="38100" dist="38100" dir="2700000" algn="tl">
                    <a:srgbClr val="000000">
                      <a:alpha val="43137"/>
                    </a:srgbClr>
                  </a:outerShdw>
                </a:effectLst>
              </a:rPr>
              <a:t>complete the gaps in the sentences;</a:t>
            </a:r>
          </a:p>
          <a:p>
            <a:pPr lvl="0">
              <a:buFont typeface="Wingdings" pitchFamily="2" charset="2"/>
              <a:buChar char="v"/>
            </a:pPr>
            <a:endParaRPr lang="ru-RU" i="1" dirty="0" smtClean="0">
              <a:effectLst>
                <a:outerShdw blurRad="38100" dist="38100" dir="2700000" algn="tl">
                  <a:srgbClr val="000000">
                    <a:alpha val="43137"/>
                  </a:srgbClr>
                </a:outerShdw>
              </a:effectLst>
            </a:endParaRPr>
          </a:p>
          <a:p>
            <a:pPr lvl="0">
              <a:buFont typeface="Wingdings" pitchFamily="2" charset="2"/>
              <a:buChar char="v"/>
            </a:pPr>
            <a:r>
              <a:rPr lang="en-US" i="1" dirty="0" smtClean="0">
                <a:effectLst>
                  <a:outerShdw blurRad="38100" dist="38100" dir="2700000" algn="tl">
                    <a:srgbClr val="000000">
                      <a:alpha val="43137"/>
                    </a:srgbClr>
                  </a:outerShdw>
                </a:effectLst>
              </a:rPr>
              <a:t>make conclusions.</a:t>
            </a:r>
            <a:endParaRPr lang="ru-RU" i="1" dirty="0" smtClean="0">
              <a:effectLst>
                <a:outerShdw blurRad="38100" dist="38100" dir="2700000" algn="tl">
                  <a:srgbClr val="000000">
                    <a:alpha val="43137"/>
                  </a:srgbClr>
                </a:outerShdw>
              </a:effectLst>
            </a:endParaRPr>
          </a:p>
          <a:p>
            <a:pPr>
              <a:buFont typeface="Wingdings" pitchFamily="2" charset="2"/>
              <a:buChar char="v"/>
            </a:pPr>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0" presetClass="entr" presetSubtype="0"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1"/>
                                          </p:val>
                                        </p:tav>
                                        <p:tav tm="100000">
                                          <p:val>
                                            <p:strVal val="#ppt_x"/>
                                          </p:val>
                                        </p:tav>
                                      </p:tavLst>
                                    </p:anim>
                                    <p:anim calcmode="lin" valueType="num">
                                      <p:cBhvr>
                                        <p:cTn id="9" dur="5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2450"/>
                            </p:stCondLst>
                            <p:childTnLst>
                              <p:par>
                                <p:cTn id="11" presetID="1" presetClass="entr" presetSubtype="0"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D:\Users\Demon\Desktop\eko.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2" name="Заголовок 1"/>
          <p:cNvSpPr>
            <a:spLocks noGrp="1"/>
          </p:cNvSpPr>
          <p:nvPr>
            <p:ph type="title"/>
          </p:nvPr>
        </p:nvSpPr>
        <p:spPr>
          <a:xfrm>
            <a:off x="571472" y="428604"/>
            <a:ext cx="7772400" cy="1362456"/>
          </a:xfrm>
        </p:spPr>
        <p:txBody>
          <a:bodyPr/>
          <a:lstStyle/>
          <a:p>
            <a:pPr algn="ctr"/>
            <a:r>
              <a:rPr lang="en-US" dirty="0" smtClean="0"/>
              <a:t>ECOLOGICAL PROBLEMS</a:t>
            </a:r>
            <a:endParaRPr lang="ru-RU" dirty="0"/>
          </a:p>
        </p:txBody>
      </p:sp>
      <p:sp>
        <p:nvSpPr>
          <p:cNvPr id="4" name="Скругленный прямоугольник 3"/>
          <p:cNvSpPr/>
          <p:nvPr/>
        </p:nvSpPr>
        <p:spPr>
          <a:xfrm>
            <a:off x="142844" y="2071678"/>
            <a:ext cx="2857520" cy="64294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i="1" dirty="0" smtClean="0">
                <a:solidFill>
                  <a:srgbClr val="92D050"/>
                </a:solidFill>
                <a:effectLst>
                  <a:outerShdw blurRad="38100" dist="38100" dir="2700000" algn="tl">
                    <a:srgbClr val="000000">
                      <a:alpha val="43137"/>
                    </a:srgbClr>
                  </a:outerShdw>
                </a:effectLst>
              </a:rPr>
              <a:t>water, land and air pollution</a:t>
            </a:r>
            <a:endParaRPr lang="ru-RU" sz="2000" i="1" dirty="0">
              <a:solidFill>
                <a:srgbClr val="92D050"/>
              </a:solidFill>
              <a:effectLst>
                <a:outerShdw blurRad="38100" dist="38100" dir="2700000" algn="tl">
                  <a:srgbClr val="000000">
                    <a:alpha val="43137"/>
                  </a:srgbClr>
                </a:outerShdw>
              </a:effectLst>
            </a:endParaRPr>
          </a:p>
        </p:txBody>
      </p:sp>
      <p:sp>
        <p:nvSpPr>
          <p:cNvPr id="5" name="Скругленный прямоугольник 4"/>
          <p:cNvSpPr/>
          <p:nvPr/>
        </p:nvSpPr>
        <p:spPr>
          <a:xfrm>
            <a:off x="6858016" y="1928802"/>
            <a:ext cx="2071702" cy="71438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i="1" dirty="0" smtClean="0">
                <a:solidFill>
                  <a:srgbClr val="92D050"/>
                </a:solidFill>
                <a:effectLst>
                  <a:outerShdw blurRad="38100" dist="38100" dir="2700000" algn="tl">
                    <a:srgbClr val="000000">
                      <a:alpha val="43137"/>
                    </a:srgbClr>
                  </a:outerShdw>
                </a:effectLst>
              </a:rPr>
              <a:t>greenhouse effect</a:t>
            </a:r>
          </a:p>
        </p:txBody>
      </p:sp>
      <p:sp>
        <p:nvSpPr>
          <p:cNvPr id="6" name="Скругленный прямоугольник 5"/>
          <p:cNvSpPr/>
          <p:nvPr/>
        </p:nvSpPr>
        <p:spPr>
          <a:xfrm>
            <a:off x="6143636" y="3000372"/>
            <a:ext cx="2000232" cy="64294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i="1" dirty="0" smtClean="0">
                <a:solidFill>
                  <a:srgbClr val="92D050"/>
                </a:solidFill>
                <a:effectLst>
                  <a:outerShdw blurRad="38100" dist="38100" dir="2700000" algn="tl">
                    <a:srgbClr val="000000">
                      <a:alpha val="43137"/>
                    </a:srgbClr>
                  </a:outerShdw>
                </a:effectLst>
              </a:rPr>
              <a:t>global warming</a:t>
            </a:r>
            <a:endParaRPr lang="ru-RU" sz="2000" i="1" dirty="0" smtClean="0">
              <a:solidFill>
                <a:srgbClr val="92D050"/>
              </a:solidFill>
              <a:effectLst>
                <a:outerShdw blurRad="38100" dist="38100" dir="2700000" algn="tl">
                  <a:srgbClr val="000000">
                    <a:alpha val="43137"/>
                  </a:srgbClr>
                </a:outerShdw>
              </a:effectLst>
            </a:endParaRPr>
          </a:p>
        </p:txBody>
      </p:sp>
      <p:sp>
        <p:nvSpPr>
          <p:cNvPr id="7" name="Скругленный прямоугольник 6"/>
          <p:cNvSpPr/>
          <p:nvPr/>
        </p:nvSpPr>
        <p:spPr>
          <a:xfrm>
            <a:off x="5429256" y="4286256"/>
            <a:ext cx="2714644" cy="71438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i="1" dirty="0" smtClean="0">
                <a:solidFill>
                  <a:srgbClr val="92D050"/>
                </a:solidFill>
                <a:effectLst>
                  <a:outerShdw blurRad="38100" dist="38100" dir="2700000" algn="tl">
                    <a:srgbClr val="000000">
                      <a:alpha val="43137"/>
                    </a:srgbClr>
                  </a:outerShdw>
                </a:effectLst>
              </a:rPr>
              <a:t>radiation</a:t>
            </a:r>
            <a:endParaRPr lang="ru-RU" sz="3600" i="1" dirty="0" smtClean="0">
              <a:solidFill>
                <a:srgbClr val="92D050"/>
              </a:solidFill>
              <a:effectLst>
                <a:outerShdw blurRad="38100" dist="38100" dir="2700000" algn="tl">
                  <a:srgbClr val="000000">
                    <a:alpha val="43137"/>
                  </a:srgbClr>
                </a:outerShdw>
              </a:effectLst>
            </a:endParaRPr>
          </a:p>
        </p:txBody>
      </p:sp>
      <p:sp>
        <p:nvSpPr>
          <p:cNvPr id="8" name="Скругленный прямоугольник 7"/>
          <p:cNvSpPr/>
          <p:nvPr/>
        </p:nvSpPr>
        <p:spPr>
          <a:xfrm>
            <a:off x="1214414" y="3214686"/>
            <a:ext cx="2500330" cy="71438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i="1" dirty="0" smtClean="0">
                <a:solidFill>
                  <a:srgbClr val="92D050"/>
                </a:solidFill>
                <a:effectLst>
                  <a:outerShdw blurRad="38100" dist="38100" dir="2700000" algn="tl">
                    <a:srgbClr val="000000">
                      <a:alpha val="43137"/>
                    </a:srgbClr>
                  </a:outerShdw>
                </a:effectLst>
              </a:rPr>
              <a:t>deforestation</a:t>
            </a:r>
            <a:endParaRPr lang="ru-RU" sz="2800" i="1" dirty="0" smtClean="0">
              <a:solidFill>
                <a:srgbClr val="92D050"/>
              </a:solidFill>
              <a:effectLst>
                <a:outerShdw blurRad="38100" dist="38100" dir="2700000" algn="tl">
                  <a:srgbClr val="000000">
                    <a:alpha val="43137"/>
                  </a:srgbClr>
                </a:outerShdw>
              </a:effectLst>
            </a:endParaRPr>
          </a:p>
        </p:txBody>
      </p:sp>
      <p:sp>
        <p:nvSpPr>
          <p:cNvPr id="9" name="Скругленный прямоугольник 8"/>
          <p:cNvSpPr/>
          <p:nvPr/>
        </p:nvSpPr>
        <p:spPr>
          <a:xfrm>
            <a:off x="4000496" y="5715016"/>
            <a:ext cx="2285984" cy="64294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i="1" dirty="0" smtClean="0">
                <a:solidFill>
                  <a:srgbClr val="92D050"/>
                </a:solidFill>
                <a:effectLst>
                  <a:outerShdw blurRad="38100" dist="38100" dir="2700000" algn="tl">
                    <a:srgbClr val="000000">
                      <a:alpha val="43137"/>
                    </a:srgbClr>
                  </a:outerShdw>
                </a:effectLst>
              </a:rPr>
              <a:t>litter problem</a:t>
            </a:r>
            <a:endParaRPr lang="ru-RU" sz="2000" i="1" dirty="0" smtClean="0">
              <a:solidFill>
                <a:srgbClr val="92D050"/>
              </a:solidFill>
              <a:effectLst>
                <a:outerShdw blurRad="38100" dist="38100" dir="2700000" algn="tl">
                  <a:srgbClr val="000000">
                    <a:alpha val="43137"/>
                  </a:srgbClr>
                </a:outerShdw>
              </a:effectLst>
            </a:endParaRPr>
          </a:p>
        </p:txBody>
      </p:sp>
      <p:sp>
        <p:nvSpPr>
          <p:cNvPr id="10" name="Скругленный прямоугольник 9"/>
          <p:cNvSpPr/>
          <p:nvPr/>
        </p:nvSpPr>
        <p:spPr>
          <a:xfrm>
            <a:off x="285720" y="4857760"/>
            <a:ext cx="3357586" cy="71438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i="1" dirty="0" smtClean="0">
                <a:solidFill>
                  <a:srgbClr val="92D050"/>
                </a:solidFill>
                <a:effectLst>
                  <a:outerShdw blurRad="38100" dist="38100" dir="2700000" algn="tl">
                    <a:srgbClr val="000000">
                      <a:alpha val="43137"/>
                    </a:srgbClr>
                  </a:outerShdw>
                </a:effectLst>
              </a:rPr>
              <a:t>destruction of the ozone layer</a:t>
            </a:r>
            <a:endParaRPr lang="ru-RU" i="1" dirty="0" smtClean="0">
              <a:solidFill>
                <a:srgbClr val="92D050"/>
              </a:solidFill>
              <a:effectLst>
                <a:outerShdw blurRad="38100" dist="38100" dir="2700000" algn="tl">
                  <a:srgbClr val="000000">
                    <a:alpha val="43137"/>
                  </a:srgbClr>
                </a:outerShdw>
              </a:effectLst>
            </a:endParaRPr>
          </a:p>
        </p:txBody>
      </p:sp>
      <p:cxnSp>
        <p:nvCxnSpPr>
          <p:cNvPr id="12" name="Прямая со стрелкой 11"/>
          <p:cNvCxnSpPr/>
          <p:nvPr/>
        </p:nvCxnSpPr>
        <p:spPr>
          <a:xfrm rot="10800000" flipV="1">
            <a:off x="3143240" y="1785926"/>
            <a:ext cx="857256" cy="28575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4" name="Прямая со стрелкой 13"/>
          <p:cNvCxnSpPr/>
          <p:nvPr/>
        </p:nvCxnSpPr>
        <p:spPr>
          <a:xfrm rot="5400000">
            <a:off x="3607587" y="2178835"/>
            <a:ext cx="1143008" cy="64294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6" name="Прямая со стрелкой 15"/>
          <p:cNvCxnSpPr/>
          <p:nvPr/>
        </p:nvCxnSpPr>
        <p:spPr>
          <a:xfrm>
            <a:off x="6072198" y="2000240"/>
            <a:ext cx="571504" cy="28575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8" name="Прямая со стрелкой 17"/>
          <p:cNvCxnSpPr/>
          <p:nvPr/>
        </p:nvCxnSpPr>
        <p:spPr>
          <a:xfrm rot="16200000" flipH="1">
            <a:off x="5179223" y="2464587"/>
            <a:ext cx="1143008" cy="50006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0" name="Прямая со стрелкой 19"/>
          <p:cNvCxnSpPr/>
          <p:nvPr/>
        </p:nvCxnSpPr>
        <p:spPr>
          <a:xfrm rot="16200000" flipH="1">
            <a:off x="4321967" y="2893215"/>
            <a:ext cx="1928826" cy="42862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2" name="Прямая со стрелкой 21"/>
          <p:cNvCxnSpPr/>
          <p:nvPr/>
        </p:nvCxnSpPr>
        <p:spPr>
          <a:xfrm rot="16200000" flipH="1">
            <a:off x="3214678" y="3571876"/>
            <a:ext cx="3571900" cy="28575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4" name="Прямая со стрелкой 23"/>
          <p:cNvCxnSpPr/>
          <p:nvPr/>
        </p:nvCxnSpPr>
        <p:spPr>
          <a:xfrm rot="5400000">
            <a:off x="2821769" y="2893215"/>
            <a:ext cx="2714644" cy="9286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0" presetClass="entr" presetSubtype="0"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Овал 10"/>
          <p:cNvSpPr/>
          <p:nvPr/>
        </p:nvSpPr>
        <p:spPr>
          <a:xfrm>
            <a:off x="3929058" y="2000240"/>
            <a:ext cx="1928826" cy="857256"/>
          </a:xfrm>
          <a:prstGeom prst="ellipse">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n-US" sz="1200" dirty="0">
                <a:solidFill>
                  <a:schemeClr val="tx1"/>
                </a:solidFill>
              </a:rPr>
              <a:t>e</a:t>
            </a:r>
            <a:r>
              <a:rPr lang="en-US" sz="1200" dirty="0" smtClean="0">
                <a:solidFill>
                  <a:schemeClr val="tx1"/>
                </a:solidFill>
              </a:rPr>
              <a:t>ndangered species</a:t>
            </a:r>
            <a:endParaRPr lang="ru-RU" sz="1200" dirty="0">
              <a:solidFill>
                <a:schemeClr val="tx1"/>
              </a:solidFill>
            </a:endParaRPr>
          </a:p>
        </p:txBody>
      </p:sp>
      <p:sp>
        <p:nvSpPr>
          <p:cNvPr id="10" name="Овал 9"/>
          <p:cNvSpPr/>
          <p:nvPr/>
        </p:nvSpPr>
        <p:spPr>
          <a:xfrm>
            <a:off x="2214546" y="2285992"/>
            <a:ext cx="1928826" cy="857256"/>
          </a:xfrm>
          <a:prstGeom prst="ellipse">
            <a:avLst/>
          </a:prstGeom>
        </p:spPr>
        <p:style>
          <a:lnRef idx="0">
            <a:schemeClr val="dk1"/>
          </a:lnRef>
          <a:fillRef idx="3">
            <a:schemeClr val="dk1"/>
          </a:fillRef>
          <a:effectRef idx="3">
            <a:schemeClr val="dk1"/>
          </a:effectRef>
          <a:fontRef idx="minor">
            <a:schemeClr val="lt1"/>
          </a:fontRef>
        </p:style>
        <p:txBody>
          <a:bodyPr rtlCol="0" anchor="ctr"/>
          <a:lstStyle/>
          <a:p>
            <a:pPr algn="ctr"/>
            <a:r>
              <a:rPr lang="en-US" sz="1200" dirty="0" smtClean="0">
                <a:solidFill>
                  <a:srgbClr val="FFFF00"/>
                </a:solidFill>
              </a:rPr>
              <a:t>extinct</a:t>
            </a:r>
            <a:endParaRPr lang="ru-RU" sz="1200" dirty="0">
              <a:solidFill>
                <a:srgbClr val="FFFF00"/>
              </a:solidFill>
            </a:endParaRPr>
          </a:p>
        </p:txBody>
      </p:sp>
      <p:sp>
        <p:nvSpPr>
          <p:cNvPr id="9" name="Овал 8"/>
          <p:cNvSpPr/>
          <p:nvPr/>
        </p:nvSpPr>
        <p:spPr>
          <a:xfrm>
            <a:off x="1142976" y="3000372"/>
            <a:ext cx="1928826" cy="857256"/>
          </a:xfrm>
          <a:prstGeom prst="ellipse">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sz="1200" dirty="0" smtClean="0">
                <a:solidFill>
                  <a:schemeClr val="tx1"/>
                </a:solidFill>
              </a:rPr>
              <a:t>atmosphere</a:t>
            </a:r>
            <a:endParaRPr lang="ru-RU" sz="1200" dirty="0">
              <a:solidFill>
                <a:schemeClr val="tx1"/>
              </a:solidFill>
            </a:endParaRPr>
          </a:p>
        </p:txBody>
      </p:sp>
      <p:sp>
        <p:nvSpPr>
          <p:cNvPr id="8" name="Овал 7"/>
          <p:cNvSpPr/>
          <p:nvPr/>
        </p:nvSpPr>
        <p:spPr>
          <a:xfrm>
            <a:off x="1500166" y="3857628"/>
            <a:ext cx="1928826" cy="857256"/>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US" sz="1200" dirty="0" smtClean="0">
                <a:solidFill>
                  <a:schemeClr val="tx1"/>
                </a:solidFill>
              </a:rPr>
              <a:t>oxygen</a:t>
            </a:r>
            <a:endParaRPr lang="ru-RU" sz="1200" dirty="0">
              <a:solidFill>
                <a:schemeClr val="tx1"/>
              </a:solidFill>
            </a:endParaRPr>
          </a:p>
        </p:txBody>
      </p:sp>
      <p:sp>
        <p:nvSpPr>
          <p:cNvPr id="7" name="Овал 6"/>
          <p:cNvSpPr/>
          <p:nvPr/>
        </p:nvSpPr>
        <p:spPr>
          <a:xfrm>
            <a:off x="2857488" y="4429132"/>
            <a:ext cx="1928826" cy="857256"/>
          </a:xfrm>
          <a:prstGeom prst="ellipse">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en-US" sz="1200" dirty="0">
                <a:solidFill>
                  <a:schemeClr val="tx1"/>
                </a:solidFill>
              </a:rPr>
              <a:t>a</a:t>
            </a:r>
            <a:r>
              <a:rPr lang="en-US" sz="1200" dirty="0" smtClean="0">
                <a:solidFill>
                  <a:schemeClr val="tx1"/>
                </a:solidFill>
              </a:rPr>
              <a:t>cid rain</a:t>
            </a:r>
            <a:endParaRPr lang="ru-RU" sz="1200" dirty="0">
              <a:solidFill>
                <a:schemeClr val="tx1"/>
              </a:solidFill>
            </a:endParaRPr>
          </a:p>
        </p:txBody>
      </p:sp>
      <p:sp>
        <p:nvSpPr>
          <p:cNvPr id="6" name="Овал 5"/>
          <p:cNvSpPr/>
          <p:nvPr/>
        </p:nvSpPr>
        <p:spPr>
          <a:xfrm>
            <a:off x="4714876" y="4214818"/>
            <a:ext cx="1928826" cy="857256"/>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1200" dirty="0" smtClean="0">
                <a:solidFill>
                  <a:schemeClr val="tx1"/>
                </a:solidFill>
              </a:rPr>
              <a:t>green house effect</a:t>
            </a:r>
            <a:endParaRPr lang="ru-RU" sz="1200" dirty="0">
              <a:solidFill>
                <a:schemeClr val="tx1"/>
              </a:solidFill>
            </a:endParaRPr>
          </a:p>
        </p:txBody>
      </p:sp>
      <p:sp>
        <p:nvSpPr>
          <p:cNvPr id="5" name="Овал 4"/>
          <p:cNvSpPr/>
          <p:nvPr/>
        </p:nvSpPr>
        <p:spPr>
          <a:xfrm>
            <a:off x="5572132" y="3429000"/>
            <a:ext cx="1928826" cy="857256"/>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1200" dirty="0" smtClean="0">
                <a:solidFill>
                  <a:schemeClr val="tx1"/>
                </a:solidFill>
              </a:rPr>
              <a:t>organism</a:t>
            </a:r>
            <a:endParaRPr lang="ru-RU" sz="1200" dirty="0">
              <a:solidFill>
                <a:schemeClr val="tx1"/>
              </a:solidFill>
            </a:endParaRPr>
          </a:p>
        </p:txBody>
      </p:sp>
      <p:sp>
        <p:nvSpPr>
          <p:cNvPr id="4" name="Овал 3"/>
          <p:cNvSpPr/>
          <p:nvPr/>
        </p:nvSpPr>
        <p:spPr>
          <a:xfrm>
            <a:off x="5357818" y="2571744"/>
            <a:ext cx="1928826" cy="857256"/>
          </a:xfrm>
          <a:prstGeom prst="ellips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en-US" sz="1200" dirty="0" smtClean="0">
                <a:solidFill>
                  <a:schemeClr val="tx1"/>
                </a:solidFill>
              </a:rPr>
              <a:t>environment</a:t>
            </a:r>
            <a:endParaRPr lang="ru-RU" sz="1200" dirty="0">
              <a:solidFill>
                <a:schemeClr val="tx1"/>
              </a:solidFill>
            </a:endParaRPr>
          </a:p>
        </p:txBody>
      </p:sp>
      <p:sp>
        <p:nvSpPr>
          <p:cNvPr id="3" name="Овал 2"/>
          <p:cNvSpPr/>
          <p:nvPr/>
        </p:nvSpPr>
        <p:spPr>
          <a:xfrm>
            <a:off x="3071802" y="2857496"/>
            <a:ext cx="2571768" cy="1571636"/>
          </a:xfrm>
          <a:prstGeom prst="ellipse">
            <a:avLst/>
          </a:prstGeom>
          <a:blipFill>
            <a:blip r:embed="rId2"/>
            <a:tile tx="0" ty="0" sx="65000" sy="65000" flip="none" algn="tl"/>
          </a:blipFill>
        </p:spPr>
        <p:style>
          <a:lnRef idx="2">
            <a:schemeClr val="accent1">
              <a:shade val="50000"/>
            </a:schemeClr>
          </a:lnRef>
          <a:fillRef idx="1003">
            <a:schemeClr val="dk1"/>
          </a:fillRef>
          <a:effectRef idx="0">
            <a:schemeClr val="accent1"/>
          </a:effectRef>
          <a:fontRef idx="minor">
            <a:schemeClr val="lt1"/>
          </a:fontRef>
        </p:style>
        <p:txBody>
          <a:bodyPr rtlCol="0" anchor="ctr"/>
          <a:lstStyle/>
          <a:p>
            <a:pPr algn="ctr"/>
            <a:r>
              <a:rPr lang="en-US" sz="2800" i="1" dirty="0" smtClean="0">
                <a:solidFill>
                  <a:schemeClr val="tx2">
                    <a:lumMod val="50000"/>
                  </a:schemeClr>
                </a:solidFill>
                <a:effectLst>
                  <a:outerShdw blurRad="38100" dist="38100" dir="2700000" algn="tl">
                    <a:srgbClr val="000000">
                      <a:alpha val="43137"/>
                    </a:srgbClr>
                  </a:outerShdw>
                </a:effectLst>
              </a:rPr>
              <a:t>ECOL</a:t>
            </a:r>
            <a:r>
              <a:rPr lang="en-US" sz="2800" dirty="0" smtClean="0">
                <a:solidFill>
                  <a:schemeClr val="tx2">
                    <a:lumMod val="50000"/>
                  </a:schemeClr>
                </a:solidFill>
                <a:effectLst>
                  <a:outerShdw blurRad="38100" dist="38100" dir="2700000" algn="tl">
                    <a:srgbClr val="000000">
                      <a:alpha val="43137"/>
                    </a:srgbClr>
                  </a:outerShdw>
                </a:effectLst>
              </a:rPr>
              <a:t>O</a:t>
            </a:r>
            <a:r>
              <a:rPr lang="en-US" sz="2800" i="1" dirty="0" smtClean="0">
                <a:solidFill>
                  <a:schemeClr val="tx2">
                    <a:lumMod val="50000"/>
                  </a:schemeClr>
                </a:solidFill>
                <a:effectLst>
                  <a:outerShdw blurRad="38100" dist="38100" dir="2700000" algn="tl">
                    <a:srgbClr val="000000">
                      <a:alpha val="43137"/>
                    </a:srgbClr>
                  </a:outerShdw>
                </a:effectLst>
              </a:rPr>
              <a:t>GY</a:t>
            </a:r>
            <a:endParaRPr lang="ru-RU" sz="2800" i="1" dirty="0">
              <a:solidFill>
                <a:schemeClr val="tx2">
                  <a:lumMod val="50000"/>
                </a:schemeClr>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mph" presetSubtype="2" fill="hold" nodeType="withEffect">
                                  <p:stCondLst>
                                    <p:cond delay="0"/>
                                  </p:stCondLst>
                                  <p:childTnLst>
                                    <p:animClr clrSpc="rgb" dir="cw">
                                      <p:cBhvr>
                                        <p:cTn id="6" dur="2000" fill="hold"/>
                                        <p:tgtEl>
                                          <p:spTgt spid="3"/>
                                        </p:tgtEl>
                                        <p:attrNameLst>
                                          <p:attrName>fillcolor</p:attrName>
                                        </p:attrNameLst>
                                      </p:cBhvr>
                                      <p:to>
                                        <a:schemeClr val="accent2"/>
                                      </p:to>
                                    </p:animClr>
                                    <p:set>
                                      <p:cBhvr>
                                        <p:cTn id="7" dur="2000" fill="hold"/>
                                        <p:tgtEl>
                                          <p:spTgt spid="3"/>
                                        </p:tgtEl>
                                        <p:attrNameLst>
                                          <p:attrName>fill.type</p:attrName>
                                        </p:attrNameLst>
                                      </p:cBhvr>
                                      <p:to>
                                        <p:strVal val="solid"/>
                                      </p:to>
                                    </p:set>
                                    <p:set>
                                      <p:cBhvr>
                                        <p:cTn id="8" dur="2000" fill="hold"/>
                                        <p:tgtEl>
                                          <p:spTgt spid="3"/>
                                        </p:tgtEl>
                                        <p:attrNameLst>
                                          <p:attrName>fill.on</p:attrName>
                                        </p:attrNameLst>
                                      </p:cBhvr>
                                      <p:to>
                                        <p:strVal val="true"/>
                                      </p:to>
                                    </p:set>
                                  </p:childTnLst>
                                </p:cTn>
                              </p:par>
                            </p:childTnLst>
                          </p:cTn>
                        </p:par>
                      </p:childTnLst>
                    </p:cTn>
                  </p:par>
                  <p:par>
                    <p:cTn id="9" fill="hold">
                      <p:stCondLst>
                        <p:cond delay="indefinite"/>
                      </p:stCondLst>
                      <p:childTnLst>
                        <p:par>
                          <p:cTn id="10" fill="hold">
                            <p:stCondLst>
                              <p:cond delay="0"/>
                            </p:stCondLst>
                            <p:childTnLst>
                              <p:par>
                                <p:cTn id="11" presetID="27" presetClass="emph" presetSubtype="0" fill="hold" grpId="0" nodeType="clickEffect">
                                  <p:stCondLst>
                                    <p:cond delay="0"/>
                                  </p:stCondLst>
                                  <p:childTnLst>
                                    <p:animClr clrSpc="rgb" dir="cw">
                                      <p:cBhvr override="childStyle">
                                        <p:cTn id="12" dur="250" autoRev="1" fill="hold"/>
                                        <p:tgtEl>
                                          <p:spTgt spid="4"/>
                                        </p:tgtEl>
                                        <p:attrNameLst>
                                          <p:attrName>style.color</p:attrName>
                                        </p:attrNameLst>
                                      </p:cBhvr>
                                      <p:to>
                                        <a:schemeClr val="bg1"/>
                                      </p:to>
                                    </p:animClr>
                                    <p:animClr clrSpc="rgb" dir="cw">
                                      <p:cBhvr>
                                        <p:cTn id="13" dur="250" autoRev="1" fill="hold"/>
                                        <p:tgtEl>
                                          <p:spTgt spid="4"/>
                                        </p:tgtEl>
                                        <p:attrNameLst>
                                          <p:attrName>fillcolor</p:attrName>
                                        </p:attrNameLst>
                                      </p:cBhvr>
                                      <p:to>
                                        <a:schemeClr val="bg1"/>
                                      </p:to>
                                    </p:animClr>
                                    <p:set>
                                      <p:cBhvr>
                                        <p:cTn id="14" dur="250" autoRev="1" fill="hold"/>
                                        <p:tgtEl>
                                          <p:spTgt spid="4"/>
                                        </p:tgtEl>
                                        <p:attrNameLst>
                                          <p:attrName>fill.type</p:attrName>
                                        </p:attrNameLst>
                                      </p:cBhvr>
                                      <p:to>
                                        <p:strVal val="solid"/>
                                      </p:to>
                                    </p:set>
                                    <p:set>
                                      <p:cBhvr>
                                        <p:cTn id="15" dur="250" autoRev="1" fill="hold"/>
                                        <p:tgtEl>
                                          <p:spTgt spid="4"/>
                                        </p:tgtEl>
                                        <p:attrNameLst>
                                          <p:attrName>fill.on</p:attrName>
                                        </p:attrNameLst>
                                      </p:cBhvr>
                                      <p:to>
                                        <p:strVal val="true"/>
                                      </p:to>
                                    </p:set>
                                  </p:childTnLst>
                                </p:cTn>
                              </p:par>
                            </p:childTnLst>
                          </p:cTn>
                        </p:par>
                      </p:childTnLst>
                    </p:cTn>
                  </p:par>
                  <p:par>
                    <p:cTn id="16" fill="hold">
                      <p:stCondLst>
                        <p:cond delay="indefinite"/>
                      </p:stCondLst>
                      <p:childTnLst>
                        <p:par>
                          <p:cTn id="17" fill="hold">
                            <p:stCondLst>
                              <p:cond delay="0"/>
                            </p:stCondLst>
                            <p:childTnLst>
                              <p:par>
                                <p:cTn id="18" presetID="27" presetClass="emph" presetSubtype="0" fill="hold" grpId="0" nodeType="clickEffect">
                                  <p:stCondLst>
                                    <p:cond delay="0"/>
                                  </p:stCondLst>
                                  <p:childTnLst>
                                    <p:animClr clrSpc="rgb" dir="cw">
                                      <p:cBhvr override="childStyle">
                                        <p:cTn id="19" dur="250" autoRev="1" fill="hold"/>
                                        <p:tgtEl>
                                          <p:spTgt spid="5"/>
                                        </p:tgtEl>
                                        <p:attrNameLst>
                                          <p:attrName>style.color</p:attrName>
                                        </p:attrNameLst>
                                      </p:cBhvr>
                                      <p:to>
                                        <a:schemeClr val="bg1"/>
                                      </p:to>
                                    </p:animClr>
                                    <p:animClr clrSpc="rgb" dir="cw">
                                      <p:cBhvr>
                                        <p:cTn id="20" dur="250" autoRev="1" fill="hold"/>
                                        <p:tgtEl>
                                          <p:spTgt spid="5"/>
                                        </p:tgtEl>
                                        <p:attrNameLst>
                                          <p:attrName>fillcolor</p:attrName>
                                        </p:attrNameLst>
                                      </p:cBhvr>
                                      <p:to>
                                        <a:schemeClr val="bg1"/>
                                      </p:to>
                                    </p:animClr>
                                    <p:set>
                                      <p:cBhvr>
                                        <p:cTn id="21" dur="250" autoRev="1" fill="hold"/>
                                        <p:tgtEl>
                                          <p:spTgt spid="5"/>
                                        </p:tgtEl>
                                        <p:attrNameLst>
                                          <p:attrName>fill.type</p:attrName>
                                        </p:attrNameLst>
                                      </p:cBhvr>
                                      <p:to>
                                        <p:strVal val="solid"/>
                                      </p:to>
                                    </p:set>
                                    <p:set>
                                      <p:cBhvr>
                                        <p:cTn id="22" dur="250" autoRev="1" fill="hold"/>
                                        <p:tgtEl>
                                          <p:spTgt spid="5"/>
                                        </p:tgtEl>
                                        <p:attrNameLst>
                                          <p:attrName>fill.on</p:attrName>
                                        </p:attrNameLst>
                                      </p:cBhvr>
                                      <p:to>
                                        <p:strVal val="true"/>
                                      </p:to>
                                    </p:set>
                                  </p:childTnLst>
                                </p:cTn>
                              </p:par>
                            </p:childTnLst>
                          </p:cTn>
                        </p:par>
                      </p:childTnLst>
                    </p:cTn>
                  </p:par>
                  <p:par>
                    <p:cTn id="23" fill="hold">
                      <p:stCondLst>
                        <p:cond delay="indefinite"/>
                      </p:stCondLst>
                      <p:childTnLst>
                        <p:par>
                          <p:cTn id="24" fill="hold">
                            <p:stCondLst>
                              <p:cond delay="0"/>
                            </p:stCondLst>
                            <p:childTnLst>
                              <p:par>
                                <p:cTn id="25" presetID="27" presetClass="emph" presetSubtype="0" fill="hold" grpId="0" nodeType="clickEffect">
                                  <p:stCondLst>
                                    <p:cond delay="0"/>
                                  </p:stCondLst>
                                  <p:childTnLst>
                                    <p:animClr clrSpc="rgb" dir="cw">
                                      <p:cBhvr override="childStyle">
                                        <p:cTn id="26" dur="250" autoRev="1" fill="hold"/>
                                        <p:tgtEl>
                                          <p:spTgt spid="6"/>
                                        </p:tgtEl>
                                        <p:attrNameLst>
                                          <p:attrName>style.color</p:attrName>
                                        </p:attrNameLst>
                                      </p:cBhvr>
                                      <p:to>
                                        <a:schemeClr val="bg1"/>
                                      </p:to>
                                    </p:animClr>
                                    <p:animClr clrSpc="rgb" dir="cw">
                                      <p:cBhvr>
                                        <p:cTn id="27" dur="250" autoRev="1" fill="hold"/>
                                        <p:tgtEl>
                                          <p:spTgt spid="6"/>
                                        </p:tgtEl>
                                        <p:attrNameLst>
                                          <p:attrName>fillcolor</p:attrName>
                                        </p:attrNameLst>
                                      </p:cBhvr>
                                      <p:to>
                                        <a:schemeClr val="bg1"/>
                                      </p:to>
                                    </p:animClr>
                                    <p:set>
                                      <p:cBhvr>
                                        <p:cTn id="28" dur="250" autoRev="1" fill="hold"/>
                                        <p:tgtEl>
                                          <p:spTgt spid="6"/>
                                        </p:tgtEl>
                                        <p:attrNameLst>
                                          <p:attrName>fill.type</p:attrName>
                                        </p:attrNameLst>
                                      </p:cBhvr>
                                      <p:to>
                                        <p:strVal val="solid"/>
                                      </p:to>
                                    </p:set>
                                    <p:set>
                                      <p:cBhvr>
                                        <p:cTn id="29" dur="250" autoRev="1" fill="hold"/>
                                        <p:tgtEl>
                                          <p:spTgt spid="6"/>
                                        </p:tgtEl>
                                        <p:attrNameLst>
                                          <p:attrName>fill.on</p:attrName>
                                        </p:attrNameLst>
                                      </p:cBhvr>
                                      <p:to>
                                        <p:strVal val="true"/>
                                      </p:to>
                                    </p:set>
                                  </p:childTnLst>
                                </p:cTn>
                              </p:par>
                            </p:childTnLst>
                          </p:cTn>
                        </p:par>
                      </p:childTnLst>
                    </p:cTn>
                  </p:par>
                  <p:par>
                    <p:cTn id="30" fill="hold">
                      <p:stCondLst>
                        <p:cond delay="indefinite"/>
                      </p:stCondLst>
                      <p:childTnLst>
                        <p:par>
                          <p:cTn id="31" fill="hold">
                            <p:stCondLst>
                              <p:cond delay="0"/>
                            </p:stCondLst>
                            <p:childTnLst>
                              <p:par>
                                <p:cTn id="32" presetID="27" presetClass="emph" presetSubtype="0" fill="hold" grpId="0" nodeType="clickEffect">
                                  <p:stCondLst>
                                    <p:cond delay="0"/>
                                  </p:stCondLst>
                                  <p:childTnLst>
                                    <p:animClr clrSpc="rgb" dir="cw">
                                      <p:cBhvr override="childStyle">
                                        <p:cTn id="33" dur="250" autoRev="1" fill="hold"/>
                                        <p:tgtEl>
                                          <p:spTgt spid="7"/>
                                        </p:tgtEl>
                                        <p:attrNameLst>
                                          <p:attrName>style.color</p:attrName>
                                        </p:attrNameLst>
                                      </p:cBhvr>
                                      <p:to>
                                        <a:schemeClr val="bg1"/>
                                      </p:to>
                                    </p:animClr>
                                    <p:animClr clrSpc="rgb" dir="cw">
                                      <p:cBhvr>
                                        <p:cTn id="34" dur="250" autoRev="1" fill="hold"/>
                                        <p:tgtEl>
                                          <p:spTgt spid="7"/>
                                        </p:tgtEl>
                                        <p:attrNameLst>
                                          <p:attrName>fillcolor</p:attrName>
                                        </p:attrNameLst>
                                      </p:cBhvr>
                                      <p:to>
                                        <a:schemeClr val="bg1"/>
                                      </p:to>
                                    </p:animClr>
                                    <p:set>
                                      <p:cBhvr>
                                        <p:cTn id="35" dur="250" autoRev="1" fill="hold"/>
                                        <p:tgtEl>
                                          <p:spTgt spid="7"/>
                                        </p:tgtEl>
                                        <p:attrNameLst>
                                          <p:attrName>fill.type</p:attrName>
                                        </p:attrNameLst>
                                      </p:cBhvr>
                                      <p:to>
                                        <p:strVal val="solid"/>
                                      </p:to>
                                    </p:set>
                                    <p:set>
                                      <p:cBhvr>
                                        <p:cTn id="36" dur="250" autoRev="1" fill="hold"/>
                                        <p:tgtEl>
                                          <p:spTgt spid="7"/>
                                        </p:tgtEl>
                                        <p:attrNameLst>
                                          <p:attrName>fill.on</p:attrName>
                                        </p:attrNameLst>
                                      </p:cBhvr>
                                      <p:to>
                                        <p:strVal val="true"/>
                                      </p:to>
                                    </p:set>
                                  </p:childTnLst>
                                </p:cTn>
                              </p:par>
                            </p:childTnLst>
                          </p:cTn>
                        </p:par>
                      </p:childTnLst>
                    </p:cTn>
                  </p:par>
                  <p:par>
                    <p:cTn id="37" fill="hold">
                      <p:stCondLst>
                        <p:cond delay="indefinite"/>
                      </p:stCondLst>
                      <p:childTnLst>
                        <p:par>
                          <p:cTn id="38" fill="hold">
                            <p:stCondLst>
                              <p:cond delay="0"/>
                            </p:stCondLst>
                            <p:childTnLst>
                              <p:par>
                                <p:cTn id="39" presetID="27" presetClass="emph" presetSubtype="0" fill="hold" grpId="0" nodeType="clickEffect">
                                  <p:stCondLst>
                                    <p:cond delay="0"/>
                                  </p:stCondLst>
                                  <p:childTnLst>
                                    <p:animClr clrSpc="rgb" dir="cw">
                                      <p:cBhvr override="childStyle">
                                        <p:cTn id="40" dur="250" autoRev="1" fill="hold"/>
                                        <p:tgtEl>
                                          <p:spTgt spid="8"/>
                                        </p:tgtEl>
                                        <p:attrNameLst>
                                          <p:attrName>style.color</p:attrName>
                                        </p:attrNameLst>
                                      </p:cBhvr>
                                      <p:to>
                                        <a:schemeClr val="bg1"/>
                                      </p:to>
                                    </p:animClr>
                                    <p:animClr clrSpc="rgb" dir="cw">
                                      <p:cBhvr>
                                        <p:cTn id="41" dur="250" autoRev="1" fill="hold"/>
                                        <p:tgtEl>
                                          <p:spTgt spid="8"/>
                                        </p:tgtEl>
                                        <p:attrNameLst>
                                          <p:attrName>fillcolor</p:attrName>
                                        </p:attrNameLst>
                                      </p:cBhvr>
                                      <p:to>
                                        <a:schemeClr val="bg1"/>
                                      </p:to>
                                    </p:animClr>
                                    <p:set>
                                      <p:cBhvr>
                                        <p:cTn id="42" dur="250" autoRev="1" fill="hold"/>
                                        <p:tgtEl>
                                          <p:spTgt spid="8"/>
                                        </p:tgtEl>
                                        <p:attrNameLst>
                                          <p:attrName>fill.type</p:attrName>
                                        </p:attrNameLst>
                                      </p:cBhvr>
                                      <p:to>
                                        <p:strVal val="solid"/>
                                      </p:to>
                                    </p:set>
                                    <p:set>
                                      <p:cBhvr>
                                        <p:cTn id="43" dur="250" autoRev="1" fill="hold"/>
                                        <p:tgtEl>
                                          <p:spTgt spid="8"/>
                                        </p:tgtEl>
                                        <p:attrNameLst>
                                          <p:attrName>fill.on</p:attrName>
                                        </p:attrNameLst>
                                      </p:cBhvr>
                                      <p:to>
                                        <p:strVal val="true"/>
                                      </p:to>
                                    </p:set>
                                  </p:childTnLst>
                                </p:cTn>
                              </p:par>
                            </p:childTnLst>
                          </p:cTn>
                        </p:par>
                      </p:childTnLst>
                    </p:cTn>
                  </p:par>
                  <p:par>
                    <p:cTn id="44" fill="hold">
                      <p:stCondLst>
                        <p:cond delay="indefinite"/>
                      </p:stCondLst>
                      <p:childTnLst>
                        <p:par>
                          <p:cTn id="45" fill="hold">
                            <p:stCondLst>
                              <p:cond delay="0"/>
                            </p:stCondLst>
                            <p:childTnLst>
                              <p:par>
                                <p:cTn id="46" presetID="27" presetClass="emph" presetSubtype="0" fill="hold" grpId="0" nodeType="clickEffect">
                                  <p:stCondLst>
                                    <p:cond delay="0"/>
                                  </p:stCondLst>
                                  <p:childTnLst>
                                    <p:animClr clrSpc="rgb" dir="cw">
                                      <p:cBhvr override="childStyle">
                                        <p:cTn id="47" dur="250" autoRev="1" fill="hold"/>
                                        <p:tgtEl>
                                          <p:spTgt spid="9"/>
                                        </p:tgtEl>
                                        <p:attrNameLst>
                                          <p:attrName>style.color</p:attrName>
                                        </p:attrNameLst>
                                      </p:cBhvr>
                                      <p:to>
                                        <a:schemeClr val="bg1"/>
                                      </p:to>
                                    </p:animClr>
                                    <p:animClr clrSpc="rgb" dir="cw">
                                      <p:cBhvr>
                                        <p:cTn id="48" dur="250" autoRev="1" fill="hold"/>
                                        <p:tgtEl>
                                          <p:spTgt spid="9"/>
                                        </p:tgtEl>
                                        <p:attrNameLst>
                                          <p:attrName>fillcolor</p:attrName>
                                        </p:attrNameLst>
                                      </p:cBhvr>
                                      <p:to>
                                        <a:schemeClr val="bg1"/>
                                      </p:to>
                                    </p:animClr>
                                    <p:set>
                                      <p:cBhvr>
                                        <p:cTn id="49" dur="250" autoRev="1" fill="hold"/>
                                        <p:tgtEl>
                                          <p:spTgt spid="9"/>
                                        </p:tgtEl>
                                        <p:attrNameLst>
                                          <p:attrName>fill.type</p:attrName>
                                        </p:attrNameLst>
                                      </p:cBhvr>
                                      <p:to>
                                        <p:strVal val="solid"/>
                                      </p:to>
                                    </p:set>
                                    <p:set>
                                      <p:cBhvr>
                                        <p:cTn id="50" dur="250" autoRev="1" fill="hold"/>
                                        <p:tgtEl>
                                          <p:spTgt spid="9"/>
                                        </p:tgtEl>
                                        <p:attrNameLst>
                                          <p:attrName>fill.on</p:attrName>
                                        </p:attrNameLst>
                                      </p:cBhvr>
                                      <p:to>
                                        <p:strVal val="true"/>
                                      </p:to>
                                    </p:set>
                                  </p:childTnLst>
                                </p:cTn>
                              </p:par>
                            </p:childTnLst>
                          </p:cTn>
                        </p:par>
                      </p:childTnLst>
                    </p:cTn>
                  </p:par>
                  <p:par>
                    <p:cTn id="51" fill="hold">
                      <p:stCondLst>
                        <p:cond delay="indefinite"/>
                      </p:stCondLst>
                      <p:childTnLst>
                        <p:par>
                          <p:cTn id="52" fill="hold">
                            <p:stCondLst>
                              <p:cond delay="0"/>
                            </p:stCondLst>
                            <p:childTnLst>
                              <p:par>
                                <p:cTn id="53" presetID="27" presetClass="emph" presetSubtype="0" fill="hold" grpId="0" nodeType="clickEffect">
                                  <p:stCondLst>
                                    <p:cond delay="0"/>
                                  </p:stCondLst>
                                  <p:childTnLst>
                                    <p:animClr clrSpc="rgb" dir="cw">
                                      <p:cBhvr override="childStyle">
                                        <p:cTn id="54" dur="250" autoRev="1" fill="hold"/>
                                        <p:tgtEl>
                                          <p:spTgt spid="10"/>
                                        </p:tgtEl>
                                        <p:attrNameLst>
                                          <p:attrName>style.color</p:attrName>
                                        </p:attrNameLst>
                                      </p:cBhvr>
                                      <p:to>
                                        <a:schemeClr val="bg1"/>
                                      </p:to>
                                    </p:animClr>
                                    <p:animClr clrSpc="rgb" dir="cw">
                                      <p:cBhvr>
                                        <p:cTn id="55" dur="250" autoRev="1" fill="hold"/>
                                        <p:tgtEl>
                                          <p:spTgt spid="10"/>
                                        </p:tgtEl>
                                        <p:attrNameLst>
                                          <p:attrName>fillcolor</p:attrName>
                                        </p:attrNameLst>
                                      </p:cBhvr>
                                      <p:to>
                                        <a:schemeClr val="bg1"/>
                                      </p:to>
                                    </p:animClr>
                                    <p:set>
                                      <p:cBhvr>
                                        <p:cTn id="56" dur="250" autoRev="1" fill="hold"/>
                                        <p:tgtEl>
                                          <p:spTgt spid="10"/>
                                        </p:tgtEl>
                                        <p:attrNameLst>
                                          <p:attrName>fill.type</p:attrName>
                                        </p:attrNameLst>
                                      </p:cBhvr>
                                      <p:to>
                                        <p:strVal val="solid"/>
                                      </p:to>
                                    </p:set>
                                    <p:set>
                                      <p:cBhvr>
                                        <p:cTn id="57" dur="250" autoRev="1" fill="hold"/>
                                        <p:tgtEl>
                                          <p:spTgt spid="10"/>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9" grpId="0" animBg="1"/>
      <p:bldP spid="8" grpId="0" animBg="1"/>
      <p:bldP spid="7" grpId="0" animBg="1"/>
      <p:bldP spid="6" grpId="0" animBg="1"/>
      <p:bldP spid="5" grpId="0" animBg="1"/>
      <p:bldP spid="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кругленный прямоугольник 1"/>
          <p:cNvSpPr/>
          <p:nvPr/>
        </p:nvSpPr>
        <p:spPr>
          <a:xfrm>
            <a:off x="714348" y="3786190"/>
            <a:ext cx="2571768" cy="107157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dirty="0" smtClean="0">
                <a:solidFill>
                  <a:srgbClr val="92D050"/>
                </a:solidFill>
              </a:rPr>
              <a:t>Smog</a:t>
            </a:r>
            <a:endParaRPr lang="ru-RU" sz="4800" dirty="0">
              <a:solidFill>
                <a:srgbClr val="92D050"/>
              </a:solidFill>
            </a:endParaRPr>
          </a:p>
        </p:txBody>
      </p:sp>
      <p:sp>
        <p:nvSpPr>
          <p:cNvPr id="3" name="TextBox 2"/>
          <p:cNvSpPr txBox="1"/>
          <p:nvPr/>
        </p:nvSpPr>
        <p:spPr>
          <a:xfrm>
            <a:off x="571472" y="928670"/>
            <a:ext cx="7786742" cy="2062103"/>
          </a:xfrm>
          <a:prstGeom prst="rect">
            <a:avLst/>
          </a:prstGeom>
          <a:noFill/>
        </p:spPr>
        <p:txBody>
          <a:bodyPr wrap="square" rtlCol="0">
            <a:spAutoFit/>
          </a:bodyPr>
          <a:lstStyle/>
          <a:p>
            <a:pPr algn="ctr"/>
            <a:r>
              <a:rPr lang="en-US" sz="3200" i="1" dirty="0">
                <a:solidFill>
                  <a:srgbClr val="00B0F0"/>
                </a:solidFill>
                <a:effectLst>
                  <a:outerShdw blurRad="38100" dist="38100" dir="2700000" algn="tl">
                    <a:srgbClr val="000000">
                      <a:alpha val="43137"/>
                    </a:srgbClr>
                  </a:outerShdw>
                </a:effectLst>
              </a:rPr>
              <a:t>People can call it ecological </a:t>
            </a:r>
            <a:r>
              <a:rPr lang="en-US" sz="3200" i="1" dirty="0" smtClean="0">
                <a:solidFill>
                  <a:srgbClr val="00B0F0"/>
                </a:solidFill>
                <a:effectLst>
                  <a:outerShdw blurRad="38100" dist="38100" dir="2700000" algn="tl">
                    <a:srgbClr val="000000">
                      <a:alpha val="43137"/>
                    </a:srgbClr>
                  </a:outerShdw>
                </a:effectLst>
              </a:rPr>
              <a:t>problem</a:t>
            </a:r>
            <a:r>
              <a:rPr lang="en-US" sz="3200" i="1" dirty="0">
                <a:solidFill>
                  <a:srgbClr val="00B0F0"/>
                </a:solidFill>
                <a:effectLst>
                  <a:outerShdw blurRad="38100" dist="38100" dir="2700000" algn="tl">
                    <a:srgbClr val="000000">
                      <a:alpha val="43137"/>
                    </a:srgbClr>
                  </a:outerShdw>
                </a:effectLst>
              </a:rPr>
              <a:t>. Some countries suffer from it. It can cause serious health problems. It can poison food. It can also damage statues and architecture badly</a:t>
            </a:r>
            <a:endParaRPr lang="ru-RU" sz="3200" i="1" dirty="0">
              <a:solidFill>
                <a:srgbClr val="00B0F0"/>
              </a:solidFill>
              <a:effectLst>
                <a:outerShdw blurRad="38100" dist="38100" dir="2700000" algn="tl">
                  <a:srgbClr val="000000">
                    <a:alpha val="43137"/>
                  </a:srgbClr>
                </a:outerShdw>
              </a:effectLst>
            </a:endParaRPr>
          </a:p>
        </p:txBody>
      </p:sp>
      <p:sp>
        <p:nvSpPr>
          <p:cNvPr id="4" name="Скругленный прямоугольник 3"/>
          <p:cNvSpPr/>
          <p:nvPr/>
        </p:nvSpPr>
        <p:spPr>
          <a:xfrm>
            <a:off x="5429256" y="3357562"/>
            <a:ext cx="2571768" cy="107157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smtClean="0">
                <a:solidFill>
                  <a:srgbClr val="92D050"/>
                </a:solidFill>
              </a:rPr>
              <a:t>Traffic fume</a:t>
            </a:r>
            <a:endParaRPr lang="ru-RU" sz="3200" dirty="0">
              <a:solidFill>
                <a:srgbClr val="92D050"/>
              </a:solidFill>
            </a:endParaRPr>
          </a:p>
        </p:txBody>
      </p:sp>
      <p:sp>
        <p:nvSpPr>
          <p:cNvPr id="5" name="Скругленный прямоугольник 4"/>
          <p:cNvSpPr/>
          <p:nvPr/>
        </p:nvSpPr>
        <p:spPr>
          <a:xfrm>
            <a:off x="3000364" y="5643578"/>
            <a:ext cx="2571768" cy="107157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smtClean="0">
                <a:solidFill>
                  <a:srgbClr val="92D050"/>
                </a:solidFill>
              </a:rPr>
              <a:t>Acid rain</a:t>
            </a:r>
            <a:endParaRPr lang="ru-RU" sz="4000" dirty="0">
              <a:solidFill>
                <a:srgbClr val="92D050"/>
              </a:solidFill>
            </a:endParaRPr>
          </a:p>
        </p:txBody>
      </p:sp>
      <p:sp>
        <p:nvSpPr>
          <p:cNvPr id="6" name="TextBox 5"/>
          <p:cNvSpPr txBox="1"/>
          <p:nvPr/>
        </p:nvSpPr>
        <p:spPr>
          <a:xfrm>
            <a:off x="2071670" y="142852"/>
            <a:ext cx="4500594" cy="707886"/>
          </a:xfrm>
          <a:prstGeom prst="rect">
            <a:avLst/>
          </a:prstGeom>
          <a:noFill/>
        </p:spPr>
        <p:txBody>
          <a:bodyPr wrap="square" rtlCol="0">
            <a:spAutoFit/>
          </a:bodyPr>
          <a:lstStyle/>
          <a:p>
            <a:pPr algn="ctr"/>
            <a:r>
              <a:rPr lang="en-US" sz="4000" i="1" dirty="0">
                <a:solidFill>
                  <a:schemeClr val="tx1">
                    <a:lumMod val="95000"/>
                    <a:lumOff val="5000"/>
                  </a:schemeClr>
                </a:solidFill>
                <a:effectLst>
                  <a:outerShdw blurRad="38100" dist="38100" dir="2700000" algn="tl">
                    <a:srgbClr val="000000">
                      <a:alpha val="43137"/>
                    </a:srgbClr>
                  </a:outerShdw>
                </a:effectLst>
              </a:rPr>
              <a:t>QUESTIONNAIRE</a:t>
            </a:r>
            <a:endParaRPr lang="ru-RU" sz="4000" i="1" dirty="0">
              <a:solidFill>
                <a:schemeClr val="tx1">
                  <a:lumMod val="95000"/>
                  <a:lumOff val="5000"/>
                </a:schemeClr>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mph" presetSubtype="0" fill="hold" grpId="0" nodeType="clickEffect">
                                  <p:stCondLst>
                                    <p:cond delay="0"/>
                                  </p:stCondLst>
                                  <p:childTnLst>
                                    <p:animClr clrSpc="rgb" dir="cw">
                                      <p:cBhvr override="childStyle">
                                        <p:cTn id="6" dur="250" autoRev="1" fill="hold"/>
                                        <p:tgtEl>
                                          <p:spTgt spid="5"/>
                                        </p:tgtEl>
                                        <p:attrNameLst>
                                          <p:attrName>style.color</p:attrName>
                                        </p:attrNameLst>
                                      </p:cBhvr>
                                      <p:to>
                                        <a:schemeClr val="bg1"/>
                                      </p:to>
                                    </p:animClr>
                                    <p:animClr clrSpc="rgb" dir="cw">
                                      <p:cBhvr>
                                        <p:cTn id="7" dur="250" autoRev="1" fill="hold"/>
                                        <p:tgtEl>
                                          <p:spTgt spid="5"/>
                                        </p:tgtEl>
                                        <p:attrNameLst>
                                          <p:attrName>fillcolor</p:attrName>
                                        </p:attrNameLst>
                                      </p:cBhvr>
                                      <p:to>
                                        <a:schemeClr val="bg1"/>
                                      </p:to>
                                    </p:animClr>
                                    <p:set>
                                      <p:cBhvr>
                                        <p:cTn id="8" dur="250" autoRev="1" fill="hold"/>
                                        <p:tgtEl>
                                          <p:spTgt spid="5"/>
                                        </p:tgtEl>
                                        <p:attrNameLst>
                                          <p:attrName>fill.type</p:attrName>
                                        </p:attrNameLst>
                                      </p:cBhvr>
                                      <p:to>
                                        <p:strVal val="solid"/>
                                      </p:to>
                                    </p:set>
                                    <p:set>
                                      <p:cBhvr>
                                        <p:cTn id="9" dur="250" autoRev="1" fill="hold"/>
                                        <p:tgtEl>
                                          <p:spTgt spid="5"/>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57158" y="1785926"/>
            <a:ext cx="8305800" cy="1143000"/>
          </a:xfrm>
        </p:spPr>
        <p:txBody>
          <a:bodyPr>
            <a:noAutofit/>
          </a:bodyPr>
          <a:lstStyle/>
          <a:p>
            <a:pPr lvl="0" algn="ctr"/>
            <a:r>
              <a:rPr lang="en-US" sz="3200" i="1" dirty="0" smtClean="0">
                <a:effectLst>
                  <a:outerShdw blurRad="38100" dist="38100" dir="2700000" algn="tl">
                    <a:srgbClr val="000000">
                      <a:alpha val="43137"/>
                    </a:srgbClr>
                  </a:outerShdw>
                </a:effectLst>
              </a:rPr>
              <a:t>Dirty water, poisoned food, industrial waste, heat, acid rains… What is the common name of this fact?</a:t>
            </a:r>
            <a:r>
              <a:rPr lang="ru-RU" sz="3200" i="1" dirty="0" smtClean="0">
                <a:effectLst>
                  <a:outerShdw blurRad="38100" dist="38100" dir="2700000" algn="tl">
                    <a:srgbClr val="000000">
                      <a:alpha val="43137"/>
                    </a:srgbClr>
                  </a:outerShdw>
                </a:effectLst>
              </a:rPr>
              <a:t/>
            </a:r>
            <a:br>
              <a:rPr lang="ru-RU" sz="3200" i="1" dirty="0" smtClean="0">
                <a:effectLst>
                  <a:outerShdw blurRad="38100" dist="38100" dir="2700000" algn="tl">
                    <a:srgbClr val="000000">
                      <a:alpha val="43137"/>
                    </a:srgbClr>
                  </a:outerShdw>
                </a:effectLst>
              </a:rPr>
            </a:br>
            <a:endParaRPr lang="ru-RU" sz="3200" i="1" dirty="0">
              <a:effectLst>
                <a:outerShdw blurRad="38100" dist="38100" dir="2700000" algn="tl">
                  <a:srgbClr val="000000">
                    <a:alpha val="43137"/>
                  </a:srgbClr>
                </a:outerShdw>
              </a:effectLst>
            </a:endParaRPr>
          </a:p>
        </p:txBody>
      </p:sp>
      <p:sp>
        <p:nvSpPr>
          <p:cNvPr id="3" name="Скругленный прямоугольник 2"/>
          <p:cNvSpPr/>
          <p:nvPr/>
        </p:nvSpPr>
        <p:spPr>
          <a:xfrm>
            <a:off x="642910" y="3571876"/>
            <a:ext cx="2143140" cy="85725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smtClean="0">
                <a:solidFill>
                  <a:srgbClr val="92D050"/>
                </a:solidFill>
              </a:rPr>
              <a:t>Pollution</a:t>
            </a:r>
            <a:endParaRPr lang="ru-RU" sz="3200" dirty="0">
              <a:solidFill>
                <a:srgbClr val="92D050"/>
              </a:solidFill>
            </a:endParaRPr>
          </a:p>
        </p:txBody>
      </p:sp>
      <p:sp>
        <p:nvSpPr>
          <p:cNvPr id="4" name="Скругленный прямоугольник 3"/>
          <p:cNvSpPr/>
          <p:nvPr/>
        </p:nvSpPr>
        <p:spPr>
          <a:xfrm>
            <a:off x="3286116" y="5357826"/>
            <a:ext cx="2357454" cy="100013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rgbClr val="92D050"/>
                </a:solidFill>
              </a:rPr>
              <a:t>Traffic fume</a:t>
            </a:r>
            <a:endParaRPr lang="ru-RU" sz="2800" dirty="0">
              <a:solidFill>
                <a:srgbClr val="92D050"/>
              </a:solidFill>
            </a:endParaRPr>
          </a:p>
        </p:txBody>
      </p:sp>
      <p:sp>
        <p:nvSpPr>
          <p:cNvPr id="5" name="Скругленный прямоугольник 4"/>
          <p:cNvSpPr/>
          <p:nvPr/>
        </p:nvSpPr>
        <p:spPr>
          <a:xfrm>
            <a:off x="5643570" y="3643314"/>
            <a:ext cx="2571768" cy="100013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smtClean="0">
                <a:solidFill>
                  <a:srgbClr val="92D050"/>
                </a:solidFill>
              </a:rPr>
              <a:t>Rubbish</a:t>
            </a:r>
            <a:endParaRPr lang="ru-RU" sz="3600" dirty="0">
              <a:solidFill>
                <a:srgbClr val="92D05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mph" presetSubtype="0" fill="hold" grpId="0" nodeType="clickEffect">
                                  <p:stCondLst>
                                    <p:cond delay="0"/>
                                  </p:stCondLst>
                                  <p:childTnLst>
                                    <p:animClr clrSpc="rgb" dir="cw">
                                      <p:cBhvr override="childStyle">
                                        <p:cTn id="6" dur="250" autoRev="1" fill="hold"/>
                                        <p:tgtEl>
                                          <p:spTgt spid="3"/>
                                        </p:tgtEl>
                                        <p:attrNameLst>
                                          <p:attrName>style.color</p:attrName>
                                        </p:attrNameLst>
                                      </p:cBhvr>
                                      <p:to>
                                        <a:schemeClr val="bg1"/>
                                      </p:to>
                                    </p:animClr>
                                    <p:animClr clrSpc="rgb" dir="cw">
                                      <p:cBhvr>
                                        <p:cTn id="7" dur="250" autoRev="1" fill="hold"/>
                                        <p:tgtEl>
                                          <p:spTgt spid="3"/>
                                        </p:tgtEl>
                                        <p:attrNameLst>
                                          <p:attrName>fillcolor</p:attrName>
                                        </p:attrNameLst>
                                      </p:cBhvr>
                                      <p:to>
                                        <a:schemeClr val="bg1"/>
                                      </p:to>
                                    </p:animClr>
                                    <p:set>
                                      <p:cBhvr>
                                        <p:cTn id="8" dur="250" autoRev="1" fill="hold"/>
                                        <p:tgtEl>
                                          <p:spTgt spid="3"/>
                                        </p:tgtEl>
                                        <p:attrNameLst>
                                          <p:attrName>fill.type</p:attrName>
                                        </p:attrNameLst>
                                      </p:cBhvr>
                                      <p:to>
                                        <p:strVal val="solid"/>
                                      </p:to>
                                    </p:set>
                                    <p:set>
                                      <p:cBhvr>
                                        <p:cTn id="9" dur="250" autoRev="1" fill="hold"/>
                                        <p:tgtEl>
                                          <p:spTgt spid="3"/>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57158" y="5715000"/>
            <a:ext cx="8305800" cy="1143000"/>
          </a:xfrm>
        </p:spPr>
        <p:txBody>
          <a:bodyPr>
            <a:noAutofit/>
          </a:bodyPr>
          <a:lstStyle/>
          <a:p>
            <a:pPr lvl="0" algn="ctr"/>
            <a:r>
              <a:rPr lang="en-US" sz="8800" dirty="0" smtClean="0"/>
              <a:t>What is the most polluted place in Ukraine? Why? </a:t>
            </a:r>
            <a:r>
              <a:rPr lang="ru-RU" sz="8800" dirty="0" smtClean="0"/>
              <a:t/>
            </a:r>
            <a:br>
              <a:rPr lang="ru-RU" sz="8800" dirty="0" smtClean="0"/>
            </a:br>
            <a:endParaRPr lang="ru-RU" sz="8800"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57158" y="1857364"/>
            <a:ext cx="8305800" cy="1143000"/>
          </a:xfrm>
        </p:spPr>
        <p:txBody>
          <a:bodyPr>
            <a:noAutofit/>
          </a:bodyPr>
          <a:lstStyle/>
          <a:p>
            <a:pPr lvl="0" algn="ctr"/>
            <a:r>
              <a:rPr lang="en-US" sz="3600" dirty="0" smtClean="0"/>
              <a:t>It can cause the holes in the ozone layer. It also pollutes the air we breathe and wastes our time in the morning and evening.</a:t>
            </a:r>
            <a:r>
              <a:rPr lang="ru-RU" sz="3600" dirty="0" smtClean="0"/>
              <a:t/>
            </a:r>
            <a:br>
              <a:rPr lang="ru-RU" sz="3600" dirty="0" smtClean="0"/>
            </a:br>
            <a:endParaRPr lang="ru-RU" sz="3600" dirty="0"/>
          </a:p>
        </p:txBody>
      </p:sp>
      <p:sp>
        <p:nvSpPr>
          <p:cNvPr id="3" name="Скругленный прямоугольник 2"/>
          <p:cNvSpPr/>
          <p:nvPr/>
        </p:nvSpPr>
        <p:spPr>
          <a:xfrm>
            <a:off x="642910" y="4643446"/>
            <a:ext cx="2357454" cy="100013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rgbClr val="92D050"/>
                </a:solidFill>
              </a:rPr>
              <a:t>Traffic fume</a:t>
            </a:r>
            <a:endParaRPr lang="ru-RU" sz="2800" dirty="0">
              <a:solidFill>
                <a:srgbClr val="92D050"/>
              </a:solidFill>
            </a:endParaRPr>
          </a:p>
        </p:txBody>
      </p:sp>
      <p:sp>
        <p:nvSpPr>
          <p:cNvPr id="4" name="Скругленный прямоугольник 3"/>
          <p:cNvSpPr/>
          <p:nvPr/>
        </p:nvSpPr>
        <p:spPr>
          <a:xfrm>
            <a:off x="2928926" y="2714620"/>
            <a:ext cx="2714644" cy="100013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smtClean="0">
                <a:solidFill>
                  <a:srgbClr val="92D050"/>
                </a:solidFill>
              </a:rPr>
              <a:t>Traffic jam</a:t>
            </a:r>
            <a:endParaRPr lang="ru-RU" sz="4000" dirty="0">
              <a:solidFill>
                <a:srgbClr val="92D050"/>
              </a:solidFill>
            </a:endParaRPr>
          </a:p>
        </p:txBody>
      </p:sp>
      <p:sp>
        <p:nvSpPr>
          <p:cNvPr id="5" name="Скругленный прямоугольник 4"/>
          <p:cNvSpPr/>
          <p:nvPr/>
        </p:nvSpPr>
        <p:spPr>
          <a:xfrm>
            <a:off x="5429256" y="4429132"/>
            <a:ext cx="2857520" cy="114300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smtClean="0">
                <a:solidFill>
                  <a:srgbClr val="92D050"/>
                </a:solidFill>
              </a:rPr>
              <a:t>Rubbish</a:t>
            </a:r>
            <a:endParaRPr lang="ru-RU" sz="4000" dirty="0">
              <a:solidFill>
                <a:srgbClr val="92D05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mph" presetSubtype="0" fill="hold" grpId="0" nodeType="clickEffect">
                                  <p:stCondLst>
                                    <p:cond delay="0"/>
                                  </p:stCondLst>
                                  <p:childTnLst>
                                    <p:animClr clrSpc="rgb" dir="cw">
                                      <p:cBhvr override="childStyle">
                                        <p:cTn id="6" dur="250" autoRev="1" fill="hold"/>
                                        <p:tgtEl>
                                          <p:spTgt spid="4"/>
                                        </p:tgtEl>
                                        <p:attrNameLst>
                                          <p:attrName>style.color</p:attrName>
                                        </p:attrNameLst>
                                      </p:cBhvr>
                                      <p:to>
                                        <a:schemeClr val="bg1"/>
                                      </p:to>
                                    </p:animClr>
                                    <p:animClr clrSpc="rgb" dir="cw">
                                      <p:cBhvr>
                                        <p:cTn id="7" dur="250" autoRev="1" fill="hold"/>
                                        <p:tgtEl>
                                          <p:spTgt spid="4"/>
                                        </p:tgtEl>
                                        <p:attrNameLst>
                                          <p:attrName>fillcolor</p:attrName>
                                        </p:attrNameLst>
                                      </p:cBhvr>
                                      <p:to>
                                        <a:schemeClr val="bg1"/>
                                      </p:to>
                                    </p:animClr>
                                    <p:set>
                                      <p:cBhvr>
                                        <p:cTn id="8" dur="250" autoRev="1" fill="hold"/>
                                        <p:tgtEl>
                                          <p:spTgt spid="4"/>
                                        </p:tgtEl>
                                        <p:attrNameLst>
                                          <p:attrName>fill.type</p:attrName>
                                        </p:attrNameLst>
                                      </p:cBhvr>
                                      <p:to>
                                        <p:strVal val="solid"/>
                                      </p:to>
                                    </p:set>
                                    <p:set>
                                      <p:cBhvr>
                                        <p:cTn id="9" dur="250" autoRev="1" fill="hold"/>
                                        <p:tgtEl>
                                          <p:spTgt spid="4"/>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Поток">
  <a:themeElements>
    <a:clrScheme name="Поток">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Поток">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Поток">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177</TotalTime>
  <Words>523</Words>
  <Application>Microsoft Office PowerPoint</Application>
  <PresentationFormat>Экран (4:3)</PresentationFormat>
  <Paragraphs>84</Paragraphs>
  <Slides>28</Slides>
  <Notes>0</Notes>
  <HiddenSlides>0</HiddenSlides>
  <MMClips>1</MMClips>
  <ScaleCrop>false</ScaleCrop>
  <HeadingPairs>
    <vt:vector size="6" baseType="variant">
      <vt:variant>
        <vt:lpstr>Использованные шрифты</vt:lpstr>
      </vt:variant>
      <vt:variant>
        <vt:i4>6</vt:i4>
      </vt:variant>
      <vt:variant>
        <vt:lpstr>Тема</vt:lpstr>
      </vt:variant>
      <vt:variant>
        <vt:i4>1</vt:i4>
      </vt:variant>
      <vt:variant>
        <vt:lpstr>Заголовки слайдов</vt:lpstr>
      </vt:variant>
      <vt:variant>
        <vt:i4>28</vt:i4>
      </vt:variant>
    </vt:vector>
  </HeadingPairs>
  <TitlesOfParts>
    <vt:vector size="35" baseType="lpstr">
      <vt:lpstr>Arial</vt:lpstr>
      <vt:lpstr>Calibri</vt:lpstr>
      <vt:lpstr>Constantia</vt:lpstr>
      <vt:lpstr>Times New Roman</vt:lpstr>
      <vt:lpstr>Wingdings</vt:lpstr>
      <vt:lpstr>Wingdings 2</vt:lpstr>
      <vt:lpstr>Поток</vt:lpstr>
      <vt:lpstr>Презентация PowerPoint</vt:lpstr>
      <vt:lpstr>Aim</vt:lpstr>
      <vt:lpstr>BY THE END OF THE LESSON STUDENTS  WILL BE ABLE TO:</vt:lpstr>
      <vt:lpstr>ECOLOGICAL PROBLEMS</vt:lpstr>
      <vt:lpstr>Презентация PowerPoint</vt:lpstr>
      <vt:lpstr>Презентация PowerPoint</vt:lpstr>
      <vt:lpstr>Dirty water, poisoned food, industrial waste, heat, acid rains… What is the common name of this fact? </vt:lpstr>
      <vt:lpstr>What is the most polluted place in Ukraine? Why?  </vt:lpstr>
      <vt:lpstr>It can cause the holes in the ozone layer. It also pollutes the air we breathe and wastes our time in the morning and evening. </vt:lpstr>
      <vt:lpstr>It is a big spark of electricity that travels from the sky down to the Earth. It produces a great number of oxygen. </vt:lpstr>
      <vt:lpstr>It has especially suffered from nuclear pollution. French government tested weapons there. </vt:lpstr>
      <vt:lpstr>It helps us to breathe. It helps plants to live. The lack of it in the air an cause death. It helps doctors to save people’s lives in the hospital. If it is not enough in the water, fish and other sea creatures can die too.</vt:lpstr>
      <vt:lpstr>This thing pollutes the atmosphere very much, but we cannot live without it. It takes people to and from work</vt:lpstr>
      <vt:lpstr>These three words starting with “R” help us to create a cleaner world. </vt:lpstr>
      <vt:lpstr>These useful organisms breathe in carbon dioxide and produce oxygen. </vt:lpstr>
      <vt:lpstr>This is the most common greenhouse gas. People breathe it out and the trees breathe it in. </vt:lpstr>
      <vt:lpstr>WORD ORDER</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Demon</dc:creator>
  <cp:lastModifiedBy>oleksandra.kushch2001@gmail.com</cp:lastModifiedBy>
  <cp:revision>32</cp:revision>
  <dcterms:created xsi:type="dcterms:W3CDTF">2010-03-20T16:49:14Z</dcterms:created>
  <dcterms:modified xsi:type="dcterms:W3CDTF">2018-11-09T19:30:40Z</dcterms:modified>
</cp:coreProperties>
</file>